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51A1-D283-418E-BA89-7B9130715A7C}" type="datetimeFigureOut">
              <a:rPr lang="fr-FR" smtClean="0"/>
              <a:pPr/>
              <a:t>08/05/2015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62435-DD69-4728-83AF-2A577B4887B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51A1-D283-418E-BA89-7B9130715A7C}" type="datetimeFigureOut">
              <a:rPr lang="fr-FR" smtClean="0"/>
              <a:pPr/>
              <a:t>08/05/2015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62435-DD69-4728-83AF-2A577B4887B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51A1-D283-418E-BA89-7B9130715A7C}" type="datetimeFigureOut">
              <a:rPr lang="fr-FR" smtClean="0"/>
              <a:pPr/>
              <a:t>08/05/2015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62435-DD69-4728-83AF-2A577B4887B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51A1-D283-418E-BA89-7B9130715A7C}" type="datetimeFigureOut">
              <a:rPr lang="fr-FR" smtClean="0"/>
              <a:pPr/>
              <a:t>08/05/2015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62435-DD69-4728-83AF-2A577B4887B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51A1-D283-418E-BA89-7B9130715A7C}" type="datetimeFigureOut">
              <a:rPr lang="fr-FR" smtClean="0"/>
              <a:pPr/>
              <a:t>08/05/2015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62435-DD69-4728-83AF-2A577B4887B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51A1-D283-418E-BA89-7B9130715A7C}" type="datetimeFigureOut">
              <a:rPr lang="fr-FR" smtClean="0"/>
              <a:pPr/>
              <a:t>08/05/2015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62435-DD69-4728-83AF-2A577B4887B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51A1-D283-418E-BA89-7B9130715A7C}" type="datetimeFigureOut">
              <a:rPr lang="fr-FR" smtClean="0"/>
              <a:pPr/>
              <a:t>08/05/2015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62435-DD69-4728-83AF-2A577B4887B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51A1-D283-418E-BA89-7B9130715A7C}" type="datetimeFigureOut">
              <a:rPr lang="fr-FR" smtClean="0"/>
              <a:pPr/>
              <a:t>08/05/2015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62435-DD69-4728-83AF-2A577B4887B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51A1-D283-418E-BA89-7B9130715A7C}" type="datetimeFigureOut">
              <a:rPr lang="fr-FR" smtClean="0"/>
              <a:pPr/>
              <a:t>08/05/2015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62435-DD69-4728-83AF-2A577B4887B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51A1-D283-418E-BA89-7B9130715A7C}" type="datetimeFigureOut">
              <a:rPr lang="fr-FR" smtClean="0"/>
              <a:pPr/>
              <a:t>08/05/2015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62435-DD69-4728-83AF-2A577B4887B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51A1-D283-418E-BA89-7B9130715A7C}" type="datetimeFigureOut">
              <a:rPr lang="fr-FR" smtClean="0"/>
              <a:pPr/>
              <a:t>08/05/2015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62435-DD69-4728-83AF-2A577B4887B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951A1-D283-418E-BA89-7B9130715A7C}" type="datetimeFigureOut">
              <a:rPr lang="fr-FR" smtClean="0"/>
              <a:pPr/>
              <a:t>08/05/2015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2435-DD69-4728-83AF-2A577B4887B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57150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OREILLE.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8596" y="1357298"/>
            <a:ext cx="3429024" cy="5000660"/>
          </a:xfrm>
        </p:spPr>
        <p:txBody>
          <a:bodyPr>
            <a:normAutofit fontScale="47500" lnSpcReduction="20000"/>
          </a:bodyPr>
          <a:lstStyle/>
          <a:p>
            <a:r>
              <a:rPr lang="fr-FR" b="1" dirty="0" smtClean="0"/>
              <a:t>L’oreille </a:t>
            </a:r>
            <a:r>
              <a:rPr lang="fr-FR" b="1" dirty="0"/>
              <a:t>est l’organe de l’audition et de</a:t>
            </a:r>
          </a:p>
          <a:p>
            <a:r>
              <a:rPr lang="fr-FR" b="1" dirty="0" smtClean="0"/>
              <a:t>l’équilibration .</a:t>
            </a:r>
            <a:endParaRPr lang="fr-FR" b="1" dirty="0"/>
          </a:p>
          <a:p>
            <a:r>
              <a:rPr lang="fr-FR" b="1" dirty="0" smtClean="0"/>
              <a:t>. Comprend trois parties</a:t>
            </a:r>
          </a:p>
          <a:p>
            <a:endParaRPr lang="fr-FR" b="1" dirty="0"/>
          </a:p>
          <a:p>
            <a:r>
              <a:rPr lang="fr-FR" b="1" dirty="0"/>
              <a:t>¨ L’oreille externe formée par le pavillon </a:t>
            </a:r>
            <a:r>
              <a:rPr lang="fr-FR" b="1" dirty="0" smtClean="0"/>
              <a:t>et</a:t>
            </a:r>
            <a:endParaRPr lang="fr-FR" b="1" dirty="0"/>
          </a:p>
          <a:p>
            <a:r>
              <a:rPr lang="fr-FR" b="1" dirty="0"/>
              <a:t>conduit auditif externe; elle recueille les sons.</a:t>
            </a:r>
          </a:p>
          <a:p>
            <a:r>
              <a:rPr lang="fr-FR" b="1" dirty="0"/>
              <a:t>¨ L’oreille moyenne constituée de la caisse du</a:t>
            </a:r>
          </a:p>
          <a:p>
            <a:r>
              <a:rPr lang="fr-FR" b="1" dirty="0"/>
              <a:t>tympan ,du système </a:t>
            </a:r>
            <a:r>
              <a:rPr lang="fr-FR" b="1" dirty="0" err="1"/>
              <a:t>tympano</a:t>
            </a:r>
            <a:r>
              <a:rPr lang="fr-FR" b="1" dirty="0"/>
              <a:t>-ossiculaire ,des</a:t>
            </a:r>
          </a:p>
          <a:p>
            <a:r>
              <a:rPr lang="fr-FR" b="1" dirty="0"/>
              <a:t>cellules mastoïdiennes et de la trompe</a:t>
            </a:r>
          </a:p>
          <a:p>
            <a:r>
              <a:rPr lang="fr-FR" b="1" dirty="0"/>
              <a:t>d’Eustache; organe essentiel de la</a:t>
            </a:r>
          </a:p>
          <a:p>
            <a:r>
              <a:rPr lang="fr-FR" b="1" dirty="0"/>
              <a:t>transmission des sons.</a:t>
            </a:r>
          </a:p>
          <a:p>
            <a:r>
              <a:rPr lang="fr-FR" b="1" dirty="0"/>
              <a:t>¨ L’oreille interne constituée des labyrinthes</a:t>
            </a:r>
          </a:p>
          <a:p>
            <a:r>
              <a:rPr lang="fr-FR" b="1" dirty="0"/>
              <a:t>osseux et </a:t>
            </a:r>
            <a:r>
              <a:rPr lang="fr-FR" b="1" dirty="0" smtClean="0"/>
              <a:t>membraneux, </a:t>
            </a:r>
            <a:endParaRPr lang="fr-F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357298"/>
            <a:ext cx="485778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CAISSE DU TYMPAN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400684" cy="4525963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La caisse du tympan communique en avant</a:t>
            </a:r>
          </a:p>
          <a:p>
            <a:r>
              <a:rPr lang="fr-FR" dirty="0"/>
              <a:t>avec le rhinopharynx et par conséquent avec</a:t>
            </a:r>
          </a:p>
          <a:p>
            <a:r>
              <a:rPr lang="fr-FR" dirty="0"/>
              <a:t>les voies </a:t>
            </a:r>
            <a:r>
              <a:rPr lang="fr-FR" dirty="0" smtClean="0"/>
              <a:t>respiratoires </a:t>
            </a:r>
            <a:r>
              <a:rPr lang="fr-FR" dirty="0"/>
              <a:t>par la trompe</a:t>
            </a:r>
          </a:p>
          <a:p>
            <a:r>
              <a:rPr lang="fr-FR" dirty="0"/>
              <a:t>d’Eustache, et en arrière avec les cavités</a:t>
            </a:r>
          </a:p>
          <a:p>
            <a:r>
              <a:rPr lang="fr-FR" dirty="0"/>
              <a:t>mastoïdiennes par l’</a:t>
            </a:r>
            <a:r>
              <a:rPr lang="fr-FR" dirty="0" err="1"/>
              <a:t>aditus</a:t>
            </a:r>
            <a:r>
              <a:rPr lang="fr-FR" dirty="0"/>
              <a:t> ad </a:t>
            </a:r>
            <a:r>
              <a:rPr lang="fr-FR" dirty="0" err="1"/>
              <a:t>antrum</a:t>
            </a:r>
            <a:r>
              <a:rPr lang="fr-FR" dirty="0"/>
              <a:t>.</a:t>
            </a:r>
          </a:p>
          <a:p>
            <a:r>
              <a:rPr lang="fr-FR" dirty="0"/>
              <a:t>¨ Cette cavité présente six parois;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428736"/>
            <a:ext cx="335758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PAROI EXTERNE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Paroi tympanique, le tympan est une membrane fibreuse</a:t>
            </a:r>
          </a:p>
          <a:p>
            <a:r>
              <a:rPr lang="fr-FR" dirty="0" smtClean="0"/>
              <a:t>sépare </a:t>
            </a:r>
            <a:r>
              <a:rPr lang="fr-FR" dirty="0"/>
              <a:t>le conduit auditif externe de la caisse. Mais </a:t>
            </a:r>
            <a:r>
              <a:rPr lang="fr-FR" dirty="0" smtClean="0"/>
              <a:t>la paroi </a:t>
            </a:r>
            <a:r>
              <a:rPr lang="fr-FR" dirty="0"/>
              <a:t>latérale est en réalité divisée en deux parties; une</a:t>
            </a:r>
          </a:p>
          <a:p>
            <a:r>
              <a:rPr lang="fr-FR" dirty="0"/>
              <a:t>parie osseuse et le tympan.</a:t>
            </a:r>
          </a:p>
          <a:p>
            <a:r>
              <a:rPr lang="fr-FR" dirty="0"/>
              <a:t>Il peut être vu par otoscopie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Tympan</a:t>
            </a:r>
            <a:endParaRPr lang="fr-F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142984"/>
            <a:ext cx="500066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71472" y="1214422"/>
            <a:ext cx="35004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1.Incisure de </a:t>
            </a:r>
            <a:r>
              <a:rPr lang="fr-FR" dirty="0" err="1"/>
              <a:t>Rivinus</a:t>
            </a:r>
            <a:endParaRPr lang="fr-FR" dirty="0"/>
          </a:p>
          <a:p>
            <a:r>
              <a:rPr lang="fr-FR" dirty="0"/>
              <a:t>2.Pars </a:t>
            </a:r>
            <a:r>
              <a:rPr lang="fr-FR" dirty="0" err="1"/>
              <a:t>flaccida</a:t>
            </a:r>
            <a:endParaRPr lang="fr-FR" dirty="0"/>
          </a:p>
          <a:p>
            <a:r>
              <a:rPr lang="fr-FR" dirty="0"/>
              <a:t>3.Manche du marteau</a:t>
            </a:r>
          </a:p>
          <a:p>
            <a:r>
              <a:rPr lang="fr-FR" dirty="0"/>
              <a:t>4.Pars </a:t>
            </a:r>
            <a:r>
              <a:rPr lang="fr-FR" dirty="0" err="1"/>
              <a:t>tensa</a:t>
            </a:r>
            <a:endParaRPr lang="fr-FR" dirty="0"/>
          </a:p>
          <a:p>
            <a:r>
              <a:rPr lang="fr-FR" dirty="0"/>
              <a:t>5.Triangle lumineux de Politzer</a:t>
            </a:r>
          </a:p>
          <a:p>
            <a:r>
              <a:rPr lang="fr-FR" dirty="0"/>
              <a:t>6.Processus latéral du marteau</a:t>
            </a:r>
          </a:p>
          <a:p>
            <a:r>
              <a:rPr lang="fr-FR" dirty="0"/>
              <a:t>7.Bourrelet </a:t>
            </a:r>
            <a:r>
              <a:rPr lang="fr-FR" dirty="0" err="1"/>
              <a:t>fibro</a:t>
            </a:r>
            <a:r>
              <a:rPr lang="fr-FR" dirty="0"/>
              <a:t>-cartilagineux</a:t>
            </a:r>
          </a:p>
          <a:p>
            <a:r>
              <a:rPr lang="fr-FR" dirty="0"/>
              <a:t>annulaire de Gerlache</a:t>
            </a:r>
          </a:p>
          <a:p>
            <a:r>
              <a:rPr lang="fr-FR" dirty="0"/>
              <a:t>8.Ligaments </a:t>
            </a:r>
            <a:r>
              <a:rPr lang="fr-FR" dirty="0" err="1"/>
              <a:t>tympano</a:t>
            </a:r>
            <a:r>
              <a:rPr lang="fr-FR" dirty="0"/>
              <a:t>-</a:t>
            </a:r>
            <a:r>
              <a:rPr lang="fr-FR" dirty="0" err="1"/>
              <a:t>malléaires</a:t>
            </a:r>
            <a:endParaRPr lang="fr-FR" dirty="0"/>
          </a:p>
          <a:p>
            <a:r>
              <a:rPr lang="fr-FR" dirty="0"/>
              <a:t>9.Ombilic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fr-FR" dirty="0"/>
              <a:t>PAROI </a:t>
            </a:r>
            <a:r>
              <a:rPr lang="fr-FR" dirty="0" smtClean="0"/>
              <a:t>INTER,SUP,POST,ANT,INF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28670"/>
            <a:ext cx="4686304" cy="519749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r-FR" sz="2800" dirty="0" smtClean="0"/>
              <a:t>*Paroi </a:t>
            </a:r>
            <a:r>
              <a:rPr lang="fr-FR" sz="2800" dirty="0" err="1" smtClean="0"/>
              <a:t>interou</a:t>
            </a:r>
            <a:r>
              <a:rPr lang="fr-FR" sz="2800" dirty="0" smtClean="0"/>
              <a:t> labyrinthique :sépare </a:t>
            </a:r>
            <a:r>
              <a:rPr lang="fr-FR" sz="2800" dirty="0"/>
              <a:t>la caisse </a:t>
            </a:r>
            <a:r>
              <a:rPr lang="fr-FR" sz="2800" dirty="0" smtClean="0"/>
              <a:t> du tympan de l’oreille </a:t>
            </a:r>
            <a:r>
              <a:rPr lang="fr-FR" sz="2800" dirty="0"/>
              <a:t>interne, sa partie centrale </a:t>
            </a:r>
            <a:r>
              <a:rPr lang="fr-FR" sz="2800" dirty="0" smtClean="0"/>
              <a:t>présente le promontoire qui est une saille </a:t>
            </a:r>
            <a:r>
              <a:rPr lang="fr-FR" sz="2800" dirty="0"/>
              <a:t>en rapport avec le 1er</a:t>
            </a:r>
          </a:p>
          <a:p>
            <a:pPr>
              <a:buNone/>
            </a:pPr>
            <a:r>
              <a:rPr lang="fr-FR" sz="2800" dirty="0"/>
              <a:t>tour de spire du </a:t>
            </a:r>
            <a:r>
              <a:rPr lang="fr-FR" sz="2800" dirty="0" smtClean="0"/>
              <a:t>limaçon                                                                 *Paroi supérieure </a:t>
            </a:r>
            <a:r>
              <a:rPr lang="fr-FR" sz="2800" dirty="0" err="1" smtClean="0"/>
              <a:t>crânienne:c’</a:t>
            </a:r>
            <a:r>
              <a:rPr lang="fr-FR" sz="2800" dirty="0" smtClean="0"/>
              <a:t>est </a:t>
            </a:r>
            <a:r>
              <a:rPr lang="fr-FR" sz="2800" dirty="0"/>
              <a:t>le tegmen </a:t>
            </a:r>
            <a:r>
              <a:rPr lang="fr-FR" sz="2800" dirty="0" err="1"/>
              <a:t>tympani</a:t>
            </a:r>
            <a:r>
              <a:rPr lang="fr-FR" sz="2800" dirty="0"/>
              <a:t> </a:t>
            </a:r>
            <a:r>
              <a:rPr lang="fr-FR" sz="2800" dirty="0" smtClean="0"/>
              <a:t>*</a:t>
            </a:r>
            <a:r>
              <a:rPr lang="fr-FR" dirty="0" smtClean="0"/>
              <a:t>Paroi post Ou mastoïdienne.                                                                               *Paroi </a:t>
            </a:r>
            <a:r>
              <a:rPr lang="fr-FR" dirty="0" err="1" smtClean="0"/>
              <a:t>anter</a:t>
            </a:r>
            <a:r>
              <a:rPr lang="fr-FR" dirty="0" smtClean="0"/>
              <a:t> ou </a:t>
            </a:r>
            <a:r>
              <a:rPr lang="fr-FR" dirty="0" err="1" smtClean="0"/>
              <a:t>tubo</a:t>
            </a:r>
            <a:r>
              <a:rPr lang="fr-FR" dirty="0" smtClean="0"/>
              <a:t>-carotidienne.                             *paroi </a:t>
            </a:r>
            <a:r>
              <a:rPr lang="fr-FR" dirty="0" err="1" smtClean="0"/>
              <a:t>inf</a:t>
            </a:r>
            <a:r>
              <a:rPr lang="fr-FR" dirty="0" smtClean="0"/>
              <a:t> ou jugulaire: </a:t>
            </a:r>
            <a:r>
              <a:rPr lang="fr-FR" dirty="0"/>
              <a:t>répond </a:t>
            </a:r>
            <a:r>
              <a:rPr lang="fr-FR" dirty="0" smtClean="0"/>
              <a:t>à </a:t>
            </a:r>
            <a:r>
              <a:rPr lang="fr-FR" dirty="0"/>
              <a:t>la veine jugulaire</a:t>
            </a:r>
          </a:p>
          <a:p>
            <a:pPr>
              <a:buNone/>
            </a:pPr>
            <a:r>
              <a:rPr lang="fr-FR" dirty="0" smtClean="0"/>
              <a:t>Interne.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714356"/>
            <a:ext cx="378621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caisse  du tympan.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 La trompe d’eustache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2" cy="4525963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La </a:t>
            </a:r>
            <a:r>
              <a:rPr lang="fr-FR" dirty="0"/>
              <a:t>caisse est traversée par trois osselets, le</a:t>
            </a:r>
          </a:p>
          <a:p>
            <a:r>
              <a:rPr lang="fr-FR" dirty="0"/>
              <a:t>marteau l’enclume et </a:t>
            </a:r>
            <a:r>
              <a:rPr lang="fr-FR" dirty="0" smtClean="0"/>
              <a:t>l’étrier.                                      La trompe d’eustache :C’est un conduit long de 4 cm, qui fait</a:t>
            </a:r>
          </a:p>
          <a:p>
            <a:r>
              <a:rPr lang="fr-FR" dirty="0" smtClean="0"/>
              <a:t>communiquer la caisse avec la paroi nasale</a:t>
            </a:r>
          </a:p>
          <a:p>
            <a:r>
              <a:rPr lang="fr-FR" dirty="0" smtClean="0"/>
              <a:t>du pharynx 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390775"/>
            <a:ext cx="3500462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OREILLE INTERNE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C’est </a:t>
            </a:r>
            <a:r>
              <a:rPr lang="fr-FR" dirty="0"/>
              <a:t>l’organe de la perception des sons et de</a:t>
            </a:r>
          </a:p>
          <a:p>
            <a:r>
              <a:rPr lang="fr-FR" dirty="0"/>
              <a:t>l’équilibration ,situé en dedans de la caisse.</a:t>
            </a:r>
          </a:p>
          <a:p>
            <a:r>
              <a:rPr lang="fr-FR" dirty="0"/>
              <a:t>¨ </a:t>
            </a:r>
            <a:r>
              <a:rPr lang="fr-FR" dirty="0" smtClean="0"/>
              <a:t>Elle comprend: </a:t>
            </a:r>
            <a:r>
              <a:rPr lang="fr-FR" dirty="0"/>
              <a:t>le labyrinthe osseux, le </a:t>
            </a:r>
            <a:r>
              <a:rPr lang="fr-FR" dirty="0" smtClean="0"/>
              <a:t>labyrinthe membraneux</a:t>
            </a:r>
            <a:r>
              <a:rPr lang="fr-FR" dirty="0"/>
              <a:t>, l’endolymphe, et la périlymphe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C’est une succession de cavités creusées</a:t>
            </a:r>
          </a:p>
          <a:p>
            <a:r>
              <a:rPr lang="fr-FR" dirty="0"/>
              <a:t>dans la rocher,-la </a:t>
            </a:r>
            <a:r>
              <a:rPr lang="fr-FR" dirty="0" err="1"/>
              <a:t>cochlee:conduit</a:t>
            </a:r>
            <a:r>
              <a:rPr lang="fr-FR" dirty="0"/>
              <a:t> enroulé</a:t>
            </a:r>
          </a:p>
          <a:p>
            <a:r>
              <a:rPr lang="fr-FR" dirty="0"/>
              <a:t>autour d’un axe, la columelle.-le vestibule:</a:t>
            </a:r>
          </a:p>
          <a:p>
            <a:r>
              <a:rPr lang="fr-FR" dirty="0"/>
              <a:t>cavité ovoïde-les canaux semi-circulaires: sont</a:t>
            </a:r>
          </a:p>
          <a:p>
            <a:r>
              <a:rPr lang="fr-FR" dirty="0"/>
              <a:t>des tubes cylindriques comblés en fer a</a:t>
            </a:r>
          </a:p>
          <a:p>
            <a:r>
              <a:rPr lang="fr-FR" dirty="0"/>
              <a:t>cheval.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OREILLE</a:t>
            </a:r>
            <a:endParaRPr lang="fr-F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09912" y="2691606"/>
            <a:ext cx="29241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LABYRINTHE MEMBRANEUX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2" cy="4525963"/>
          </a:xfrm>
        </p:spPr>
        <p:txBody>
          <a:bodyPr>
            <a:normAutofit fontScale="62500" lnSpcReduction="20000"/>
          </a:bodyPr>
          <a:lstStyle/>
          <a:p>
            <a:r>
              <a:rPr lang="fr-FR" dirty="0"/>
              <a:t>Il est contenu dans le labyrinthe osseux ,il</a:t>
            </a:r>
          </a:p>
          <a:p>
            <a:r>
              <a:rPr lang="fr-FR" dirty="0"/>
              <a:t>comprend;</a:t>
            </a:r>
          </a:p>
          <a:p>
            <a:r>
              <a:rPr lang="fr-FR" dirty="0"/>
              <a:t>¨ le vestibule membraneux formé de deux</a:t>
            </a:r>
          </a:p>
          <a:p>
            <a:r>
              <a:rPr lang="fr-FR" dirty="0" err="1"/>
              <a:t>vesicules;l’</a:t>
            </a:r>
            <a:r>
              <a:rPr lang="fr-FR" dirty="0"/>
              <a:t>utricule et le saccule, </a:t>
            </a:r>
            <a:r>
              <a:rPr lang="fr-FR" dirty="0" err="1" smtClean="0"/>
              <a:t>etde</a:t>
            </a:r>
            <a:r>
              <a:rPr lang="fr-FR" dirty="0" smtClean="0"/>
              <a:t> leur parois</a:t>
            </a:r>
          </a:p>
          <a:p>
            <a:r>
              <a:rPr lang="fr-FR" dirty="0" smtClean="0"/>
              <a:t>que naissent les fibres </a:t>
            </a:r>
            <a:r>
              <a:rPr lang="fr-FR" dirty="0" err="1" smtClean="0"/>
              <a:t>sacculaires</a:t>
            </a:r>
            <a:r>
              <a:rPr lang="fr-FR" dirty="0" smtClean="0"/>
              <a:t> </a:t>
            </a:r>
            <a:endParaRPr lang="fr-FR" dirty="0"/>
          </a:p>
          <a:p>
            <a:r>
              <a:rPr lang="fr-FR" dirty="0"/>
              <a:t>utriculaires du nerf vestibulaire.</a:t>
            </a:r>
          </a:p>
          <a:p>
            <a:r>
              <a:rPr lang="fr-FR" dirty="0"/>
              <a:t>¨ Les canaux semi-circulaires membraneux</a:t>
            </a:r>
          </a:p>
          <a:p>
            <a:r>
              <a:rPr lang="fr-FR" dirty="0"/>
              <a:t>,sont au nombre de trois, disposés dans </a:t>
            </a:r>
            <a:r>
              <a:rPr lang="fr-FR" dirty="0" err="1" smtClean="0"/>
              <a:t>les</a:t>
            </a:r>
            <a:r>
              <a:rPr lang="fr-FR" dirty="0" err="1"/>
              <a:t>trois</a:t>
            </a:r>
            <a:r>
              <a:rPr lang="fr-FR" dirty="0"/>
              <a:t> plans de l’espace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3700" y="2071688"/>
            <a:ext cx="32766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LABYRINTHE MEMBRANEUX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257676" cy="4525963"/>
          </a:xfrm>
        </p:spPr>
        <p:txBody>
          <a:bodyPr>
            <a:normAutofit fontScale="92500" lnSpcReduction="10000"/>
          </a:bodyPr>
          <a:lstStyle/>
          <a:p>
            <a:r>
              <a:rPr lang="fr-FR" sz="2400" dirty="0"/>
              <a:t>Le conduit cochléaire est une lame spirale, qui</a:t>
            </a:r>
          </a:p>
          <a:p>
            <a:r>
              <a:rPr lang="fr-FR" sz="2400" dirty="0" err="1"/>
              <a:t>separe,la</a:t>
            </a:r>
            <a:r>
              <a:rPr lang="fr-FR" sz="2400" dirty="0"/>
              <a:t> membrane tympanique et la</a:t>
            </a:r>
          </a:p>
          <a:p>
            <a:r>
              <a:rPr lang="fr-FR" sz="2400" dirty="0"/>
              <a:t>membrane vestibulaire ou loge l’organe </a:t>
            </a:r>
            <a:r>
              <a:rPr lang="fr-FR" sz="2400" dirty="0" smtClean="0"/>
              <a:t>de corti</a:t>
            </a:r>
            <a:r>
              <a:rPr lang="fr-FR" sz="2400" dirty="0"/>
              <a:t>.</a:t>
            </a:r>
          </a:p>
          <a:p>
            <a:r>
              <a:rPr lang="fr-FR" sz="2400" dirty="0"/>
              <a:t>¨ L’endolymphe est un liquide clair ,eau de</a:t>
            </a:r>
          </a:p>
          <a:p>
            <a:r>
              <a:rPr lang="fr-FR" sz="2400" dirty="0"/>
              <a:t>roche, contenu dans les cavités du labyrinthe</a:t>
            </a:r>
          </a:p>
          <a:p>
            <a:r>
              <a:rPr lang="fr-FR" sz="2400" dirty="0"/>
              <a:t>membraneux, son rôle c’est l’équilibre des</a:t>
            </a:r>
          </a:p>
          <a:p>
            <a:r>
              <a:rPr lang="fr-FR" sz="2400" dirty="0"/>
              <a:t>pressions vestibulaires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2828836"/>
            <a:ext cx="4000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La périlymphe c’est le liquide contenu dans les</a:t>
            </a:r>
          </a:p>
          <a:p>
            <a:r>
              <a:rPr lang="fr-FR" dirty="0"/>
              <a:t>cavités </a:t>
            </a:r>
            <a:r>
              <a:rPr lang="fr-FR" dirty="0" err="1"/>
              <a:t>perimembraneuses</a:t>
            </a:r>
            <a:r>
              <a:rPr lang="fr-FR" dirty="0"/>
              <a:t>(c’est a dire</a:t>
            </a:r>
          </a:p>
          <a:p>
            <a:r>
              <a:rPr lang="fr-FR" dirty="0"/>
              <a:t>l’espace entre labyrinthe osseux et</a:t>
            </a:r>
          </a:p>
          <a:p>
            <a:r>
              <a:rPr lang="fr-FR" dirty="0"/>
              <a:t>membraneux)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oreille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3829048" cy="4525963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/>
              <a:t>Définition</a:t>
            </a:r>
            <a:endParaRPr lang="fr-FR" dirty="0"/>
          </a:p>
          <a:p>
            <a:r>
              <a:rPr lang="fr-FR" dirty="0"/>
              <a:t>¨ L’oreille externe formée </a:t>
            </a:r>
            <a:r>
              <a:rPr lang="fr-FR" dirty="0" smtClean="0"/>
              <a:t>par:                        -le </a:t>
            </a:r>
            <a:r>
              <a:rPr lang="fr-FR" dirty="0"/>
              <a:t>pavillon </a:t>
            </a:r>
            <a:r>
              <a:rPr lang="fr-FR" dirty="0" smtClean="0"/>
              <a:t>et conduit </a:t>
            </a:r>
            <a:r>
              <a:rPr lang="fr-FR" dirty="0"/>
              <a:t>auditif externe; elle recueille les sons.</a:t>
            </a:r>
          </a:p>
          <a:p>
            <a:r>
              <a:rPr lang="fr-FR" dirty="0"/>
              <a:t>¨ L’oreille moyenne constituée de la caisse </a:t>
            </a:r>
            <a:r>
              <a:rPr lang="fr-FR" dirty="0" smtClean="0"/>
              <a:t>du tympan </a:t>
            </a:r>
            <a:r>
              <a:rPr lang="fr-FR" dirty="0"/>
              <a:t>,du système </a:t>
            </a:r>
            <a:r>
              <a:rPr lang="fr-FR" dirty="0" err="1"/>
              <a:t>tympano</a:t>
            </a:r>
            <a:r>
              <a:rPr lang="fr-FR" dirty="0"/>
              <a:t>-ossiculaire ,</a:t>
            </a:r>
            <a:r>
              <a:rPr lang="fr-FR" dirty="0" smtClean="0"/>
              <a:t>des cellules </a:t>
            </a:r>
            <a:r>
              <a:rPr lang="fr-FR" dirty="0"/>
              <a:t>mastoïdiennes et de la </a:t>
            </a:r>
            <a:r>
              <a:rPr lang="fr-FR" dirty="0" smtClean="0"/>
              <a:t>trompe d’Eustache</a:t>
            </a:r>
            <a:r>
              <a:rPr lang="fr-FR" dirty="0"/>
              <a:t>; organe essentiel de </a:t>
            </a:r>
            <a:r>
              <a:rPr lang="fr-FR" dirty="0" smtClean="0"/>
              <a:t>la transmission </a:t>
            </a:r>
            <a:r>
              <a:rPr lang="fr-FR" dirty="0"/>
              <a:t>des sons.</a:t>
            </a:r>
          </a:p>
          <a:p>
            <a:r>
              <a:rPr lang="fr-FR" dirty="0" smtClean="0"/>
              <a:t>L’oreille </a:t>
            </a:r>
            <a:r>
              <a:rPr lang="fr-FR" dirty="0"/>
              <a:t>interne constituée des </a:t>
            </a:r>
            <a:r>
              <a:rPr lang="fr-FR" dirty="0" smtClean="0"/>
              <a:t>labyrinthes osseux </a:t>
            </a:r>
            <a:r>
              <a:rPr lang="fr-FR" dirty="0"/>
              <a:t>et </a:t>
            </a:r>
            <a:r>
              <a:rPr lang="fr-FR" dirty="0" smtClean="0"/>
              <a:t>m </a:t>
            </a:r>
            <a:r>
              <a:rPr lang="fr-FR" dirty="0" err="1" smtClean="0"/>
              <a:t>embraneux</a:t>
            </a:r>
            <a:r>
              <a:rPr lang="fr-FR" dirty="0"/>
              <a:t>, organe de </a:t>
            </a:r>
            <a:r>
              <a:rPr lang="fr-FR" dirty="0" smtClean="0"/>
              <a:t>la perception.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500174"/>
            <a:ext cx="485778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OREILLE</a:t>
            </a:r>
            <a:endParaRPr lang="fr-F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857496"/>
            <a:ext cx="32575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28662" y="2143116"/>
            <a:ext cx="371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Le vestibule est l’organe de l’</a:t>
            </a:r>
            <a:r>
              <a:rPr lang="fr-FR" dirty="0" err="1"/>
              <a:t>equilibration,le</a:t>
            </a:r>
            <a:endParaRPr lang="fr-FR" dirty="0"/>
          </a:p>
          <a:p>
            <a:r>
              <a:rPr lang="fr-FR" dirty="0"/>
              <a:t>cochlée est l’organe de l’audition.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Organe de l’audition et de l’équilibre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43100" y="1934369"/>
            <a:ext cx="52578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SITUATION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L’oreille </a:t>
            </a:r>
            <a:r>
              <a:rPr lang="fr-FR" dirty="0"/>
              <a:t>externe , </a:t>
            </a:r>
            <a:r>
              <a:rPr lang="fr-FR" dirty="0" smtClean="0"/>
              <a:t>située sur </a:t>
            </a:r>
            <a:r>
              <a:rPr lang="fr-FR" dirty="0"/>
              <a:t>la face latérale du </a:t>
            </a:r>
            <a:r>
              <a:rPr lang="fr-FR" dirty="0" smtClean="0"/>
              <a:t>crâne </a:t>
            </a:r>
            <a:r>
              <a:rPr lang="fr-FR" dirty="0"/>
              <a:t>,est un </a:t>
            </a:r>
            <a:r>
              <a:rPr lang="fr-FR" dirty="0" smtClean="0"/>
              <a:t>organe superficiel.                           L’oreille </a:t>
            </a:r>
            <a:r>
              <a:rPr lang="fr-FR" dirty="0"/>
              <a:t>moyenne et l’oreille </a:t>
            </a:r>
            <a:r>
              <a:rPr lang="fr-FR" dirty="0" smtClean="0"/>
              <a:t>interne:</a:t>
            </a:r>
            <a:endParaRPr lang="fr-FR" dirty="0"/>
          </a:p>
          <a:p>
            <a:r>
              <a:rPr lang="fr-FR" dirty="0" smtClean="0"/>
              <a:t>sont </a:t>
            </a:r>
            <a:r>
              <a:rPr lang="fr-FR" dirty="0"/>
              <a:t>profondément situées dans l’épaisseur</a:t>
            </a:r>
          </a:p>
          <a:p>
            <a:r>
              <a:rPr lang="fr-FR" dirty="0"/>
              <a:t>de la paroi crânienne de l’os temporal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OREILLE EXTERNE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686304" cy="4525963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L’oreille externe comprend deux parties;</a:t>
            </a:r>
          </a:p>
          <a:p>
            <a:r>
              <a:rPr lang="fr-FR" dirty="0"/>
              <a:t>¨ Le pavillon et le conduit auditif externe.</a:t>
            </a:r>
          </a:p>
          <a:p>
            <a:r>
              <a:rPr lang="fr-FR" dirty="0"/>
              <a:t>¨ Le pavillon de l’oreille est une lame </a:t>
            </a:r>
            <a:r>
              <a:rPr lang="fr-FR" dirty="0" err="1" smtClean="0"/>
              <a:t>fibrocartilagineuse</a:t>
            </a:r>
            <a:r>
              <a:rPr lang="fr-FR" dirty="0" smtClean="0"/>
              <a:t>.</a:t>
            </a:r>
            <a:endParaRPr lang="fr-FR" dirty="0"/>
          </a:p>
          <a:p>
            <a:r>
              <a:rPr lang="fr-FR" dirty="0"/>
              <a:t>plissée sur elle-même, ovalaire</a:t>
            </a:r>
          </a:p>
          <a:p>
            <a:r>
              <a:rPr lang="fr-FR" dirty="0"/>
              <a:t>a grosse extrémité supérieure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214422"/>
            <a:ext cx="385765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500034" y="1443841"/>
            <a:ext cx="38576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Le conduit auditif externe est un canal qui s’étend</a:t>
            </a:r>
          </a:p>
          <a:p>
            <a:r>
              <a:rPr lang="fr-FR" dirty="0"/>
              <a:t>de la conque </a:t>
            </a:r>
            <a:r>
              <a:rPr lang="fr-FR" dirty="0" smtClean="0"/>
              <a:t>à </a:t>
            </a:r>
            <a:r>
              <a:rPr lang="fr-FR" dirty="0"/>
              <a:t>la membrane du tympan, il est</a:t>
            </a:r>
          </a:p>
          <a:p>
            <a:r>
              <a:rPr lang="fr-FR" dirty="0"/>
              <a:t>long de 25mm.</a:t>
            </a:r>
          </a:p>
          <a:p>
            <a:r>
              <a:rPr lang="fr-FR" dirty="0"/>
              <a:t>¨ La paroi de ce canal est </a:t>
            </a:r>
            <a:r>
              <a:rPr lang="fr-FR" dirty="0" err="1"/>
              <a:t>fibro</a:t>
            </a:r>
            <a:r>
              <a:rPr lang="fr-FR" dirty="0"/>
              <a:t>-cartilagineuse dans</a:t>
            </a:r>
          </a:p>
          <a:p>
            <a:r>
              <a:rPr lang="fr-FR" dirty="0"/>
              <a:t>son tiers externe ;osseuse dans ses deux </a:t>
            </a:r>
            <a:r>
              <a:rPr lang="fr-FR" dirty="0" smtClean="0"/>
              <a:t>tiers internes</a:t>
            </a:r>
            <a:r>
              <a:rPr lang="fr-FR" dirty="0"/>
              <a:t>; recouverte sur toute l’étendue de </a:t>
            </a:r>
            <a:r>
              <a:rPr lang="fr-FR" dirty="0" smtClean="0"/>
              <a:t>sa surface </a:t>
            </a:r>
            <a:r>
              <a:rPr lang="fr-FR" dirty="0"/>
              <a:t>interne par un revêtement cutané qui fait</a:t>
            </a:r>
          </a:p>
          <a:p>
            <a:r>
              <a:rPr lang="fr-FR" dirty="0"/>
              <a:t>suite </a:t>
            </a:r>
            <a:r>
              <a:rPr lang="fr-FR" dirty="0" smtClean="0"/>
              <a:t>à </a:t>
            </a:r>
            <a:r>
              <a:rPr lang="fr-FR" dirty="0"/>
              <a:t>la peau du pavillon.</a:t>
            </a:r>
          </a:p>
          <a:p>
            <a:r>
              <a:rPr lang="fr-FR" dirty="0"/>
              <a:t>¨ Cette peau est recouverte de poils et de glandes</a:t>
            </a:r>
          </a:p>
          <a:p>
            <a:r>
              <a:rPr lang="fr-FR" dirty="0"/>
              <a:t>cérumineuses secrétant la cérumen.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627188"/>
            <a:ext cx="4572032" cy="473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CONDUIT AUDITIF EXTERNE;</a:t>
            </a:r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43087" y="1891506"/>
            <a:ext cx="54578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OREILLE MOYENNE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2" cy="4525963"/>
          </a:xfrm>
        </p:spPr>
        <p:txBody>
          <a:bodyPr/>
          <a:lstStyle/>
          <a:p>
            <a:r>
              <a:rPr lang="fr-FR" dirty="0"/>
              <a:t>L’oreille moyenne est une cavité aérienne</a:t>
            </a:r>
          </a:p>
          <a:p>
            <a:r>
              <a:rPr lang="fr-FR" dirty="0"/>
              <a:t>formée de trois parties </a:t>
            </a:r>
            <a:r>
              <a:rPr lang="fr-FR" dirty="0" smtClean="0"/>
              <a:t>:la </a:t>
            </a:r>
            <a:r>
              <a:rPr lang="fr-FR" dirty="0"/>
              <a:t>caisse du tympan, la</a:t>
            </a:r>
          </a:p>
          <a:p>
            <a:r>
              <a:rPr lang="fr-FR" dirty="0"/>
              <a:t>trompe d’Eustache; et les cavités</a:t>
            </a:r>
          </a:p>
          <a:p>
            <a:r>
              <a:rPr lang="fr-FR" dirty="0" smtClean="0"/>
              <a:t>Mastoïdiennes.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891506"/>
            <a:ext cx="464347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CAISSE DU TYMPAN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57298"/>
            <a:ext cx="3900486" cy="4768865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C’est une cavité comprise entre le conduit</a:t>
            </a:r>
          </a:p>
          <a:p>
            <a:r>
              <a:rPr lang="fr-FR" dirty="0"/>
              <a:t>auditif externe et l’oreille interne.</a:t>
            </a:r>
          </a:p>
          <a:p>
            <a:r>
              <a:rPr lang="fr-FR" dirty="0"/>
              <a:t>¨ Elle est traversée de dehors en dedans par</a:t>
            </a:r>
          </a:p>
          <a:p>
            <a:r>
              <a:rPr lang="fr-FR" dirty="0"/>
              <a:t>une chaine d’osselets articulaires entre eux et</a:t>
            </a:r>
          </a:p>
          <a:p>
            <a:r>
              <a:rPr lang="fr-FR" dirty="0"/>
              <a:t>mis en mouvement par un appareil </a:t>
            </a:r>
            <a:r>
              <a:rPr lang="fr-FR" dirty="0" err="1"/>
              <a:t>special,qui</a:t>
            </a:r>
            <a:endParaRPr lang="fr-FR" dirty="0"/>
          </a:p>
          <a:p>
            <a:r>
              <a:rPr lang="fr-FR" dirty="0"/>
              <a:t>concoure a assurer son rôle de transmission</a:t>
            </a:r>
          </a:p>
          <a:p>
            <a:r>
              <a:rPr lang="fr-FR" dirty="0"/>
              <a:t>sonore.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028700"/>
            <a:ext cx="4786346" cy="532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818</Words>
  <Application>Microsoft Office PowerPoint</Application>
  <PresentationFormat>Affichage à l'écran (4:3)</PresentationFormat>
  <Paragraphs>119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OREILLE.</vt:lpstr>
      <vt:lpstr>oreille</vt:lpstr>
      <vt:lpstr>Organe de l’audition et de l’équilibre</vt:lpstr>
      <vt:lpstr>SITUATION</vt:lpstr>
      <vt:lpstr>OREILLE EXTERNE</vt:lpstr>
      <vt:lpstr>Diapositive 6</vt:lpstr>
      <vt:lpstr>CONDUIT AUDITIF EXTERNE;</vt:lpstr>
      <vt:lpstr>OREILLE MOYENNE</vt:lpstr>
      <vt:lpstr>LA CAISSE DU TYMPAN</vt:lpstr>
      <vt:lpstr>LA CAISSE DU TYMPAN</vt:lpstr>
      <vt:lpstr>PAROI EXTERNE</vt:lpstr>
      <vt:lpstr>Tympan</vt:lpstr>
      <vt:lpstr>PAROI INTER,SUP,POST,ANT,INF</vt:lpstr>
      <vt:lpstr>La caisse  du tympan.  La trompe d’eustache </vt:lpstr>
      <vt:lpstr>OREILLE INTERNE</vt:lpstr>
      <vt:lpstr>Diapositive 16</vt:lpstr>
      <vt:lpstr>OREILLE</vt:lpstr>
      <vt:lpstr>LABYRINTHE MEMBRANEUX</vt:lpstr>
      <vt:lpstr>LABYRINTHE MEMBRANEUX</vt:lpstr>
      <vt:lpstr>OREILLE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ency-education.com</dc:creator>
  <cp:lastModifiedBy>TOLBA</cp:lastModifiedBy>
  <cp:revision>28</cp:revision>
  <dcterms:created xsi:type="dcterms:W3CDTF">2015-05-07T22:16:28Z</dcterms:created>
  <dcterms:modified xsi:type="dcterms:W3CDTF">2015-05-08T21:43:07Z</dcterms:modified>
</cp:coreProperties>
</file>