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12"/>
  </p:notesMasterIdLst>
  <p:sldIdLst>
    <p:sldId id="256" r:id="rId2"/>
    <p:sldId id="258" r:id="rId3"/>
    <p:sldId id="257" r:id="rId4"/>
    <p:sldId id="356" r:id="rId5"/>
    <p:sldId id="259" r:id="rId6"/>
    <p:sldId id="261" r:id="rId7"/>
    <p:sldId id="260" r:id="rId8"/>
    <p:sldId id="262" r:id="rId9"/>
    <p:sldId id="263" r:id="rId10"/>
    <p:sldId id="265" r:id="rId11"/>
    <p:sldId id="266" r:id="rId12"/>
    <p:sldId id="268" r:id="rId13"/>
    <p:sldId id="269" r:id="rId14"/>
    <p:sldId id="270" r:id="rId15"/>
    <p:sldId id="271" r:id="rId16"/>
    <p:sldId id="272" r:id="rId17"/>
    <p:sldId id="273" r:id="rId18"/>
    <p:sldId id="274" r:id="rId19"/>
    <p:sldId id="357" r:id="rId20"/>
    <p:sldId id="275" r:id="rId21"/>
    <p:sldId id="276" r:id="rId22"/>
    <p:sldId id="277" r:id="rId23"/>
    <p:sldId id="280" r:id="rId24"/>
    <p:sldId id="281" r:id="rId25"/>
    <p:sldId id="282" r:id="rId26"/>
    <p:sldId id="278" r:id="rId27"/>
    <p:sldId id="279" r:id="rId28"/>
    <p:sldId id="294" r:id="rId29"/>
    <p:sldId id="283" r:id="rId30"/>
    <p:sldId id="284" r:id="rId31"/>
    <p:sldId id="285" r:id="rId32"/>
    <p:sldId id="286" r:id="rId33"/>
    <p:sldId id="287" r:id="rId34"/>
    <p:sldId id="288" r:id="rId35"/>
    <p:sldId id="289" r:id="rId36"/>
    <p:sldId id="295" r:id="rId37"/>
    <p:sldId id="290" r:id="rId38"/>
    <p:sldId id="291" r:id="rId39"/>
    <p:sldId id="298" r:id="rId40"/>
    <p:sldId id="299" r:id="rId41"/>
    <p:sldId id="359" r:id="rId42"/>
    <p:sldId id="360" r:id="rId43"/>
    <p:sldId id="292" r:id="rId44"/>
    <p:sldId id="293" r:id="rId45"/>
    <p:sldId id="296" r:id="rId46"/>
    <p:sldId id="297" r:id="rId47"/>
    <p:sldId id="300" r:id="rId48"/>
    <p:sldId id="318" r:id="rId49"/>
    <p:sldId id="358"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9" r:id="rId68"/>
    <p:sldId id="320" r:id="rId69"/>
    <p:sldId id="321" r:id="rId70"/>
    <p:sldId id="322" r:id="rId71"/>
    <p:sldId id="323" r:id="rId72"/>
    <p:sldId id="324" r:id="rId73"/>
    <p:sldId id="325" r:id="rId74"/>
    <p:sldId id="326" r:id="rId75"/>
    <p:sldId id="327" r:id="rId76"/>
    <p:sldId id="328" r:id="rId77"/>
    <p:sldId id="329" r:id="rId78"/>
    <p:sldId id="330" r:id="rId79"/>
    <p:sldId id="331" r:id="rId80"/>
    <p:sldId id="332" r:id="rId81"/>
    <p:sldId id="333" r:id="rId82"/>
    <p:sldId id="334" r:id="rId83"/>
    <p:sldId id="335" r:id="rId84"/>
    <p:sldId id="361" r:id="rId85"/>
    <p:sldId id="362" r:id="rId86"/>
    <p:sldId id="363" r:id="rId87"/>
    <p:sldId id="364" r:id="rId88"/>
    <p:sldId id="365" r:id="rId89"/>
    <p:sldId id="336" r:id="rId90"/>
    <p:sldId id="337" r:id="rId91"/>
    <p:sldId id="338" r:id="rId92"/>
    <p:sldId id="339" r:id="rId93"/>
    <p:sldId id="340" r:id="rId94"/>
    <p:sldId id="342" r:id="rId95"/>
    <p:sldId id="341" r:id="rId96"/>
    <p:sldId id="343" r:id="rId97"/>
    <p:sldId id="366" r:id="rId98"/>
    <p:sldId id="344" r:id="rId99"/>
    <p:sldId id="345" r:id="rId100"/>
    <p:sldId id="346" r:id="rId101"/>
    <p:sldId id="347" r:id="rId102"/>
    <p:sldId id="367" r:id="rId103"/>
    <p:sldId id="348" r:id="rId104"/>
    <p:sldId id="349" r:id="rId105"/>
    <p:sldId id="355" r:id="rId106"/>
    <p:sldId id="350" r:id="rId107"/>
    <p:sldId id="351" r:id="rId108"/>
    <p:sldId id="352" r:id="rId109"/>
    <p:sldId id="353" r:id="rId110"/>
    <p:sldId id="354" r:id="rId111"/>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6912" autoAdjust="0"/>
    <p:restoredTop sz="94660"/>
  </p:normalViewPr>
  <p:slideViewPr>
    <p:cSldViewPr>
      <p:cViewPr>
        <p:scale>
          <a:sx n="66" d="100"/>
          <a:sy n="66" d="100"/>
        </p:scale>
        <p:origin x="-1248" y="-1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notesMaster" Target="notesMasters/notes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7885ED-5989-4713-82B8-0F698BC75F57}" type="datetimeFigureOut">
              <a:rPr lang="fr-FR" smtClean="0"/>
              <a:t>13/05/2013</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F2341AE-9840-4F82-B7F9-D6D43F9485AF}" type="slidenum">
              <a:rPr lang="fr-FR" smtClean="0"/>
              <a:t>‹N°›</a:t>
            </a:fld>
            <a:endParaRPr lang="fr-FR"/>
          </a:p>
        </p:txBody>
      </p:sp>
    </p:spTree>
    <p:extLst>
      <p:ext uri="{BB962C8B-B14F-4D97-AF65-F5344CB8AC3E}">
        <p14:creationId xmlns:p14="http://schemas.microsoft.com/office/powerpoint/2010/main" val="2655949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F2341AE-9840-4F82-B7F9-D6D43F9485AF}" type="slidenum">
              <a:rPr lang="fr-FR" smtClean="0"/>
              <a:t>100</a:t>
            </a:fld>
            <a:endParaRPr lang="fr-FR"/>
          </a:p>
        </p:txBody>
      </p:sp>
    </p:spTree>
    <p:extLst>
      <p:ext uri="{BB962C8B-B14F-4D97-AF65-F5344CB8AC3E}">
        <p14:creationId xmlns:p14="http://schemas.microsoft.com/office/powerpoint/2010/main" val="37867655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14" name="Titre 13"/>
          <p:cNvSpPr>
            <a:spLocks noGrp="1"/>
          </p:cNvSpPr>
          <p:nvPr>
            <p:ph type="ctrTitle"/>
          </p:nvPr>
        </p:nvSpPr>
        <p:spPr>
          <a:xfrm>
            <a:off x="1432560" y="359898"/>
            <a:ext cx="7406640" cy="1472184"/>
          </a:xfrm>
        </p:spPr>
        <p:txBody>
          <a:bodyPr anchor="b"/>
          <a:lstStyle>
            <a:lvl1pPr algn="l">
              <a:defRPr/>
            </a:lvl1pPr>
            <a:extLst/>
          </a:lstStyle>
          <a:p>
            <a:r>
              <a:rPr kumimoji="0" lang="fr-FR" smtClean="0"/>
              <a:t>Modifiez le style du titre</a:t>
            </a:r>
            <a:endParaRPr kumimoji="0" lang="en-US"/>
          </a:p>
        </p:txBody>
      </p:sp>
      <p:sp>
        <p:nvSpPr>
          <p:cNvPr id="22" name="Sous-titr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fr-FR" smtClean="0"/>
              <a:t>Modifiez le style des sous-titres du masque</a:t>
            </a:r>
            <a:endParaRPr kumimoji="0" lang="en-US"/>
          </a:p>
        </p:txBody>
      </p:sp>
      <p:sp>
        <p:nvSpPr>
          <p:cNvPr id="7" name="Espace réservé de la date 6"/>
          <p:cNvSpPr>
            <a:spLocks noGrp="1"/>
          </p:cNvSpPr>
          <p:nvPr>
            <p:ph type="dt" sz="half" idx="10"/>
          </p:nvPr>
        </p:nvSpPr>
        <p:spPr/>
        <p:txBody>
          <a:bodyPr/>
          <a:lstStyle>
            <a:extLst/>
          </a:lstStyle>
          <a:p>
            <a:fld id="{E6881886-DC0A-4D82-AD84-9A6BF791EC7A}" type="datetimeFigureOut">
              <a:rPr lang="fr-FR" smtClean="0"/>
              <a:t>13/05/2013</a:t>
            </a:fld>
            <a:endParaRPr lang="fr-FR" dirty="0"/>
          </a:p>
        </p:txBody>
      </p:sp>
      <p:sp>
        <p:nvSpPr>
          <p:cNvPr id="20" name="Espace réservé du pied de page 19"/>
          <p:cNvSpPr>
            <a:spLocks noGrp="1"/>
          </p:cNvSpPr>
          <p:nvPr>
            <p:ph type="ftr" sz="quarter" idx="11"/>
          </p:nvPr>
        </p:nvSpPr>
        <p:spPr/>
        <p:txBody>
          <a:bodyPr/>
          <a:lstStyle>
            <a:extLst/>
          </a:lstStyle>
          <a:p>
            <a:endParaRPr lang="fr-FR" dirty="0"/>
          </a:p>
        </p:txBody>
      </p:sp>
      <p:sp>
        <p:nvSpPr>
          <p:cNvPr id="10" name="Espace réservé du numéro de diapositive 9"/>
          <p:cNvSpPr>
            <a:spLocks noGrp="1"/>
          </p:cNvSpPr>
          <p:nvPr>
            <p:ph type="sldNum" sz="quarter" idx="12"/>
          </p:nvPr>
        </p:nvSpPr>
        <p:spPr/>
        <p:txBody>
          <a:bodyPr/>
          <a:lstStyle>
            <a:extLst/>
          </a:lstStyle>
          <a:p>
            <a:fld id="{C073EB93-F143-4B92-A485-7A50CEEB4034}" type="slidenum">
              <a:rPr lang="fr-FR" smtClean="0"/>
              <a:t>‹N°›</a:t>
            </a:fld>
            <a:endParaRPr lang="fr-FR" dirty="0"/>
          </a:p>
        </p:txBody>
      </p:sp>
      <p:sp>
        <p:nvSpPr>
          <p:cNvPr id="8" name="Ellipse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
        <p:nvSpPr>
          <p:cNvPr id="9" name="Ellipse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p:txBody>
          <a:bodyPr vert="eaVert"/>
          <a:lstStyle>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E6881886-DC0A-4D82-AD84-9A6BF791EC7A}" type="datetimeFigureOut">
              <a:rPr lang="fr-FR" smtClean="0"/>
              <a:t>13/05/2013</a:t>
            </a:fld>
            <a:endParaRPr lang="fr-FR" dirty="0"/>
          </a:p>
        </p:txBody>
      </p:sp>
      <p:sp>
        <p:nvSpPr>
          <p:cNvPr id="5" name="Espace réservé du pied de page 4"/>
          <p:cNvSpPr>
            <a:spLocks noGrp="1"/>
          </p:cNvSpPr>
          <p:nvPr>
            <p:ph type="ftr" sz="quarter" idx="11"/>
          </p:nvPr>
        </p:nvSpPr>
        <p:spPr/>
        <p:txBody>
          <a:bodyPr/>
          <a:lstStyle>
            <a:extLst/>
          </a:lstStyle>
          <a:p>
            <a:endParaRPr lang="fr-FR" dirty="0"/>
          </a:p>
        </p:txBody>
      </p:sp>
      <p:sp>
        <p:nvSpPr>
          <p:cNvPr id="6" name="Espace réservé du numéro de diapositive 5"/>
          <p:cNvSpPr>
            <a:spLocks noGrp="1"/>
          </p:cNvSpPr>
          <p:nvPr>
            <p:ph type="sldNum" sz="quarter" idx="12"/>
          </p:nvPr>
        </p:nvSpPr>
        <p:spPr/>
        <p:txBody>
          <a:bodyPr/>
          <a:lstStyle>
            <a:extLst/>
          </a:lstStyle>
          <a:p>
            <a:fld id="{C073EB93-F143-4B92-A485-7A50CEEB4034}" type="slidenum">
              <a:rPr lang="fr-FR" smtClean="0"/>
              <a:t>‹N°›</a:t>
            </a:fld>
            <a:endParaRPr lang="fr-F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858000" y="274639"/>
            <a:ext cx="1828800" cy="5851525"/>
          </a:xfrm>
        </p:spPr>
        <p:txBody>
          <a:bodyPr vert="eaVert"/>
          <a:lstStyle>
            <a:extLst/>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a:xfrm>
            <a:off x="1143000" y="274640"/>
            <a:ext cx="5562600" cy="5851525"/>
          </a:xfrm>
        </p:spPr>
        <p:txBody>
          <a:bodyPr vert="eaVert"/>
          <a:lstStyle>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E6881886-DC0A-4D82-AD84-9A6BF791EC7A}" type="datetimeFigureOut">
              <a:rPr lang="fr-FR" smtClean="0"/>
              <a:t>13/05/2013</a:t>
            </a:fld>
            <a:endParaRPr lang="fr-FR" dirty="0"/>
          </a:p>
        </p:txBody>
      </p:sp>
      <p:sp>
        <p:nvSpPr>
          <p:cNvPr id="5" name="Espace réservé du pied de page 4"/>
          <p:cNvSpPr>
            <a:spLocks noGrp="1"/>
          </p:cNvSpPr>
          <p:nvPr>
            <p:ph type="ftr" sz="quarter" idx="11"/>
          </p:nvPr>
        </p:nvSpPr>
        <p:spPr/>
        <p:txBody>
          <a:bodyPr/>
          <a:lstStyle>
            <a:extLst/>
          </a:lstStyle>
          <a:p>
            <a:endParaRPr lang="fr-FR" dirty="0"/>
          </a:p>
        </p:txBody>
      </p:sp>
      <p:sp>
        <p:nvSpPr>
          <p:cNvPr id="6" name="Espace réservé du numéro de diapositive 5"/>
          <p:cNvSpPr>
            <a:spLocks noGrp="1"/>
          </p:cNvSpPr>
          <p:nvPr>
            <p:ph type="sldNum" sz="quarter" idx="12"/>
          </p:nvPr>
        </p:nvSpPr>
        <p:spPr/>
        <p:txBody>
          <a:bodyPr/>
          <a:lstStyle>
            <a:extLst/>
          </a:lstStyle>
          <a:p>
            <a:fld id="{C073EB93-F143-4B92-A485-7A50CEEB4034}" type="slidenum">
              <a:rPr lang="fr-FR" smtClean="0"/>
              <a:t>‹N°›</a:t>
            </a:fld>
            <a:endParaRPr lang="fr-F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Modifiez le style du titre</a:t>
            </a:r>
            <a:endParaRPr kumimoji="0" lang="en-US"/>
          </a:p>
        </p:txBody>
      </p:sp>
      <p:sp>
        <p:nvSpPr>
          <p:cNvPr id="3" name="Espace réservé du contenu 2"/>
          <p:cNvSpPr>
            <a:spLocks noGrp="1"/>
          </p:cNvSpPr>
          <p:nvPr>
            <p:ph idx="1"/>
          </p:nvPr>
        </p:nvSpPr>
        <p:spPr/>
        <p:txBody>
          <a:bodyPr/>
          <a:lstStyle>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E6881886-DC0A-4D82-AD84-9A6BF791EC7A}" type="datetimeFigureOut">
              <a:rPr lang="fr-FR" smtClean="0"/>
              <a:t>13/05/2013</a:t>
            </a:fld>
            <a:endParaRPr lang="fr-FR" dirty="0"/>
          </a:p>
        </p:txBody>
      </p:sp>
      <p:sp>
        <p:nvSpPr>
          <p:cNvPr id="5" name="Espace réservé du pied de page 4"/>
          <p:cNvSpPr>
            <a:spLocks noGrp="1"/>
          </p:cNvSpPr>
          <p:nvPr>
            <p:ph type="ftr" sz="quarter" idx="11"/>
          </p:nvPr>
        </p:nvSpPr>
        <p:spPr/>
        <p:txBody>
          <a:bodyPr/>
          <a:lstStyle>
            <a:extLst/>
          </a:lstStyle>
          <a:p>
            <a:endParaRPr lang="fr-FR" dirty="0"/>
          </a:p>
        </p:txBody>
      </p:sp>
      <p:sp>
        <p:nvSpPr>
          <p:cNvPr id="6" name="Espace réservé du numéro de diapositive 5"/>
          <p:cNvSpPr>
            <a:spLocks noGrp="1"/>
          </p:cNvSpPr>
          <p:nvPr>
            <p:ph type="sldNum" sz="quarter" idx="12"/>
          </p:nvPr>
        </p:nvSpPr>
        <p:spPr/>
        <p:txBody>
          <a:bodyPr/>
          <a:lstStyle>
            <a:extLst/>
          </a:lstStyle>
          <a:p>
            <a:fld id="{C073EB93-F143-4B92-A485-7A50CEEB4034}" type="slidenum">
              <a:rPr lang="fr-FR" smtClean="0"/>
              <a:t>‹N°›</a:t>
            </a:fld>
            <a:endParaRPr lang="fr-F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Titr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fr-FR" smtClean="0"/>
              <a:t>Modifiez le style du titre</a:t>
            </a:r>
            <a:endParaRPr kumimoji="0" lang="en-US"/>
          </a:p>
        </p:txBody>
      </p:sp>
      <p:sp>
        <p:nvSpPr>
          <p:cNvPr id="3" name="Espace réservé du texte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fr-FR" smtClean="0"/>
              <a:t>Modifiez les styles du texte du masque</a:t>
            </a:r>
          </a:p>
        </p:txBody>
      </p:sp>
      <p:sp>
        <p:nvSpPr>
          <p:cNvPr id="4" name="Espace réservé de la date 3"/>
          <p:cNvSpPr>
            <a:spLocks noGrp="1"/>
          </p:cNvSpPr>
          <p:nvPr>
            <p:ph type="dt" sz="half" idx="10"/>
          </p:nvPr>
        </p:nvSpPr>
        <p:spPr/>
        <p:txBody>
          <a:bodyPr/>
          <a:lstStyle>
            <a:extLst/>
          </a:lstStyle>
          <a:p>
            <a:fld id="{E6881886-DC0A-4D82-AD84-9A6BF791EC7A}" type="datetimeFigureOut">
              <a:rPr lang="fr-FR" smtClean="0"/>
              <a:t>13/05/2013</a:t>
            </a:fld>
            <a:endParaRPr lang="fr-FR" dirty="0"/>
          </a:p>
        </p:txBody>
      </p:sp>
      <p:sp>
        <p:nvSpPr>
          <p:cNvPr id="5" name="Espace réservé du pied de page 4"/>
          <p:cNvSpPr>
            <a:spLocks noGrp="1"/>
          </p:cNvSpPr>
          <p:nvPr>
            <p:ph type="ftr" sz="quarter" idx="11"/>
          </p:nvPr>
        </p:nvSpPr>
        <p:spPr/>
        <p:txBody>
          <a:bodyPr/>
          <a:lstStyle>
            <a:extLst/>
          </a:lstStyle>
          <a:p>
            <a:endParaRPr lang="fr-FR" dirty="0"/>
          </a:p>
        </p:txBody>
      </p:sp>
      <p:sp>
        <p:nvSpPr>
          <p:cNvPr id="6" name="Espace réservé du numéro de diapositive 5"/>
          <p:cNvSpPr>
            <a:spLocks noGrp="1"/>
          </p:cNvSpPr>
          <p:nvPr>
            <p:ph type="sldNum" sz="quarter" idx="12"/>
          </p:nvPr>
        </p:nvSpPr>
        <p:spPr/>
        <p:txBody>
          <a:bodyPr/>
          <a:lstStyle>
            <a:extLst/>
          </a:lstStyle>
          <a:p>
            <a:fld id="{C073EB93-F143-4B92-A485-7A50CEEB4034}" type="slidenum">
              <a:rPr lang="fr-FR" smtClean="0"/>
              <a:t>‹N°›</a:t>
            </a:fld>
            <a:endParaRPr lang="fr-FR" dirty="0"/>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Ellipse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
        <p:nvSpPr>
          <p:cNvPr id="9" name="Ellipse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1435608" y="274320"/>
            <a:ext cx="7498080" cy="1143000"/>
          </a:xfrm>
        </p:spPr>
        <p:txBody>
          <a:bodyPr/>
          <a:lstStyle>
            <a:extLst/>
          </a:lstStyle>
          <a:p>
            <a:r>
              <a:rPr kumimoji="0" lang="fr-FR" smtClean="0"/>
              <a:t>Modifiez le style du titre</a:t>
            </a:r>
            <a:endParaRPr kumimoji="0" lang="en-US"/>
          </a:p>
        </p:txBody>
      </p:sp>
      <p:sp>
        <p:nvSpPr>
          <p:cNvPr id="3" name="Espace réservé du contenu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E6881886-DC0A-4D82-AD84-9A6BF791EC7A}" type="datetimeFigureOut">
              <a:rPr lang="fr-FR" smtClean="0"/>
              <a:t>13/05/2013</a:t>
            </a:fld>
            <a:endParaRPr lang="fr-FR" dirty="0"/>
          </a:p>
        </p:txBody>
      </p:sp>
      <p:sp>
        <p:nvSpPr>
          <p:cNvPr id="6" name="Espace réservé du pied de page 5"/>
          <p:cNvSpPr>
            <a:spLocks noGrp="1"/>
          </p:cNvSpPr>
          <p:nvPr>
            <p:ph type="ftr" sz="quarter" idx="11"/>
          </p:nvPr>
        </p:nvSpPr>
        <p:spPr/>
        <p:txBody>
          <a:bodyPr/>
          <a:lstStyle>
            <a:extLst/>
          </a:lstStyle>
          <a:p>
            <a:endParaRPr lang="fr-FR" dirty="0"/>
          </a:p>
        </p:txBody>
      </p:sp>
      <p:sp>
        <p:nvSpPr>
          <p:cNvPr id="7" name="Espace réservé du numéro de diapositive 6"/>
          <p:cNvSpPr>
            <a:spLocks noGrp="1"/>
          </p:cNvSpPr>
          <p:nvPr>
            <p:ph type="sldNum" sz="quarter" idx="12"/>
          </p:nvPr>
        </p:nvSpPr>
        <p:spPr/>
        <p:txBody>
          <a:bodyPr/>
          <a:lstStyle>
            <a:extLst/>
          </a:lstStyle>
          <a:p>
            <a:fld id="{C073EB93-F143-4B92-A485-7A50CEEB4034}" type="slidenum">
              <a:rPr lang="fr-FR" smtClean="0"/>
              <a:t>‹N°›</a:t>
            </a:fld>
            <a:endParaRPr lang="fr-F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fr-FR" smtClean="0"/>
              <a:t>Modifiez le style du titre</a:t>
            </a:r>
            <a:endParaRPr kumimoji="0" lang="en-US"/>
          </a:p>
        </p:txBody>
      </p:sp>
      <p:sp>
        <p:nvSpPr>
          <p:cNvPr id="3" name="Espace réservé du texte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Modifiez les styles du texte du masque</a:t>
            </a:r>
          </a:p>
        </p:txBody>
      </p:sp>
      <p:sp>
        <p:nvSpPr>
          <p:cNvPr id="4" name="Espace réservé du texte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Modifiez les styles du texte du masque</a:t>
            </a:r>
          </a:p>
        </p:txBody>
      </p:sp>
      <p:sp>
        <p:nvSpPr>
          <p:cNvPr id="5" name="Espace réservé du contenu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extLst/>
          </a:lstStyle>
          <a:p>
            <a:fld id="{E6881886-DC0A-4D82-AD84-9A6BF791EC7A}" type="datetimeFigureOut">
              <a:rPr lang="fr-FR" smtClean="0"/>
              <a:t>13/05/2013</a:t>
            </a:fld>
            <a:endParaRPr lang="fr-FR" dirty="0"/>
          </a:p>
        </p:txBody>
      </p:sp>
      <p:sp>
        <p:nvSpPr>
          <p:cNvPr id="8" name="Espace réservé du pied de page 7"/>
          <p:cNvSpPr>
            <a:spLocks noGrp="1"/>
          </p:cNvSpPr>
          <p:nvPr>
            <p:ph type="ftr" sz="quarter" idx="11"/>
          </p:nvPr>
        </p:nvSpPr>
        <p:spPr/>
        <p:txBody>
          <a:bodyPr/>
          <a:lstStyle>
            <a:extLst/>
          </a:lstStyle>
          <a:p>
            <a:endParaRPr lang="fr-FR" dirty="0"/>
          </a:p>
        </p:txBody>
      </p:sp>
      <p:sp>
        <p:nvSpPr>
          <p:cNvPr id="9" name="Espace réservé du numéro de diapositive 8"/>
          <p:cNvSpPr>
            <a:spLocks noGrp="1"/>
          </p:cNvSpPr>
          <p:nvPr>
            <p:ph type="sldNum" sz="quarter" idx="12"/>
          </p:nvPr>
        </p:nvSpPr>
        <p:spPr/>
        <p:txBody>
          <a:bodyPr/>
          <a:lstStyle>
            <a:extLst/>
          </a:lstStyle>
          <a:p>
            <a:fld id="{C073EB93-F143-4B92-A485-7A50CEEB4034}" type="slidenum">
              <a:rPr lang="fr-FR" smtClean="0"/>
              <a:t>‹N°›</a:t>
            </a:fld>
            <a:endParaRPr lang="fr-F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1435608" y="274320"/>
            <a:ext cx="7498080" cy="1143000"/>
          </a:xfrm>
        </p:spPr>
        <p:txBody>
          <a:bodyPr anchor="ctr"/>
          <a:lstStyle>
            <a:extLst/>
          </a:lstStyle>
          <a:p>
            <a:r>
              <a:rPr kumimoji="0" lang="fr-FR" smtClean="0"/>
              <a:t>Modifiez le style du titre</a:t>
            </a:r>
            <a:endParaRPr kumimoji="0" lang="en-US"/>
          </a:p>
        </p:txBody>
      </p:sp>
      <p:sp>
        <p:nvSpPr>
          <p:cNvPr id="3" name="Espace réservé de la date 2"/>
          <p:cNvSpPr>
            <a:spLocks noGrp="1"/>
          </p:cNvSpPr>
          <p:nvPr>
            <p:ph type="dt" sz="half" idx="10"/>
          </p:nvPr>
        </p:nvSpPr>
        <p:spPr/>
        <p:txBody>
          <a:bodyPr/>
          <a:lstStyle>
            <a:extLst/>
          </a:lstStyle>
          <a:p>
            <a:fld id="{E6881886-DC0A-4D82-AD84-9A6BF791EC7A}" type="datetimeFigureOut">
              <a:rPr lang="fr-FR" smtClean="0"/>
              <a:t>13/05/2013</a:t>
            </a:fld>
            <a:endParaRPr lang="fr-FR" dirty="0"/>
          </a:p>
        </p:txBody>
      </p:sp>
      <p:sp>
        <p:nvSpPr>
          <p:cNvPr id="4" name="Espace réservé du pied de page 3"/>
          <p:cNvSpPr>
            <a:spLocks noGrp="1"/>
          </p:cNvSpPr>
          <p:nvPr>
            <p:ph type="ftr" sz="quarter" idx="11"/>
          </p:nvPr>
        </p:nvSpPr>
        <p:spPr/>
        <p:txBody>
          <a:bodyPr/>
          <a:lstStyle>
            <a:extLst/>
          </a:lstStyle>
          <a:p>
            <a:endParaRPr lang="fr-FR" dirty="0"/>
          </a:p>
        </p:txBody>
      </p:sp>
      <p:sp>
        <p:nvSpPr>
          <p:cNvPr id="5" name="Espace réservé du numéro de diapositive 4"/>
          <p:cNvSpPr>
            <a:spLocks noGrp="1"/>
          </p:cNvSpPr>
          <p:nvPr>
            <p:ph type="sldNum" sz="quarter" idx="12"/>
          </p:nvPr>
        </p:nvSpPr>
        <p:spPr/>
        <p:txBody>
          <a:bodyPr/>
          <a:lstStyle>
            <a:extLst/>
          </a:lstStyle>
          <a:p>
            <a:fld id="{C073EB93-F143-4B92-A485-7A50CEEB4034}" type="slidenum">
              <a:rPr lang="fr-FR" smtClean="0"/>
              <a:t>‹N°›</a:t>
            </a:fld>
            <a:endParaRPr lang="fr-F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Espace réservé de la date 1"/>
          <p:cNvSpPr>
            <a:spLocks noGrp="1"/>
          </p:cNvSpPr>
          <p:nvPr>
            <p:ph type="dt" sz="half" idx="10"/>
          </p:nvPr>
        </p:nvSpPr>
        <p:spPr/>
        <p:txBody>
          <a:bodyPr/>
          <a:lstStyle>
            <a:extLst/>
          </a:lstStyle>
          <a:p>
            <a:fld id="{E6881886-DC0A-4D82-AD84-9A6BF791EC7A}" type="datetimeFigureOut">
              <a:rPr lang="fr-FR" smtClean="0"/>
              <a:t>13/05/2013</a:t>
            </a:fld>
            <a:endParaRPr lang="fr-FR" dirty="0"/>
          </a:p>
        </p:txBody>
      </p:sp>
      <p:sp>
        <p:nvSpPr>
          <p:cNvPr id="3" name="Espace réservé du pied de page 2"/>
          <p:cNvSpPr>
            <a:spLocks noGrp="1"/>
          </p:cNvSpPr>
          <p:nvPr>
            <p:ph type="ftr" sz="quarter" idx="11"/>
          </p:nvPr>
        </p:nvSpPr>
        <p:spPr/>
        <p:txBody>
          <a:bodyPr/>
          <a:lstStyle>
            <a:extLst/>
          </a:lstStyle>
          <a:p>
            <a:endParaRPr lang="fr-FR" dirty="0"/>
          </a:p>
        </p:txBody>
      </p:sp>
      <p:sp>
        <p:nvSpPr>
          <p:cNvPr id="4" name="Espace réservé du numéro de diapositive 3"/>
          <p:cNvSpPr>
            <a:spLocks noGrp="1"/>
          </p:cNvSpPr>
          <p:nvPr>
            <p:ph type="sldNum" sz="quarter" idx="12"/>
          </p:nvPr>
        </p:nvSpPr>
        <p:spPr/>
        <p:txBody>
          <a:bodyPr/>
          <a:lstStyle>
            <a:extLst/>
          </a:lstStyle>
          <a:p>
            <a:fld id="{C073EB93-F143-4B92-A485-7A50CEEB4034}" type="slidenum">
              <a:rPr lang="fr-FR" smtClean="0"/>
              <a:t>‹N°›</a:t>
            </a:fld>
            <a:endParaRPr lang="fr-FR" dirty="0"/>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fr-FR" smtClean="0"/>
              <a:t>Modifiez le style du titre</a:t>
            </a:r>
            <a:endParaRPr kumimoji="0" lang="en-US"/>
          </a:p>
        </p:txBody>
      </p:sp>
      <p:sp>
        <p:nvSpPr>
          <p:cNvPr id="3" name="Espace réservé du texte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fr-FR" smtClean="0"/>
              <a:t>Modifiez les styles du texte du masque</a:t>
            </a:r>
          </a:p>
        </p:txBody>
      </p:sp>
      <p:sp>
        <p:nvSpPr>
          <p:cNvPr id="4" name="Espace réservé du contenu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E6881886-DC0A-4D82-AD84-9A6BF791EC7A}" type="datetimeFigureOut">
              <a:rPr lang="fr-FR" smtClean="0"/>
              <a:t>13/05/2013</a:t>
            </a:fld>
            <a:endParaRPr lang="fr-FR" dirty="0"/>
          </a:p>
        </p:txBody>
      </p:sp>
      <p:sp>
        <p:nvSpPr>
          <p:cNvPr id="6" name="Espace réservé du pied de page 5"/>
          <p:cNvSpPr>
            <a:spLocks noGrp="1"/>
          </p:cNvSpPr>
          <p:nvPr>
            <p:ph type="ftr" sz="quarter" idx="11"/>
          </p:nvPr>
        </p:nvSpPr>
        <p:spPr/>
        <p:txBody>
          <a:bodyPr/>
          <a:lstStyle>
            <a:extLst/>
          </a:lstStyle>
          <a:p>
            <a:endParaRPr lang="fr-FR" dirty="0"/>
          </a:p>
        </p:txBody>
      </p:sp>
      <p:sp>
        <p:nvSpPr>
          <p:cNvPr id="7" name="Espace réservé du numéro de diapositive 6"/>
          <p:cNvSpPr>
            <a:spLocks noGrp="1"/>
          </p:cNvSpPr>
          <p:nvPr>
            <p:ph type="sldNum" sz="quarter" idx="12"/>
          </p:nvPr>
        </p:nvSpPr>
        <p:spPr/>
        <p:txBody>
          <a:bodyPr/>
          <a:lstStyle>
            <a:extLst/>
          </a:lstStyle>
          <a:p>
            <a:fld id="{C073EB93-F143-4B92-A485-7A50CEEB4034}" type="slidenum">
              <a:rPr lang="fr-FR" smtClean="0"/>
              <a:t>‹N°›</a:t>
            </a:fld>
            <a:endParaRPr lang="fr-F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fr-FR" smtClean="0"/>
              <a:t>Modifiez le style du titre</a:t>
            </a:r>
            <a:endParaRPr kumimoji="0" lang="en-US"/>
          </a:p>
        </p:txBody>
      </p:sp>
      <p:sp>
        <p:nvSpPr>
          <p:cNvPr id="5" name="Espace réservé de la date 4"/>
          <p:cNvSpPr>
            <a:spLocks noGrp="1"/>
          </p:cNvSpPr>
          <p:nvPr>
            <p:ph type="dt" sz="half" idx="10"/>
          </p:nvPr>
        </p:nvSpPr>
        <p:spPr/>
        <p:txBody>
          <a:bodyPr/>
          <a:lstStyle>
            <a:extLst/>
          </a:lstStyle>
          <a:p>
            <a:fld id="{E6881886-DC0A-4D82-AD84-9A6BF791EC7A}" type="datetimeFigureOut">
              <a:rPr lang="fr-FR" smtClean="0"/>
              <a:t>13/05/2013</a:t>
            </a:fld>
            <a:endParaRPr lang="fr-FR" dirty="0"/>
          </a:p>
        </p:txBody>
      </p:sp>
      <p:sp>
        <p:nvSpPr>
          <p:cNvPr id="6" name="Espace réservé du pied de page 5"/>
          <p:cNvSpPr>
            <a:spLocks noGrp="1"/>
          </p:cNvSpPr>
          <p:nvPr>
            <p:ph type="ftr" sz="quarter" idx="11"/>
          </p:nvPr>
        </p:nvSpPr>
        <p:spPr/>
        <p:txBody>
          <a:bodyPr/>
          <a:lstStyle>
            <a:extLst/>
          </a:lstStyle>
          <a:p>
            <a:endParaRPr lang="fr-FR" dirty="0"/>
          </a:p>
        </p:txBody>
      </p:sp>
      <p:sp>
        <p:nvSpPr>
          <p:cNvPr id="7" name="Espace réservé du numéro de diapositive 6"/>
          <p:cNvSpPr>
            <a:spLocks noGrp="1"/>
          </p:cNvSpPr>
          <p:nvPr>
            <p:ph type="sldNum" sz="quarter" idx="12"/>
          </p:nvPr>
        </p:nvSpPr>
        <p:spPr/>
        <p:txBody>
          <a:bodyPr/>
          <a:lstStyle>
            <a:extLst/>
          </a:lstStyle>
          <a:p>
            <a:fld id="{C073EB93-F143-4B92-A485-7A50CEEB4034}" type="slidenum">
              <a:rPr lang="fr-FR" smtClean="0"/>
              <a:t>‹N°›</a:t>
            </a:fld>
            <a:endParaRPr lang="fr-FR" dirty="0"/>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dirty="0">
              <a:solidFill>
                <a:schemeClr val="tx1"/>
              </a:solidFill>
              <a:latin typeface="+mn-lt"/>
              <a:ea typeface="+mn-ea"/>
              <a:cs typeface="+mn-cs"/>
            </a:endParaRPr>
          </a:p>
        </p:txBody>
      </p:sp>
      <p:sp>
        <p:nvSpPr>
          <p:cNvPr id="3" name="Espace réservé pour une image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fr-FR" dirty="0" smtClean="0"/>
              <a:t>Cliquez sur l'icône pour ajouter une image</a:t>
            </a:r>
            <a:endParaRPr kumimoji="0" lang="en-US" dirty="0"/>
          </a:p>
        </p:txBody>
      </p:sp>
      <p:sp>
        <p:nvSpPr>
          <p:cNvPr id="9" name="Organigramme : Processu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Organigramme : Processu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Espace réservé du texte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fr-FR" smtClean="0"/>
              <a:t>Modifiez les styles du texte du masque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ecteurs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Ellipse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1" name="Bouée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5" name="Espace réservé du titre 4"/>
          <p:cNvSpPr>
            <a:spLocks noGrp="1"/>
          </p:cNvSpPr>
          <p:nvPr>
            <p:ph type="title"/>
          </p:nvPr>
        </p:nvSpPr>
        <p:spPr>
          <a:xfrm>
            <a:off x="1435608" y="274638"/>
            <a:ext cx="7498080" cy="1143000"/>
          </a:xfrm>
          <a:prstGeom prst="rect">
            <a:avLst/>
          </a:prstGeom>
        </p:spPr>
        <p:txBody>
          <a:bodyPr anchor="ctr">
            <a:normAutofit/>
          </a:bodyPr>
          <a:lstStyle>
            <a:extLst/>
          </a:lstStyle>
          <a:p>
            <a:r>
              <a:rPr kumimoji="0" lang="fr-FR" smtClean="0"/>
              <a:t>Modifiez le style du titre</a:t>
            </a:r>
            <a:endParaRPr kumimoji="0" lang="en-US"/>
          </a:p>
        </p:txBody>
      </p:sp>
      <p:sp>
        <p:nvSpPr>
          <p:cNvPr id="9" name="Espace réservé du texte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fr-FR" smtClean="0"/>
              <a:t>Modifiez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24" name="Espace réservé de la date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E6881886-DC0A-4D82-AD84-9A6BF791EC7A}" type="datetimeFigureOut">
              <a:rPr lang="fr-FR" smtClean="0"/>
              <a:t>13/05/2013</a:t>
            </a:fld>
            <a:endParaRPr lang="fr-FR" dirty="0"/>
          </a:p>
        </p:txBody>
      </p:sp>
      <p:sp>
        <p:nvSpPr>
          <p:cNvPr id="10" name="Espace réservé du pied de page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fr-FR" dirty="0"/>
          </a:p>
        </p:txBody>
      </p:sp>
      <p:sp>
        <p:nvSpPr>
          <p:cNvPr id="22" name="Espace réservé du numéro de diapositive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C073EB93-F143-4B92-A485-7A50CEEB4034}" type="slidenum">
              <a:rPr lang="fr-FR" smtClean="0"/>
              <a:t>‹N°›</a:t>
            </a:fld>
            <a:endParaRPr lang="fr-FR" dirty="0"/>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hyperlink" Target="http://fr.wikipedia.org/wiki/Acide_gras_satur%C3%A9" TargetMode="Externa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fr.wikipedia.org/wiki/Acide_carboxylique" TargetMode="External"/><Relationship Id="rId2" Type="http://schemas.openxmlformats.org/officeDocument/2006/relationships/hyperlink" Target="http://fr.wikipedia.org/wiki/Alc%C3%A8ne"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fr.wikipedia.org/wiki/Acide_carboxylique" TargetMode="External"/><Relationship Id="rId2" Type="http://schemas.openxmlformats.org/officeDocument/2006/relationships/hyperlink" Target="http://fr.wikipedia.org/wiki/Alc%C3%A8ne"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fr.wikipedia.org/wiki/Acide_palmitol%C3%A9ique" TargetMode="External"/><Relationship Id="rId2" Type="http://schemas.openxmlformats.org/officeDocument/2006/relationships/hyperlink" Target="http://fr.wikipedia.org/wiki/IUPAC" TargetMode="External"/><Relationship Id="rId1" Type="http://schemas.openxmlformats.org/officeDocument/2006/relationships/slideLayout" Target="../slideLayouts/slideLayout2.xml"/><Relationship Id="rId6" Type="http://schemas.openxmlformats.org/officeDocument/2006/relationships/hyperlink" Target="http://fr.wikipedia.org/wiki/Acide_nervonique" TargetMode="External"/><Relationship Id="rId5" Type="http://schemas.openxmlformats.org/officeDocument/2006/relationships/hyperlink" Target="http://fr.wikipedia.org/wiki/Acide_%C3%A9rucique" TargetMode="External"/><Relationship Id="rId4" Type="http://schemas.openxmlformats.org/officeDocument/2006/relationships/hyperlink" Target="http://fr.wikipedia.org/wiki/Acide_ol%C3%A9ique"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fr.wikipedia.org/wiki/Acide_%CE%B1-linol%C3%A9nique" TargetMode="External"/><Relationship Id="rId7" Type="http://schemas.openxmlformats.org/officeDocument/2006/relationships/hyperlink" Target="http://fr.wikipedia.org/wiki/Acide_docosahexa%C3%A9no%C3%AFque" TargetMode="External"/><Relationship Id="rId2" Type="http://schemas.openxmlformats.org/officeDocument/2006/relationships/hyperlink" Target="http://fr.wikipedia.org/wiki/Acide_linol%C3%A9ique" TargetMode="External"/><Relationship Id="rId1" Type="http://schemas.openxmlformats.org/officeDocument/2006/relationships/slideLayout" Target="../slideLayouts/slideLayout2.xml"/><Relationship Id="rId6" Type="http://schemas.openxmlformats.org/officeDocument/2006/relationships/hyperlink" Target="http://fr.wikipedia.org/wiki/Acide_%C3%A9icosapenta%C3%A9no%C3%AFque" TargetMode="External"/><Relationship Id="rId5" Type="http://schemas.openxmlformats.org/officeDocument/2006/relationships/hyperlink" Target="http://fr.wikipedia.org/wiki/Acide_arachidonique" TargetMode="External"/><Relationship Id="rId4" Type="http://schemas.openxmlformats.org/officeDocument/2006/relationships/hyperlink" Target="http://fr.wikipedia.org/wiki/Acide_%CE%B3-linol%C3%A9nique"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fr.wikipedia.org/wiki/Acide_carboxylique" TargetMode="External"/><Relationship Id="rId2" Type="http://schemas.openxmlformats.org/officeDocument/2006/relationships/hyperlink" Target="http://fr.wikipedia.org/w/index.php?title=Alkane&amp;action=edit&amp;redlink=1" TargetMode="Externa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3" Type="http://schemas.openxmlformats.org/officeDocument/2006/relationships/hyperlink" Target="http://fr.wikipedia.org/wiki/Glutamate" TargetMode="External"/><Relationship Id="rId2" Type="http://schemas.openxmlformats.org/officeDocument/2006/relationships/hyperlink" Target="http://fr.wikipedia.org/wiki/Carboxylation" TargetMode="External"/><Relationship Id="rId1" Type="http://schemas.openxmlformats.org/officeDocument/2006/relationships/slideLayout" Target="../slideLayouts/slideLayout2.xml"/><Relationship Id="rId4" Type="http://schemas.openxmlformats.org/officeDocument/2006/relationships/hyperlink" Target="http://fr.wikipedia.org/wiki/Gamma-carboxyglutamate" TargetMode="External"/></Relationships>
</file>

<file path=ppt/slides/_rels/slide8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fr.wikipedia.org/wiki/Biochimie" TargetMode="External"/><Relationship Id="rId2" Type="http://schemas.openxmlformats.org/officeDocument/2006/relationships/hyperlink" Target="http://fr.wikipedia.org/wiki/Physiologie" TargetMode="Externa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432560" y="980728"/>
            <a:ext cx="7406640" cy="1368152"/>
          </a:xfrm>
        </p:spPr>
        <p:txBody>
          <a:bodyPr>
            <a:normAutofit/>
          </a:bodyPr>
          <a:lstStyle/>
          <a:p>
            <a:pPr algn="ctr"/>
            <a:r>
              <a:rPr lang="fr-FR" sz="8000" dirty="0" smtClean="0"/>
              <a:t>Les lipides </a:t>
            </a:r>
            <a:endParaRPr lang="fr-FR" sz="8000" dirty="0"/>
          </a:p>
        </p:txBody>
      </p:sp>
      <p:sp>
        <p:nvSpPr>
          <p:cNvPr id="3" name="Sous-titre 2"/>
          <p:cNvSpPr>
            <a:spLocks noGrp="1"/>
          </p:cNvSpPr>
          <p:nvPr>
            <p:ph type="subTitle" idx="1"/>
          </p:nvPr>
        </p:nvSpPr>
        <p:spPr>
          <a:xfrm>
            <a:off x="1432560" y="2636912"/>
            <a:ext cx="7406640" cy="965752"/>
          </a:xfrm>
        </p:spPr>
        <p:txBody>
          <a:bodyPr>
            <a:normAutofit/>
          </a:bodyPr>
          <a:lstStyle/>
          <a:p>
            <a:pPr algn="ctr"/>
            <a:r>
              <a:rPr lang="fr-FR" sz="6000" dirty="0" smtClean="0">
                <a:solidFill>
                  <a:schemeClr val="tx1"/>
                </a:solidFill>
              </a:rPr>
              <a:t>Structure, classification</a:t>
            </a:r>
            <a:endParaRPr lang="fr-FR" sz="6000" dirty="0">
              <a:solidFill>
                <a:schemeClr val="tx1"/>
              </a:solidFill>
            </a:endParaRPr>
          </a:p>
        </p:txBody>
      </p:sp>
    </p:spTree>
    <p:extLst>
      <p:ext uri="{BB962C8B-B14F-4D97-AF65-F5344CB8AC3E}">
        <p14:creationId xmlns:p14="http://schemas.microsoft.com/office/powerpoint/2010/main" val="3837353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949540" y="140956"/>
            <a:ext cx="777584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1" u="none" strike="noStrike" cap="none" normalizeH="0" baseline="0" dirty="0" smtClean="0">
                <a:ln>
                  <a:noFill/>
                </a:ln>
                <a:solidFill>
                  <a:schemeClr val="tx1"/>
                </a:solidFill>
                <a:effectLst/>
                <a:latin typeface="Arial" pitchFamily="34" charset="0"/>
                <a:cs typeface="Arial" pitchFamily="34" charset="0"/>
              </a:rPr>
              <a:t>Nomenclatures des acides gras saturés linéaires de 1 à 32 carbones</a:t>
            </a:r>
            <a:r>
              <a:rPr kumimoji="0" lang="fr-FR" sz="1800" b="0" i="0" u="none" strike="noStrike" cap="none" normalizeH="0" baseline="30000" dirty="0" smtClean="0">
                <a:ln>
                  <a:noFill/>
                </a:ln>
                <a:solidFill>
                  <a:schemeClr val="tx1"/>
                </a:solidFill>
                <a:effectLst/>
                <a:latin typeface="Arial" pitchFamily="34" charset="0"/>
                <a:cs typeface="Arial" pitchFamily="34" charset="0"/>
                <a:hlinkClick r:id="rId2"/>
              </a:rPr>
              <a:t>5</a:t>
            </a:r>
            <a:r>
              <a:rPr kumimoji="0" lang="fr-FR" sz="1800" b="0" i="0" u="none" strike="noStrike" cap="none" normalizeH="0" baseline="0" dirty="0" smtClean="0">
                <a:ln>
                  <a:noFill/>
                </a:ln>
                <a:solidFill>
                  <a:schemeClr val="tx1"/>
                </a:solidFill>
                <a:effectLst/>
                <a:latin typeface="Arial" pitchFamily="34" charset="0"/>
                <a:cs typeface="Arial" pitchFamily="34" charset="0"/>
              </a:rPr>
              <a:t> </a:t>
            </a:r>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510289"/>
            <a:ext cx="9036496" cy="6087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9522337"/>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35608" y="620688"/>
            <a:ext cx="7498080" cy="5627712"/>
          </a:xfrm>
        </p:spPr>
        <p:txBody>
          <a:bodyPr>
            <a:normAutofit fontScale="85000" lnSpcReduction="20000"/>
          </a:bodyPr>
          <a:lstStyle/>
          <a:p>
            <a:pPr marL="82296" indent="0">
              <a:buNone/>
            </a:pPr>
            <a:r>
              <a:rPr lang="fr-FR" dirty="0"/>
              <a:t>Quatre principaux groupes de lipoprotéines ont été identifiés. Ce sont : </a:t>
            </a:r>
          </a:p>
          <a:p>
            <a:pPr marL="82296" indent="0">
              <a:buNone/>
            </a:pPr>
            <a:r>
              <a:rPr lang="fr-FR" dirty="0"/>
              <a:t>	• Les chylomicrons, dérivent de l’absorption intestinale des TAG et d’autres lipides. </a:t>
            </a:r>
          </a:p>
          <a:p>
            <a:pPr marL="82296" indent="0">
              <a:buNone/>
            </a:pPr>
            <a:r>
              <a:rPr lang="fr-FR" dirty="0"/>
              <a:t>	• VLDL (Very Low Density Lipoproteins) lipoprotéines de très faible densité, issues du foie et impliquées dans l’exportation du TAG (pré lipoprotéines ). </a:t>
            </a:r>
          </a:p>
          <a:p>
            <a:pPr marL="82296" indent="0">
              <a:buNone/>
            </a:pPr>
            <a:r>
              <a:rPr lang="fr-FR" dirty="0"/>
              <a:t>	• LDL (Low Density Lipoproteins) lipoprotéines de faible densité, représente l’étape finale du catabolisme des VLDL. </a:t>
            </a:r>
          </a:p>
          <a:p>
            <a:pPr marL="82296" indent="0">
              <a:buNone/>
            </a:pPr>
            <a:r>
              <a:rPr lang="fr-FR" dirty="0"/>
              <a:t>	•</a:t>
            </a:r>
            <a:r>
              <a:rPr lang="fr-FR" dirty="0" smtClean="0"/>
              <a:t>HDL(High Density Lipoproteins) </a:t>
            </a:r>
            <a:r>
              <a:rPr lang="fr-FR" dirty="0"/>
              <a:t>Les lipoprotéines de haute densité </a:t>
            </a:r>
            <a:r>
              <a:rPr lang="fr-FR" dirty="0" smtClean="0"/>
              <a:t> </a:t>
            </a:r>
            <a:r>
              <a:rPr lang="fr-FR" dirty="0"/>
              <a:t>impliqués dans le transport du cholestérol, et dans le métabolisme des VLDL et des chylomicrons</a:t>
            </a:r>
          </a:p>
          <a:p>
            <a:pPr marL="82296" indent="0">
              <a:buNone/>
            </a:pPr>
            <a:endParaRPr lang="fr-FR" dirty="0"/>
          </a:p>
        </p:txBody>
      </p:sp>
    </p:spTree>
    <p:extLst>
      <p:ext uri="{BB962C8B-B14F-4D97-AF65-F5344CB8AC3E}">
        <p14:creationId xmlns:p14="http://schemas.microsoft.com/office/powerpoint/2010/main" val="279779135"/>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03648" y="332656"/>
            <a:ext cx="7498080" cy="5328592"/>
          </a:xfrm>
        </p:spPr>
        <p:txBody>
          <a:bodyPr>
            <a:normAutofit fontScale="92500" lnSpcReduction="20000"/>
          </a:bodyPr>
          <a:lstStyle/>
          <a:p>
            <a:pPr marL="82296" indent="0">
              <a:buNone/>
            </a:pPr>
            <a:r>
              <a:rPr lang="fr-FR" dirty="0"/>
              <a:t>Remarque : </a:t>
            </a:r>
          </a:p>
          <a:p>
            <a:pPr marL="82296" indent="0">
              <a:buNone/>
            </a:pPr>
            <a:r>
              <a:rPr lang="fr-FR" dirty="0"/>
              <a:t>Les critères de distinction entre les variétés de lipoprotéines sont établis grâce : </a:t>
            </a:r>
          </a:p>
          <a:p>
            <a:pPr marL="82296" indent="0">
              <a:buNone/>
            </a:pPr>
            <a:r>
              <a:rPr lang="fr-FR" dirty="0"/>
              <a:t>	- A l’ultracentrifugation de flottation, selon la densité des lipoprotéines. </a:t>
            </a:r>
            <a:endParaRPr lang="fr-FR" dirty="0" smtClean="0"/>
          </a:p>
          <a:p>
            <a:pPr marL="82296" indent="0">
              <a:buNone/>
            </a:pPr>
            <a:r>
              <a:rPr lang="fr-FR" dirty="0" smtClean="0"/>
              <a:t>selon </a:t>
            </a:r>
            <a:r>
              <a:rPr lang="fr-FR" dirty="0"/>
              <a:t>la densité des </a:t>
            </a:r>
            <a:r>
              <a:rPr lang="fr-FR" dirty="0" smtClean="0"/>
              <a:t>lipoprotéines. On </a:t>
            </a:r>
            <a:r>
              <a:rPr lang="fr-FR" dirty="0"/>
              <a:t>distingue cinq groupes par ordre de taille décroissante et de densité croissante :les chylomicrons ;les VLDL ;les IDL ;les LDL ; et les HDL</a:t>
            </a:r>
          </a:p>
          <a:p>
            <a:pPr marL="82296" indent="0">
              <a:buNone/>
            </a:pPr>
            <a:r>
              <a:rPr lang="fr-FR" dirty="0"/>
              <a:t> </a:t>
            </a:r>
            <a:r>
              <a:rPr lang="fr-FR" dirty="0" smtClean="0"/>
              <a:t>       - </a:t>
            </a:r>
            <a:r>
              <a:rPr lang="fr-FR" dirty="0"/>
              <a:t>A la mobilité électrophorétique, par analogie à la migration des protéines sériques. </a:t>
            </a:r>
          </a:p>
          <a:p>
            <a:pPr marL="82296" indent="0">
              <a:buNone/>
            </a:pPr>
            <a:endParaRPr lang="fr-FR" dirty="0"/>
          </a:p>
          <a:p>
            <a:pPr marL="82296" indent="0">
              <a:buNone/>
            </a:pPr>
            <a:endParaRPr lang="fr-FR" dirty="0"/>
          </a:p>
        </p:txBody>
      </p:sp>
    </p:spTree>
    <p:extLst>
      <p:ext uri="{BB962C8B-B14F-4D97-AF65-F5344CB8AC3E}">
        <p14:creationId xmlns:p14="http://schemas.microsoft.com/office/powerpoint/2010/main" val="771598434"/>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p:cNvSpPr>
            <a:spLocks noGrp="1"/>
          </p:cNvSpPr>
          <p:nvPr>
            <p:ph idx="1"/>
          </p:nvPr>
        </p:nvSpPr>
        <p:spPr/>
        <p:txBody>
          <a:bodyPr/>
          <a:lstStyle/>
          <a:p>
            <a:endParaRPr lang="fr-FR" dirty="0"/>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0"/>
            <a:ext cx="824440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471865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15616" y="274638"/>
            <a:ext cx="7818072" cy="634082"/>
          </a:xfrm>
        </p:spPr>
        <p:txBody>
          <a:bodyPr>
            <a:normAutofit/>
          </a:bodyPr>
          <a:lstStyle/>
          <a:p>
            <a:r>
              <a:rPr lang="fr-FR" sz="3200" dirty="0"/>
              <a:t>Composition des différentes lipoprotéines </a:t>
            </a:r>
          </a:p>
        </p:txBody>
      </p:sp>
      <p:sp>
        <p:nvSpPr>
          <p:cNvPr id="3" name="Espace réservé du contenu 2"/>
          <p:cNvSpPr>
            <a:spLocks noGrp="1"/>
          </p:cNvSpPr>
          <p:nvPr>
            <p:ph idx="1"/>
          </p:nvPr>
        </p:nvSpPr>
        <p:spPr/>
        <p:txBody>
          <a:bodyPr/>
          <a:lstStyle/>
          <a:p>
            <a:pPr marL="82296" indent="0">
              <a:buNone/>
            </a:pPr>
            <a:endParaRPr lang="fr-F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124744"/>
            <a:ext cx="7920880" cy="5472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6389816"/>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15616" y="-31"/>
            <a:ext cx="7498080" cy="548711"/>
          </a:xfrm>
        </p:spPr>
        <p:txBody>
          <a:bodyPr>
            <a:normAutofit fontScale="90000"/>
          </a:bodyPr>
          <a:lstStyle/>
          <a:p>
            <a:r>
              <a:rPr lang="fr-FR" sz="3600" dirty="0"/>
              <a:t>II- Structure des lipoprotéines </a:t>
            </a:r>
          </a:p>
        </p:txBody>
      </p:sp>
      <p:sp>
        <p:nvSpPr>
          <p:cNvPr id="3" name="Espace réservé du contenu 2"/>
          <p:cNvSpPr>
            <a:spLocks noGrp="1"/>
          </p:cNvSpPr>
          <p:nvPr>
            <p:ph idx="1"/>
          </p:nvPr>
        </p:nvSpPr>
        <p:spPr>
          <a:xfrm>
            <a:off x="1043608" y="332656"/>
            <a:ext cx="7992888" cy="5184576"/>
          </a:xfrm>
        </p:spPr>
        <p:txBody>
          <a:bodyPr>
            <a:noAutofit/>
          </a:bodyPr>
          <a:lstStyle/>
          <a:p>
            <a:pPr marL="82296" indent="0">
              <a:buNone/>
            </a:pPr>
            <a:r>
              <a:rPr lang="fr-FR" sz="2400" dirty="0"/>
              <a:t>Une lipoprotéine se présente sous forme d’une sphère dont la surface est recouverte de groupement  polaire et dont le noyau est totalement apolaire.</a:t>
            </a:r>
          </a:p>
          <a:p>
            <a:pPr marL="82296" indent="0">
              <a:buNone/>
            </a:pPr>
            <a:r>
              <a:rPr lang="fr-FR" sz="2400" dirty="0"/>
              <a:t> -Le cœur lipidique non polaire comporte des TAG, des esters de cholestérol et les  lipides isopréniques.</a:t>
            </a:r>
          </a:p>
          <a:p>
            <a:pPr marL="82296" indent="0">
              <a:buNone/>
            </a:pPr>
            <a:r>
              <a:rPr lang="fr-FR" sz="2400" dirty="0"/>
              <a:t> -les molécules distribuées à la  surface sont : Les  phospholipides, qui présentent  leurs pôles hydrophiles  vers  l’extérieur  et de cholestérol libre, ces groupes polaires sont exposés au milieu aqueux, comme dans la membrane cellulaire. </a:t>
            </a:r>
          </a:p>
          <a:p>
            <a:pPr marL="82296" indent="0">
              <a:buNone/>
            </a:pPr>
            <a:r>
              <a:rPr lang="fr-FR" sz="2400" dirty="0"/>
              <a:t>La partie protéique d’une lipoprotéine est dénommée  apoprotéine, il existe 7 groupes A-B-C-D-E-F-G (certaines sont formées de sous- groupes  AI et AII ,CII et CIII  et enfin EI, EII et EIII). Les protéines ont un rôle structural, elles  permettent les interactions avec l’eau solvant mais servent  également à reconnaitre des récepteurs spécifiques membranaires.</a:t>
            </a:r>
          </a:p>
          <a:p>
            <a:pPr marL="82296" indent="0">
              <a:buNone/>
            </a:pPr>
            <a:endParaRPr lang="fr-FR" sz="2400" dirty="0"/>
          </a:p>
        </p:txBody>
      </p:sp>
    </p:spTree>
    <p:extLst>
      <p:ext uri="{BB962C8B-B14F-4D97-AF65-F5344CB8AC3E}">
        <p14:creationId xmlns:p14="http://schemas.microsoft.com/office/powerpoint/2010/main" val="3921928346"/>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404664"/>
            <a:ext cx="7992888" cy="6192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809503"/>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115616" y="332656"/>
            <a:ext cx="7818072" cy="6192688"/>
          </a:xfrm>
        </p:spPr>
        <p:txBody>
          <a:bodyPr>
            <a:normAutofit lnSpcReduction="10000"/>
          </a:bodyPr>
          <a:lstStyle/>
          <a:p>
            <a:pPr marL="82296" indent="0">
              <a:buNone/>
            </a:pPr>
            <a:r>
              <a:rPr lang="fr-FR" dirty="0"/>
              <a:t>A-	Les chylomicrons</a:t>
            </a:r>
          </a:p>
          <a:p>
            <a:pPr marL="82296" indent="0">
              <a:buNone/>
            </a:pPr>
            <a:r>
              <a:rPr lang="fr-FR" dirty="0"/>
              <a:t>Ils sont synthétisés au niveau  de l’intestin ; ils sont constitués d’une apoprotéine transmembranaire B48, une protéine A, et sont très riches en cholestérol et en triglycérides. </a:t>
            </a:r>
          </a:p>
          <a:p>
            <a:pPr marL="82296" indent="0">
              <a:buNone/>
            </a:pPr>
            <a:r>
              <a:rPr lang="fr-FR" dirty="0"/>
              <a:t>Dans le sang, il va se produire une maturation des chylomicrons qui vont alors gagner des apoprotéines A, C et E. Ces apoprotéines proviennent des HDL synthétisés dans le foie.</a:t>
            </a:r>
          </a:p>
          <a:p>
            <a:pPr marL="82296" indent="0">
              <a:buNone/>
            </a:pPr>
            <a:r>
              <a:rPr lang="fr-FR" dirty="0"/>
              <a:t> Les chylomicrons vont donc transporter les triglycérides vers les tissus périphériques notamment vers le tissu adipeux. </a:t>
            </a:r>
          </a:p>
          <a:p>
            <a:pPr marL="82296" indent="0">
              <a:buNone/>
            </a:pPr>
            <a:endParaRPr lang="fr-FR" dirty="0"/>
          </a:p>
        </p:txBody>
      </p:sp>
    </p:spTree>
    <p:extLst>
      <p:ext uri="{BB962C8B-B14F-4D97-AF65-F5344CB8AC3E}">
        <p14:creationId xmlns:p14="http://schemas.microsoft.com/office/powerpoint/2010/main" val="1604230023"/>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187624" y="476672"/>
            <a:ext cx="7746064" cy="5771728"/>
          </a:xfrm>
        </p:spPr>
        <p:txBody>
          <a:bodyPr>
            <a:normAutofit/>
          </a:bodyPr>
          <a:lstStyle/>
          <a:p>
            <a:pPr marL="82296" indent="0">
              <a:buNone/>
            </a:pPr>
            <a:r>
              <a:rPr lang="fr-FR" dirty="0"/>
              <a:t>B-Les VLDL</a:t>
            </a:r>
          </a:p>
          <a:p>
            <a:pPr marL="82296" indent="0">
              <a:buNone/>
            </a:pPr>
            <a:r>
              <a:rPr lang="fr-FR" dirty="0"/>
              <a:t>Ils sont synthétisés dans le foie  et contiennent des triglyerides,du cholestérol et une apoprotéine B100.En étant transportés dans le sang ,ils vont être maturés en gagnant des apoprotéines E et C.Ces apoprotéines proviennent la encore des HDL.</a:t>
            </a:r>
          </a:p>
          <a:p>
            <a:pPr marL="82296" indent="0">
              <a:buNone/>
            </a:pPr>
            <a:endParaRPr lang="fr-FR" dirty="0"/>
          </a:p>
          <a:p>
            <a:pPr marL="82296" indent="0">
              <a:buNone/>
            </a:pPr>
            <a:r>
              <a:rPr lang="fr-FR" dirty="0"/>
              <a:t>Les VLDL permettent donc le transport des triglycérides du foie vers les tissus périphériques</a:t>
            </a:r>
          </a:p>
          <a:p>
            <a:pPr marL="82296" indent="0">
              <a:buNone/>
            </a:pPr>
            <a:endParaRPr lang="fr-FR" dirty="0"/>
          </a:p>
        </p:txBody>
      </p:sp>
    </p:spTree>
    <p:extLst>
      <p:ext uri="{BB962C8B-B14F-4D97-AF65-F5344CB8AC3E}">
        <p14:creationId xmlns:p14="http://schemas.microsoft.com/office/powerpoint/2010/main" val="2942171734"/>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187624" y="476672"/>
            <a:ext cx="7746064" cy="5976664"/>
          </a:xfrm>
        </p:spPr>
        <p:txBody>
          <a:bodyPr>
            <a:normAutofit/>
          </a:bodyPr>
          <a:lstStyle/>
          <a:p>
            <a:pPr marL="82296" indent="0">
              <a:buNone/>
            </a:pPr>
            <a:r>
              <a:rPr lang="fr-FR" dirty="0"/>
              <a:t>C- Les IDL</a:t>
            </a:r>
          </a:p>
          <a:p>
            <a:pPr marL="82296" indent="0">
              <a:buNone/>
            </a:pPr>
            <a:r>
              <a:rPr lang="fr-FR" dirty="0"/>
              <a:t>Ils proviennent de la dégradation des VLDL qui perdent leur apoprotéine C.Ils possèdent la B100 ,la E et une très faible quantité de triglycérides.50% de  ces IDL regagnent le foie et les 50%restant deviennent des LDL en perdant leur protéine E et leurs triglycérides ;ils conservent cependant leur apoprotéine B100 et leur cholestérol.</a:t>
            </a:r>
          </a:p>
          <a:p>
            <a:pPr marL="82296" indent="0">
              <a:buNone/>
            </a:pPr>
            <a:endParaRPr lang="fr-FR" dirty="0"/>
          </a:p>
        </p:txBody>
      </p:sp>
    </p:spTree>
    <p:extLst>
      <p:ext uri="{BB962C8B-B14F-4D97-AF65-F5344CB8AC3E}">
        <p14:creationId xmlns:p14="http://schemas.microsoft.com/office/powerpoint/2010/main" val="2779862529"/>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115616" y="476672"/>
            <a:ext cx="7818072" cy="5771728"/>
          </a:xfrm>
        </p:spPr>
        <p:txBody>
          <a:bodyPr>
            <a:normAutofit/>
          </a:bodyPr>
          <a:lstStyle/>
          <a:p>
            <a:pPr marL="82296" indent="0">
              <a:buNone/>
            </a:pPr>
            <a:r>
              <a:rPr lang="fr-FR" dirty="0"/>
              <a:t>Les LDL ont 2 devenirs possibles :</a:t>
            </a:r>
          </a:p>
          <a:p>
            <a:pPr marL="82296" indent="0">
              <a:buNone/>
            </a:pPr>
            <a:r>
              <a:rPr lang="fr-FR" dirty="0"/>
              <a:t>-70% sont captés par le foie</a:t>
            </a:r>
          </a:p>
          <a:p>
            <a:pPr marL="82296" indent="0">
              <a:buNone/>
            </a:pPr>
            <a:r>
              <a:rPr lang="fr-FR" dirty="0"/>
              <a:t>-30% vont se diriger vers les tissus périphériques pour y distribuer le cholestérol.</a:t>
            </a:r>
          </a:p>
          <a:p>
            <a:pPr marL="82296" indent="0">
              <a:buNone/>
            </a:pPr>
            <a:r>
              <a:rPr lang="fr-FR" dirty="0"/>
              <a:t>Ces LDL amenant le cholestérol aux tissus périphériques, ils ont un rôle direct dans les pathologies coronariennes et les hypercholesterolemies.On dit que ces LDL transportent le mauvais cholestérol.</a:t>
            </a:r>
          </a:p>
          <a:p>
            <a:pPr marL="82296" indent="0">
              <a:buNone/>
            </a:pPr>
            <a:endParaRPr lang="fr-FR" dirty="0"/>
          </a:p>
        </p:txBody>
      </p:sp>
    </p:spTree>
    <p:extLst>
      <p:ext uri="{BB962C8B-B14F-4D97-AF65-F5344CB8AC3E}">
        <p14:creationId xmlns:p14="http://schemas.microsoft.com/office/powerpoint/2010/main" val="18895990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2" y="0"/>
            <a:ext cx="871296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0882902"/>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187624" y="260648"/>
            <a:ext cx="7746064" cy="7560840"/>
          </a:xfrm>
        </p:spPr>
        <p:txBody>
          <a:bodyPr>
            <a:normAutofit fontScale="32500" lnSpcReduction="20000"/>
          </a:bodyPr>
          <a:lstStyle/>
          <a:p>
            <a:pPr marL="82296" indent="0">
              <a:buNone/>
            </a:pPr>
            <a:r>
              <a:rPr lang="fr-FR" sz="8600" dirty="0"/>
              <a:t>D-Les HDL</a:t>
            </a:r>
          </a:p>
          <a:p>
            <a:pPr marL="82296" indent="0">
              <a:buNone/>
            </a:pPr>
            <a:r>
              <a:rPr lang="fr-FR" sz="8600" dirty="0"/>
              <a:t>Les HDL proviennent de la dégradation  des chylomicrons qui forment des remnants des chylomicrons et des HDL naissantes discoïdales qui possèdent les Apo A et C.</a:t>
            </a:r>
          </a:p>
          <a:p>
            <a:pPr marL="82296" indent="0">
              <a:buNone/>
            </a:pPr>
            <a:r>
              <a:rPr lang="fr-FR" sz="8600" dirty="0"/>
              <a:t>Une enzyme ,la LCAT(lécithine cholestérol acyl transférase) hydrolyse les lécithines de la membrane des HDL discoïdales ,forme des lysolécithine,et transfère sur le cholestérol libre qui s’y trouve un acide gras pour le transformer en ester de cholesterol.Le cholestérol estérifié va migrer au centre du HDL qui va prendre une structure sphérique. les HDL sont ensuite captés par le foie ; le cholestérol sera ensuite éliminé dans la bile ou dégradé en acides biliaires.</a:t>
            </a:r>
          </a:p>
          <a:p>
            <a:pPr marL="82296" indent="0">
              <a:buNone/>
            </a:pPr>
            <a:r>
              <a:rPr lang="fr-FR" sz="8600" dirty="0"/>
              <a:t>Les HDL servent donc à l’élimination du cholestérol de l’organisme. On dit alors que ces HDL transportent le bon cholestérol.</a:t>
            </a:r>
          </a:p>
          <a:p>
            <a:pPr marL="82296" indent="0">
              <a:buNone/>
            </a:pPr>
            <a:endParaRPr lang="fr-FR" dirty="0"/>
          </a:p>
          <a:p>
            <a:pPr marL="82296" indent="0">
              <a:buNone/>
            </a:pPr>
            <a:r>
              <a:rPr lang="fr-FR" dirty="0"/>
              <a:t> </a:t>
            </a:r>
          </a:p>
          <a:p>
            <a:pPr marL="82296" indent="0">
              <a:buNone/>
            </a:pPr>
            <a:endParaRPr lang="fr-FR" dirty="0"/>
          </a:p>
          <a:p>
            <a:pPr marL="82296" indent="0">
              <a:buNone/>
            </a:pPr>
            <a:endParaRPr lang="fr-FR" dirty="0"/>
          </a:p>
        </p:txBody>
      </p:sp>
    </p:spTree>
    <p:extLst>
      <p:ext uri="{BB962C8B-B14F-4D97-AF65-F5344CB8AC3E}">
        <p14:creationId xmlns:p14="http://schemas.microsoft.com/office/powerpoint/2010/main" val="14322179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t> 2-</a:t>
            </a:r>
            <a:r>
              <a:rPr lang="fr-FR" b="1" i="1" u="sng" dirty="0"/>
              <a:t> Acides gras insaturés </a:t>
            </a:r>
            <a:r>
              <a:rPr lang="fr-FR" dirty="0"/>
              <a:t/>
            </a:r>
            <a:br>
              <a:rPr lang="fr-FR" dirty="0"/>
            </a:br>
            <a:r>
              <a:rPr lang="fr-FR" dirty="0"/>
              <a:t> </a:t>
            </a:r>
          </a:p>
        </p:txBody>
      </p:sp>
      <p:sp>
        <p:nvSpPr>
          <p:cNvPr id="3" name="Espace réservé du contenu 2"/>
          <p:cNvSpPr>
            <a:spLocks noGrp="1"/>
          </p:cNvSpPr>
          <p:nvPr>
            <p:ph idx="1"/>
          </p:nvPr>
        </p:nvSpPr>
        <p:spPr>
          <a:xfrm>
            <a:off x="457200" y="764704"/>
            <a:ext cx="8229600" cy="5616624"/>
          </a:xfrm>
        </p:spPr>
        <p:txBody>
          <a:bodyPr/>
          <a:lstStyle/>
          <a:p>
            <a:pPr lvl="0"/>
            <a:r>
              <a:rPr lang="fr-FR" dirty="0"/>
              <a:t>Ils possèdent 1 ou plusieurs doubles liaisons.</a:t>
            </a:r>
          </a:p>
          <a:p>
            <a:pPr lvl="0"/>
            <a:r>
              <a:rPr lang="fr-FR" dirty="0"/>
              <a:t>La présence de la double liaison introduit une possibilité d’isomérie : Cis ou Trans dans la molécule </a:t>
            </a:r>
            <a:r>
              <a:rPr lang="fr-FR" dirty="0" smtClean="0"/>
              <a:t>.</a:t>
            </a:r>
          </a:p>
          <a:p>
            <a:pPr lvl="0"/>
            <a:r>
              <a:rPr lang="fr-FR" dirty="0" smtClean="0"/>
              <a:t>Dans </a:t>
            </a:r>
            <a:r>
              <a:rPr lang="fr-FR" dirty="0"/>
              <a:t>les acides gras insaturés  naturels , les doubles liaisons sont en configuration  isomérique  </a:t>
            </a:r>
            <a:r>
              <a:rPr lang="fr-FR" dirty="0" smtClean="0"/>
              <a:t>CIS</a:t>
            </a:r>
          </a:p>
          <a:p>
            <a:pPr lvl="0"/>
            <a:endParaRPr lang="fr-FR" dirty="0"/>
          </a:p>
          <a:p>
            <a:pPr marL="0" indent="0">
              <a:buNone/>
            </a:pPr>
            <a:endParaRPr lang="fr-FR"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4509120"/>
            <a:ext cx="6984776" cy="1944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58258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548680"/>
            <a:ext cx="8229600" cy="5577483"/>
          </a:xfrm>
        </p:spPr>
        <p:txBody>
          <a:bodyPr>
            <a:normAutofit fontScale="85000" lnSpcReduction="10000"/>
          </a:bodyPr>
          <a:lstStyle/>
          <a:p>
            <a:pPr algn="just">
              <a:lnSpc>
                <a:spcPct val="115000"/>
              </a:lnSpc>
              <a:spcAft>
                <a:spcPts val="1000"/>
              </a:spcAft>
            </a:pPr>
            <a:r>
              <a:rPr lang="fr-FR" sz="4000" b="1" i="1" u="sng" dirty="0">
                <a:ea typeface="Calibri"/>
                <a:cs typeface="Arial"/>
              </a:rPr>
              <a:t>Formule générale d’un AG insaturé : </a:t>
            </a:r>
            <a:r>
              <a:rPr lang="fr-FR" sz="4000" b="1" dirty="0">
                <a:ea typeface="Calibri"/>
                <a:cs typeface="Arial"/>
              </a:rPr>
              <a:t>CnH</a:t>
            </a:r>
            <a:r>
              <a:rPr lang="fr-FR" sz="4000" b="1" baseline="-25000" dirty="0">
                <a:ea typeface="Calibri"/>
                <a:cs typeface="Arial"/>
              </a:rPr>
              <a:t>2(n-x)</a:t>
            </a:r>
            <a:r>
              <a:rPr lang="fr-FR" sz="4000" b="1" dirty="0">
                <a:ea typeface="Calibri"/>
                <a:cs typeface="Arial"/>
              </a:rPr>
              <a:t>O</a:t>
            </a:r>
            <a:r>
              <a:rPr lang="fr-FR" sz="4000" b="1" baseline="-25000" dirty="0">
                <a:ea typeface="Calibri"/>
                <a:cs typeface="Arial"/>
              </a:rPr>
              <a:t>2</a:t>
            </a:r>
            <a:r>
              <a:rPr lang="fr-FR" dirty="0">
                <a:ea typeface="Calibri"/>
                <a:cs typeface="Arial"/>
              </a:rPr>
              <a:t>  (n = nb de C et x = nb de doubles liaisons)</a:t>
            </a:r>
          </a:p>
          <a:p>
            <a:pPr lvl="0" algn="just">
              <a:lnSpc>
                <a:spcPct val="115000"/>
              </a:lnSpc>
              <a:buSzPts val="800"/>
              <a:buFont typeface="Times New Roman"/>
              <a:buChar char="*"/>
              <a:tabLst>
                <a:tab pos="228600" algn="l"/>
              </a:tabLst>
            </a:pPr>
            <a:r>
              <a:rPr lang="fr-FR" dirty="0">
                <a:ea typeface="Calibri"/>
                <a:cs typeface="Arial"/>
              </a:rPr>
              <a:t>Les AG à 1 double liaison sont dits </a:t>
            </a:r>
            <a:r>
              <a:rPr lang="fr-FR" dirty="0" smtClean="0">
                <a:ea typeface="Calibri"/>
                <a:cs typeface="Arial"/>
              </a:rPr>
              <a:t>mono éthyléniques</a:t>
            </a:r>
            <a:endParaRPr lang="fr-FR" dirty="0">
              <a:ea typeface="Calibri"/>
              <a:cs typeface="Arial"/>
            </a:endParaRPr>
          </a:p>
          <a:p>
            <a:pPr lvl="0" algn="just">
              <a:lnSpc>
                <a:spcPct val="115000"/>
              </a:lnSpc>
              <a:buSzPts val="800"/>
              <a:buFont typeface="Times New Roman"/>
              <a:buChar char="*"/>
              <a:tabLst>
                <a:tab pos="228600" algn="l"/>
              </a:tabLst>
            </a:pPr>
            <a:r>
              <a:rPr lang="fr-FR" dirty="0">
                <a:ea typeface="Calibri"/>
                <a:cs typeface="Arial"/>
              </a:rPr>
              <a:t>Les AG à plusieurs doubles liaisons sont dits </a:t>
            </a:r>
            <a:r>
              <a:rPr lang="fr-FR" dirty="0" smtClean="0">
                <a:ea typeface="Calibri"/>
                <a:cs typeface="Arial"/>
              </a:rPr>
              <a:t>poly éthyléniques</a:t>
            </a:r>
            <a:endParaRPr lang="fr-FR" dirty="0">
              <a:ea typeface="Calibri"/>
              <a:cs typeface="Arial"/>
            </a:endParaRPr>
          </a:p>
          <a:p>
            <a:pPr lvl="0" algn="just">
              <a:lnSpc>
                <a:spcPct val="115000"/>
              </a:lnSpc>
              <a:buSzPts val="800"/>
              <a:buFont typeface="Times New Roman"/>
              <a:buChar char="*"/>
              <a:tabLst>
                <a:tab pos="228600" algn="l"/>
              </a:tabLst>
            </a:pPr>
            <a:r>
              <a:rPr lang="fr-FR" dirty="0">
                <a:ea typeface="Calibri"/>
                <a:cs typeface="Arial"/>
              </a:rPr>
              <a:t>Les doubles liaisons sont notées </a:t>
            </a:r>
            <a:r>
              <a:rPr lang="fr-FR" dirty="0">
                <a:latin typeface="Symbol"/>
                <a:ea typeface="Calibri"/>
                <a:cs typeface="Arial"/>
              </a:rPr>
              <a:t>D</a:t>
            </a:r>
            <a:endParaRPr lang="fr-FR" dirty="0">
              <a:ea typeface="Calibri"/>
              <a:cs typeface="Arial"/>
            </a:endParaRPr>
          </a:p>
          <a:p>
            <a:pPr marL="0" indent="0" algn="just">
              <a:lnSpc>
                <a:spcPct val="115000"/>
              </a:lnSpc>
              <a:spcAft>
                <a:spcPts val="0"/>
              </a:spcAft>
              <a:buNone/>
            </a:pPr>
            <a:r>
              <a:rPr lang="fr-FR" dirty="0">
                <a:ea typeface="Calibri"/>
                <a:cs typeface="Arial"/>
              </a:rPr>
              <a:t> </a:t>
            </a:r>
            <a:endParaRPr lang="fr-FR" dirty="0" smtClean="0">
              <a:ea typeface="Calibri"/>
              <a:cs typeface="Arial"/>
            </a:endParaRPr>
          </a:p>
          <a:p>
            <a:pPr lvl="0" algn="just">
              <a:lnSpc>
                <a:spcPct val="115000"/>
              </a:lnSpc>
              <a:buSzPts val="800"/>
              <a:buFont typeface="Times New Roman"/>
              <a:buChar char="*"/>
              <a:tabLst>
                <a:tab pos="228600" algn="l"/>
              </a:tabLst>
            </a:pPr>
            <a:r>
              <a:rPr lang="fr-FR" dirty="0">
                <a:ea typeface="Calibri"/>
                <a:cs typeface="Arial"/>
              </a:rPr>
              <a:t>les doubles liaisons ne sont jamais conjuguées ,mais toujours séparées par 1ou plusieurs CH</a:t>
            </a:r>
            <a:r>
              <a:rPr lang="fr-FR" baseline="-25000" dirty="0">
                <a:ea typeface="Calibri"/>
                <a:cs typeface="Arial"/>
              </a:rPr>
              <a:t>2</a:t>
            </a:r>
            <a:r>
              <a:rPr lang="fr-FR" dirty="0">
                <a:ea typeface="Calibri"/>
                <a:cs typeface="Arial"/>
              </a:rPr>
              <a:t>  (sauf exception chez végétaux)</a:t>
            </a:r>
          </a:p>
          <a:p>
            <a:pPr marL="0" indent="0">
              <a:buNone/>
            </a:pPr>
            <a:endParaRPr lang="fr-FR" dirty="0"/>
          </a:p>
        </p:txBody>
      </p:sp>
    </p:spTree>
    <p:extLst>
      <p:ext uri="{BB962C8B-B14F-4D97-AF65-F5344CB8AC3E}">
        <p14:creationId xmlns:p14="http://schemas.microsoft.com/office/powerpoint/2010/main" val="26772307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1143000"/>
          </a:xfrm>
        </p:spPr>
        <p:txBody>
          <a:bodyPr/>
          <a:lstStyle/>
          <a:p>
            <a:r>
              <a:rPr lang="fr-FR" b="1" i="1" u="sng" dirty="0">
                <a:ea typeface="Calibri"/>
                <a:cs typeface="Arial"/>
              </a:rPr>
              <a:t>Nomenclature </a:t>
            </a:r>
            <a:endParaRPr lang="fr-FR" dirty="0"/>
          </a:p>
        </p:txBody>
      </p:sp>
      <p:sp>
        <p:nvSpPr>
          <p:cNvPr id="3" name="Espace réservé du contenu 2"/>
          <p:cNvSpPr>
            <a:spLocks noGrp="1"/>
          </p:cNvSpPr>
          <p:nvPr>
            <p:ph idx="1"/>
          </p:nvPr>
        </p:nvSpPr>
        <p:spPr>
          <a:xfrm>
            <a:off x="323528" y="620688"/>
            <a:ext cx="8496944" cy="5544616"/>
          </a:xfrm>
        </p:spPr>
        <p:txBody>
          <a:bodyPr>
            <a:normAutofit/>
          </a:bodyPr>
          <a:lstStyle/>
          <a:p>
            <a:pPr algn="just">
              <a:lnSpc>
                <a:spcPct val="115000"/>
              </a:lnSpc>
              <a:spcAft>
                <a:spcPts val="1000"/>
              </a:spcAft>
            </a:pPr>
            <a:r>
              <a:rPr lang="fr-FR" sz="4000" b="1" dirty="0" err="1">
                <a:ea typeface="Calibri"/>
                <a:cs typeface="Arial"/>
              </a:rPr>
              <a:t>C</a:t>
            </a:r>
            <a:r>
              <a:rPr lang="fr-FR" sz="4000" b="1" baseline="-25000" dirty="0" err="1">
                <a:ea typeface="Calibri"/>
                <a:cs typeface="Arial"/>
              </a:rPr>
              <a:t>n</a:t>
            </a:r>
            <a:r>
              <a:rPr lang="fr-FR" sz="4000" b="1" dirty="0">
                <a:ea typeface="Calibri"/>
                <a:cs typeface="Arial"/>
              </a:rPr>
              <a:t> :</a:t>
            </a:r>
            <a:r>
              <a:rPr lang="fr-FR" sz="4800" b="1" dirty="0">
                <a:latin typeface="Brush Script MT"/>
                <a:ea typeface="Calibri"/>
                <a:cs typeface="Arial"/>
              </a:rPr>
              <a:t> </a:t>
            </a:r>
            <a:r>
              <a:rPr lang="fr-FR" sz="4800" dirty="0" err="1">
                <a:latin typeface="Brush Script MT"/>
                <a:ea typeface="Calibri"/>
                <a:cs typeface="Arial"/>
              </a:rPr>
              <a:t>x</a:t>
            </a:r>
            <a:r>
              <a:rPr lang="fr-FR" sz="4000" b="1" dirty="0" err="1">
                <a:latin typeface="Symbol"/>
                <a:ea typeface="Calibri"/>
                <a:cs typeface="Arial"/>
              </a:rPr>
              <a:t>D</a:t>
            </a:r>
            <a:r>
              <a:rPr lang="fr-FR" sz="4000" b="1" baseline="30000" dirty="0" err="1">
                <a:ea typeface="Calibri"/>
                <a:cs typeface="Arial"/>
              </a:rPr>
              <a:t>a,b,c</a:t>
            </a:r>
            <a:r>
              <a:rPr lang="fr-FR" sz="4000" b="1" dirty="0">
                <a:ea typeface="Calibri"/>
                <a:cs typeface="Arial"/>
              </a:rPr>
              <a:t>	</a:t>
            </a:r>
            <a:r>
              <a:rPr lang="fr-FR" dirty="0">
                <a:ea typeface="Calibri"/>
                <a:cs typeface="Arial"/>
              </a:rPr>
              <a:t>avec n = nombre de Carbone </a:t>
            </a:r>
            <a:r>
              <a:rPr lang="fr-FR" dirty="0" smtClean="0">
                <a:ea typeface="Calibri"/>
                <a:cs typeface="Arial"/>
              </a:rPr>
              <a:t>;</a:t>
            </a:r>
          </a:p>
          <a:p>
            <a:pPr algn="just">
              <a:lnSpc>
                <a:spcPct val="115000"/>
              </a:lnSpc>
              <a:spcAft>
                <a:spcPts val="1000"/>
              </a:spcAft>
            </a:pPr>
            <a:r>
              <a:rPr lang="fr-FR" dirty="0" smtClean="0">
                <a:ea typeface="Calibri"/>
                <a:cs typeface="Arial"/>
              </a:rPr>
              <a:t> </a:t>
            </a:r>
            <a:r>
              <a:rPr lang="fr-FR" sz="4800" b="1" dirty="0">
                <a:latin typeface="Brush Script MT"/>
                <a:ea typeface="Calibri"/>
                <a:cs typeface="Arial"/>
              </a:rPr>
              <a:t>x</a:t>
            </a:r>
            <a:r>
              <a:rPr lang="fr-FR" dirty="0">
                <a:ea typeface="Calibri"/>
                <a:cs typeface="Arial"/>
              </a:rPr>
              <a:t> = nombre de doubles liaisons </a:t>
            </a:r>
            <a:endParaRPr lang="fr-FR" dirty="0" smtClean="0">
              <a:ea typeface="Calibri"/>
              <a:cs typeface="Arial"/>
            </a:endParaRPr>
          </a:p>
          <a:p>
            <a:pPr algn="just">
              <a:lnSpc>
                <a:spcPct val="115000"/>
              </a:lnSpc>
              <a:spcAft>
                <a:spcPts val="1000"/>
              </a:spcAft>
            </a:pPr>
            <a:r>
              <a:rPr lang="fr-FR" dirty="0" err="1" smtClean="0">
                <a:ea typeface="Calibri"/>
                <a:cs typeface="Arial"/>
              </a:rPr>
              <a:t>a,b</a:t>
            </a:r>
            <a:r>
              <a:rPr lang="fr-FR" dirty="0" smtClean="0">
                <a:ea typeface="Calibri"/>
                <a:cs typeface="Arial"/>
              </a:rPr>
              <a:t> </a:t>
            </a:r>
            <a:r>
              <a:rPr lang="fr-FR" dirty="0">
                <a:ea typeface="Calibri"/>
                <a:cs typeface="Arial"/>
              </a:rPr>
              <a:t>et c = positions des doubles liaisons</a:t>
            </a:r>
          </a:p>
          <a:p>
            <a:pPr algn="just">
              <a:lnSpc>
                <a:spcPct val="115000"/>
              </a:lnSpc>
              <a:spcAft>
                <a:spcPts val="0"/>
              </a:spcAft>
            </a:pPr>
            <a:r>
              <a:rPr lang="fr-FR" dirty="0" err="1">
                <a:ea typeface="Calibri"/>
                <a:cs typeface="Arial"/>
              </a:rPr>
              <a:t>exp</a:t>
            </a:r>
            <a:r>
              <a:rPr lang="fr-FR" dirty="0">
                <a:ea typeface="Calibri"/>
                <a:cs typeface="Arial"/>
              </a:rPr>
              <a:t> :</a:t>
            </a:r>
            <a:r>
              <a:rPr lang="fr-FR" b="1" u="sng" dirty="0">
                <a:ea typeface="Calibri"/>
                <a:cs typeface="Arial"/>
              </a:rPr>
              <a:t>Acide oléique</a:t>
            </a:r>
            <a:r>
              <a:rPr lang="fr-FR" dirty="0">
                <a:ea typeface="Calibri"/>
                <a:cs typeface="Arial"/>
              </a:rPr>
              <a:t> : AG </a:t>
            </a:r>
            <a:r>
              <a:rPr lang="fr-FR" dirty="0" err="1">
                <a:ea typeface="Calibri"/>
                <a:cs typeface="Arial"/>
              </a:rPr>
              <a:t>monoéthylénique</a:t>
            </a:r>
            <a:r>
              <a:rPr lang="fr-FR" dirty="0">
                <a:ea typeface="Calibri"/>
                <a:cs typeface="Arial"/>
              </a:rPr>
              <a:t> de formule </a:t>
            </a:r>
            <a:r>
              <a:rPr lang="fr-FR" b="1" dirty="0">
                <a:ea typeface="Calibri"/>
                <a:cs typeface="Arial"/>
              </a:rPr>
              <a:t>C</a:t>
            </a:r>
            <a:r>
              <a:rPr lang="fr-FR" b="1" baseline="-25000" dirty="0">
                <a:ea typeface="Calibri"/>
                <a:cs typeface="Arial"/>
              </a:rPr>
              <a:t>18</a:t>
            </a:r>
            <a:r>
              <a:rPr lang="fr-FR" b="1" dirty="0">
                <a:ea typeface="Calibri"/>
                <a:cs typeface="Arial"/>
              </a:rPr>
              <a:t> </a:t>
            </a:r>
            <a:r>
              <a:rPr lang="fr-FR" b="1" baseline="-25000" dirty="0">
                <a:ea typeface="Calibri"/>
                <a:cs typeface="Arial"/>
              </a:rPr>
              <a:t>: 1</a:t>
            </a:r>
            <a:r>
              <a:rPr lang="fr-FR" b="1" dirty="0">
                <a:latin typeface="Symbol"/>
                <a:ea typeface="Calibri"/>
                <a:cs typeface="Arial"/>
              </a:rPr>
              <a:t>D</a:t>
            </a:r>
            <a:r>
              <a:rPr lang="fr-FR" b="1" baseline="30000" dirty="0">
                <a:ea typeface="Calibri"/>
                <a:cs typeface="Arial"/>
              </a:rPr>
              <a:t>9</a:t>
            </a:r>
            <a:endParaRPr lang="fr-FR" dirty="0">
              <a:ea typeface="Calibri"/>
              <a:cs typeface="Arial"/>
            </a:endParaRPr>
          </a:p>
          <a:p>
            <a:pPr algn="just">
              <a:lnSpc>
                <a:spcPct val="115000"/>
              </a:lnSpc>
              <a:spcAft>
                <a:spcPts val="0"/>
              </a:spcAft>
            </a:pPr>
            <a:r>
              <a:rPr lang="fr-FR" dirty="0">
                <a:ea typeface="Calibri"/>
                <a:cs typeface="Arial"/>
              </a:rPr>
              <a:t> </a:t>
            </a:r>
          </a:p>
          <a:p>
            <a:pPr marL="0" indent="0">
              <a:buNone/>
            </a:pPr>
            <a:endParaRPr lang="fr-FR" dirty="0"/>
          </a:p>
        </p:txBody>
      </p:sp>
      <p:pic>
        <p:nvPicPr>
          <p:cNvPr id="4" name="Image 3"/>
          <p:cNvPicPr/>
          <p:nvPr/>
        </p:nvPicPr>
        <p:blipFill>
          <a:blip r:embed="rId2" cstate="print"/>
          <a:srcRect/>
          <a:stretch>
            <a:fillRect/>
          </a:stretch>
        </p:blipFill>
        <p:spPr bwMode="auto">
          <a:xfrm>
            <a:off x="755576" y="4797152"/>
            <a:ext cx="7632848" cy="1800200"/>
          </a:xfrm>
          <a:prstGeom prst="rect">
            <a:avLst/>
          </a:prstGeom>
          <a:noFill/>
          <a:ln w="9525">
            <a:noFill/>
            <a:miter lim="800000"/>
            <a:headEnd/>
            <a:tailEnd/>
          </a:ln>
        </p:spPr>
      </p:pic>
    </p:spTree>
    <p:extLst>
      <p:ext uri="{BB962C8B-B14F-4D97-AF65-F5344CB8AC3E}">
        <p14:creationId xmlns:p14="http://schemas.microsoft.com/office/powerpoint/2010/main" val="41035942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395537" y="404664"/>
            <a:ext cx="8748464" cy="6192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09642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1115616" y="620688"/>
            <a:ext cx="7776863" cy="5832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48578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12998"/>
            <a:ext cx="8229600" cy="1143000"/>
          </a:xfrm>
        </p:spPr>
        <p:txBody>
          <a:bodyPr>
            <a:normAutofit fontScale="90000"/>
          </a:bodyPr>
          <a:lstStyle/>
          <a:p>
            <a:r>
              <a:rPr lang="fr-FR" b="1" dirty="0"/>
              <a:t>Nomenclature chimique</a:t>
            </a:r>
            <a:br>
              <a:rPr lang="fr-FR" b="1" dirty="0"/>
            </a:br>
            <a:endParaRPr lang="fr-FR" dirty="0"/>
          </a:p>
        </p:txBody>
      </p:sp>
      <p:sp>
        <p:nvSpPr>
          <p:cNvPr id="3" name="Espace réservé du contenu 2"/>
          <p:cNvSpPr>
            <a:spLocks noGrp="1"/>
          </p:cNvSpPr>
          <p:nvPr>
            <p:ph idx="1"/>
          </p:nvPr>
        </p:nvSpPr>
        <p:spPr>
          <a:xfrm>
            <a:off x="457200" y="764704"/>
            <a:ext cx="8229600" cy="6480720"/>
          </a:xfrm>
        </p:spPr>
        <p:txBody>
          <a:bodyPr>
            <a:normAutofit fontScale="77500" lnSpcReduction="20000"/>
          </a:bodyPr>
          <a:lstStyle/>
          <a:p>
            <a:r>
              <a:rPr lang="fr-FR" dirty="0"/>
              <a:t>les acides gras insaturés possèdent également un nom commun lié à leur origine et un nom systématique décrivant </a:t>
            </a:r>
            <a:r>
              <a:rPr lang="fr-FR" dirty="0" smtClean="0"/>
              <a:t>leur </a:t>
            </a:r>
            <a:r>
              <a:rPr lang="fr-FR" dirty="0"/>
              <a:t>structure (en particulier le nombre d'</a:t>
            </a:r>
            <a:r>
              <a:rPr lang="fr-FR" dirty="0" err="1"/>
              <a:t>insaturations</a:t>
            </a:r>
            <a:r>
              <a:rPr lang="fr-FR" dirty="0"/>
              <a:t>).</a:t>
            </a:r>
          </a:p>
          <a:p>
            <a:r>
              <a:rPr lang="fr-FR" b="1" dirty="0"/>
              <a:t>Cas </a:t>
            </a:r>
            <a:r>
              <a:rPr lang="fr-FR" b="1" dirty="0" smtClean="0"/>
              <a:t>des AG mono-insaturés</a:t>
            </a:r>
            <a:endParaRPr lang="fr-FR" b="1" dirty="0"/>
          </a:p>
          <a:p>
            <a:pPr marL="0" indent="0">
              <a:buNone/>
            </a:pPr>
            <a:r>
              <a:rPr lang="fr-FR" dirty="0" smtClean="0"/>
              <a:t>  Le </a:t>
            </a:r>
            <a:r>
              <a:rPr lang="fr-FR" dirty="0"/>
              <a:t>nom systématique des acides gras mono-insaturés est formé comme suit :</a:t>
            </a:r>
          </a:p>
          <a:p>
            <a:r>
              <a:rPr lang="fr-FR" b="1" dirty="0"/>
              <a:t>acide</a:t>
            </a:r>
            <a:r>
              <a:rPr lang="fr-FR" dirty="0"/>
              <a:t> </a:t>
            </a:r>
            <a:r>
              <a:rPr lang="fr-FR" i="1" dirty="0"/>
              <a:t>cis/</a:t>
            </a:r>
            <a:r>
              <a:rPr lang="fr-FR" i="1" dirty="0" err="1"/>
              <a:t>trans</a:t>
            </a:r>
            <a:r>
              <a:rPr lang="fr-FR" dirty="0"/>
              <a:t>-</a:t>
            </a:r>
            <a:r>
              <a:rPr lang="fr-FR" i="1" dirty="0"/>
              <a:t>x</a:t>
            </a:r>
            <a:r>
              <a:rPr lang="fr-FR" dirty="0"/>
              <a:t>-(</a:t>
            </a:r>
            <a:r>
              <a:rPr lang="fr-FR" i="1" dirty="0"/>
              <a:t>radical du nombre de carbone</a:t>
            </a:r>
            <a:r>
              <a:rPr lang="fr-FR" dirty="0"/>
              <a:t>)</a:t>
            </a:r>
            <a:r>
              <a:rPr lang="fr-FR" b="1" dirty="0" err="1"/>
              <a:t>ènoïque</a:t>
            </a:r>
            <a:r>
              <a:rPr lang="fr-FR" dirty="0"/>
              <a:t>, avec :</a:t>
            </a:r>
          </a:p>
          <a:p>
            <a:pPr>
              <a:buFont typeface="Arial"/>
              <a:buChar char="•"/>
            </a:pPr>
            <a:r>
              <a:rPr lang="fr-FR" i="1" dirty="0"/>
              <a:t>cis</a:t>
            </a:r>
            <a:r>
              <a:rPr lang="fr-FR" dirty="0"/>
              <a:t> ou </a:t>
            </a:r>
            <a:r>
              <a:rPr lang="fr-FR" i="1" dirty="0" err="1"/>
              <a:t>trans</a:t>
            </a:r>
            <a:r>
              <a:rPr lang="fr-FR" dirty="0"/>
              <a:t> indique la conformation de l'</a:t>
            </a:r>
            <a:r>
              <a:rPr lang="fr-FR" dirty="0" err="1"/>
              <a:t>insaturation</a:t>
            </a:r>
            <a:r>
              <a:rPr lang="fr-FR" dirty="0"/>
              <a:t> ;</a:t>
            </a:r>
          </a:p>
          <a:p>
            <a:pPr>
              <a:buFont typeface="Arial"/>
              <a:buChar char="•"/>
            </a:pPr>
            <a:r>
              <a:rPr lang="fr-FR" i="1" dirty="0"/>
              <a:t>x</a:t>
            </a:r>
            <a:r>
              <a:rPr lang="fr-FR" dirty="0"/>
              <a:t> indique la position de l'</a:t>
            </a:r>
            <a:r>
              <a:rPr lang="fr-FR" dirty="0" err="1"/>
              <a:t>insaturation</a:t>
            </a:r>
            <a:r>
              <a:rPr lang="fr-FR" dirty="0"/>
              <a:t> ;</a:t>
            </a:r>
          </a:p>
          <a:p>
            <a:pPr>
              <a:buFont typeface="Arial"/>
              <a:buChar char="•"/>
            </a:pPr>
            <a:r>
              <a:rPr lang="fr-FR" dirty="0"/>
              <a:t>le radical dépend du nombre d'atomes de carbone de l'acide gras ;</a:t>
            </a:r>
          </a:p>
          <a:p>
            <a:pPr>
              <a:buFont typeface="Arial"/>
              <a:buChar char="•"/>
            </a:pPr>
            <a:r>
              <a:rPr lang="fr-FR" b="1" dirty="0" err="1"/>
              <a:t>èn</a:t>
            </a:r>
            <a:r>
              <a:rPr lang="fr-FR" dirty="0"/>
              <a:t> indique qu'il s'agit d'un </a:t>
            </a:r>
            <a:r>
              <a:rPr lang="fr-FR" dirty="0">
                <a:hlinkClick r:id="rId2" tooltip="Alcène"/>
              </a:rPr>
              <a:t>alcène</a:t>
            </a:r>
            <a:r>
              <a:rPr lang="fr-FR" dirty="0"/>
              <a:t> ;</a:t>
            </a:r>
          </a:p>
          <a:p>
            <a:pPr>
              <a:buFont typeface="Arial"/>
              <a:buChar char="•"/>
            </a:pPr>
            <a:r>
              <a:rPr lang="fr-FR" b="1" dirty="0" err="1"/>
              <a:t>oïque</a:t>
            </a:r>
            <a:r>
              <a:rPr lang="fr-FR" dirty="0"/>
              <a:t> indique qu'il s'agit d'un </a:t>
            </a:r>
            <a:r>
              <a:rPr lang="fr-FR" dirty="0">
                <a:hlinkClick r:id="rId3" tooltip="Acide carboxylique"/>
              </a:rPr>
              <a:t>acide carboxylique</a:t>
            </a:r>
            <a:r>
              <a:rPr lang="fr-FR" dirty="0"/>
              <a:t>.</a:t>
            </a:r>
          </a:p>
          <a:p>
            <a:r>
              <a:rPr lang="fr-FR" dirty="0"/>
              <a:t>La position de la double liaison est déterminée en comptant à partir du carbone de la fonction carboxylique</a:t>
            </a:r>
          </a:p>
          <a:p>
            <a:endParaRPr lang="fr-FR" dirty="0"/>
          </a:p>
        </p:txBody>
      </p:sp>
    </p:spTree>
    <p:extLst>
      <p:ext uri="{BB962C8B-B14F-4D97-AF65-F5344CB8AC3E}">
        <p14:creationId xmlns:p14="http://schemas.microsoft.com/office/powerpoint/2010/main" val="5678232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332656"/>
            <a:ext cx="8229600" cy="6048672"/>
          </a:xfrm>
        </p:spPr>
        <p:txBody>
          <a:bodyPr>
            <a:normAutofit fontScale="77500" lnSpcReduction="20000"/>
          </a:bodyPr>
          <a:lstStyle/>
          <a:p>
            <a:r>
              <a:rPr lang="fr-FR" b="1" dirty="0"/>
              <a:t>Cas </a:t>
            </a:r>
            <a:r>
              <a:rPr lang="fr-FR" b="1" dirty="0" smtClean="0"/>
              <a:t>des AG </a:t>
            </a:r>
            <a:r>
              <a:rPr lang="fr-FR" b="1" dirty="0" err="1" smtClean="0"/>
              <a:t>poly-insaturés</a:t>
            </a:r>
            <a:endParaRPr lang="fr-FR" b="1" dirty="0"/>
          </a:p>
          <a:p>
            <a:r>
              <a:rPr lang="fr-FR" dirty="0"/>
              <a:t>Lorsque l'acide gras est </a:t>
            </a:r>
            <a:r>
              <a:rPr lang="fr-FR" dirty="0" err="1"/>
              <a:t>poly-insaturé</a:t>
            </a:r>
            <a:r>
              <a:rPr lang="fr-FR" dirty="0"/>
              <a:t>, la position et la conformation de chaque </a:t>
            </a:r>
            <a:r>
              <a:rPr lang="fr-FR" dirty="0" err="1"/>
              <a:t>insaturation</a:t>
            </a:r>
            <a:r>
              <a:rPr lang="fr-FR" dirty="0"/>
              <a:t> est explicitée. Le nom systématique est donc de la forme :</a:t>
            </a:r>
          </a:p>
          <a:p>
            <a:r>
              <a:rPr lang="fr-FR" b="1" dirty="0"/>
              <a:t>acide</a:t>
            </a:r>
            <a:r>
              <a:rPr lang="fr-FR" dirty="0"/>
              <a:t> </a:t>
            </a:r>
            <a:r>
              <a:rPr lang="fr-FR" i="1" dirty="0"/>
              <a:t>cis/</a:t>
            </a:r>
            <a:r>
              <a:rPr lang="fr-FR" i="1" dirty="0" err="1"/>
              <a:t>trans</a:t>
            </a:r>
            <a:r>
              <a:rPr lang="fr-FR" dirty="0" err="1"/>
              <a:t>,</a:t>
            </a:r>
            <a:r>
              <a:rPr lang="fr-FR" i="1" dirty="0" err="1"/>
              <a:t>cis</a:t>
            </a:r>
            <a:r>
              <a:rPr lang="fr-FR" i="1" dirty="0"/>
              <a:t>/</a:t>
            </a:r>
            <a:r>
              <a:rPr lang="fr-FR" i="1" dirty="0" err="1"/>
              <a:t>trans</a:t>
            </a:r>
            <a:r>
              <a:rPr lang="fr-FR" dirty="0" err="1"/>
              <a:t>,</a:t>
            </a:r>
            <a:r>
              <a:rPr lang="fr-FR" i="1" dirty="0" err="1"/>
              <a:t>cis</a:t>
            </a:r>
            <a:r>
              <a:rPr lang="fr-FR" i="1" dirty="0"/>
              <a:t>/</a:t>
            </a:r>
            <a:r>
              <a:rPr lang="fr-FR" i="1" dirty="0" err="1"/>
              <a:t>trans</a:t>
            </a:r>
            <a:r>
              <a:rPr lang="fr-FR" dirty="0"/>
              <a:t>,…-</a:t>
            </a:r>
            <a:r>
              <a:rPr lang="fr-FR" i="1" dirty="0" err="1"/>
              <a:t>x</a:t>
            </a:r>
            <a:r>
              <a:rPr lang="fr-FR" dirty="0" err="1"/>
              <a:t>,</a:t>
            </a:r>
            <a:r>
              <a:rPr lang="fr-FR" i="1" dirty="0" err="1"/>
              <a:t>y</a:t>
            </a:r>
            <a:r>
              <a:rPr lang="fr-FR" dirty="0" err="1"/>
              <a:t>,</a:t>
            </a:r>
            <a:r>
              <a:rPr lang="fr-FR" i="1" dirty="0" err="1"/>
              <a:t>z</a:t>
            </a:r>
            <a:r>
              <a:rPr lang="fr-FR" dirty="0"/>
              <a:t>,…-(</a:t>
            </a:r>
            <a:r>
              <a:rPr lang="fr-FR" i="1" dirty="0"/>
              <a:t>radical du nombre de carbone et du nombre d'</a:t>
            </a:r>
            <a:r>
              <a:rPr lang="fr-FR" i="1" dirty="0" err="1"/>
              <a:t>insaturations</a:t>
            </a:r>
            <a:r>
              <a:rPr lang="fr-FR" dirty="0"/>
              <a:t>)</a:t>
            </a:r>
            <a:r>
              <a:rPr lang="fr-FR" b="1" dirty="0" err="1"/>
              <a:t>ènoïque</a:t>
            </a:r>
            <a:r>
              <a:rPr lang="fr-FR" dirty="0"/>
              <a:t>, avec :</a:t>
            </a:r>
          </a:p>
          <a:p>
            <a:pPr>
              <a:buFont typeface="Arial"/>
              <a:buChar char="•"/>
            </a:pPr>
            <a:r>
              <a:rPr lang="fr-FR" i="1" dirty="0"/>
              <a:t>cis</a:t>
            </a:r>
            <a:r>
              <a:rPr lang="fr-FR" dirty="0"/>
              <a:t> ou </a:t>
            </a:r>
            <a:r>
              <a:rPr lang="fr-FR" i="1" dirty="0" err="1"/>
              <a:t>trans</a:t>
            </a:r>
            <a:r>
              <a:rPr lang="fr-FR" dirty="0"/>
              <a:t> indique la conformation de chaque </a:t>
            </a:r>
            <a:r>
              <a:rPr lang="fr-FR" dirty="0" err="1"/>
              <a:t>insaturation</a:t>
            </a:r>
            <a:r>
              <a:rPr lang="fr-FR" dirty="0"/>
              <a:t> ;</a:t>
            </a:r>
          </a:p>
          <a:p>
            <a:pPr>
              <a:buFont typeface="Arial"/>
              <a:buChar char="•"/>
            </a:pPr>
            <a:r>
              <a:rPr lang="fr-FR" i="1" dirty="0"/>
              <a:t>x, </a:t>
            </a:r>
            <a:r>
              <a:rPr lang="fr-FR" i="1" dirty="0" err="1"/>
              <a:t>y,z</a:t>
            </a:r>
            <a:r>
              <a:rPr lang="fr-FR" i="1" dirty="0"/>
              <a:t>…</a:t>
            </a:r>
            <a:r>
              <a:rPr lang="fr-FR" dirty="0"/>
              <a:t> indique les positions des </a:t>
            </a:r>
            <a:r>
              <a:rPr lang="fr-FR" dirty="0" err="1"/>
              <a:t>insaturations</a:t>
            </a:r>
            <a:r>
              <a:rPr lang="fr-FR" dirty="0"/>
              <a:t> en partant du groupe carboxyle ;</a:t>
            </a:r>
          </a:p>
          <a:p>
            <a:pPr>
              <a:buFont typeface="Arial"/>
              <a:buChar char="•"/>
            </a:pPr>
            <a:r>
              <a:rPr lang="fr-FR" dirty="0"/>
              <a:t>le radical dépend du nombre d'atomes de carbone de l'acide gras ;</a:t>
            </a:r>
          </a:p>
          <a:p>
            <a:pPr>
              <a:buFont typeface="Arial"/>
              <a:buChar char="•"/>
            </a:pPr>
            <a:r>
              <a:rPr lang="fr-FR" dirty="0"/>
              <a:t>le radical dépend aussi du nombre d'</a:t>
            </a:r>
            <a:r>
              <a:rPr lang="fr-FR" dirty="0" err="1"/>
              <a:t>insaturations</a:t>
            </a:r>
            <a:r>
              <a:rPr lang="fr-FR" dirty="0"/>
              <a:t> : </a:t>
            </a:r>
            <a:r>
              <a:rPr lang="fr-FR" i="1" dirty="0"/>
              <a:t>di-</a:t>
            </a:r>
            <a:r>
              <a:rPr lang="fr-FR" dirty="0"/>
              <a:t> pour 2 </a:t>
            </a:r>
            <a:r>
              <a:rPr lang="fr-FR" dirty="0" err="1"/>
              <a:t>insaturations</a:t>
            </a:r>
            <a:r>
              <a:rPr lang="fr-FR" dirty="0"/>
              <a:t>, </a:t>
            </a:r>
            <a:r>
              <a:rPr lang="fr-FR" i="1" dirty="0"/>
              <a:t>tri-</a:t>
            </a:r>
            <a:r>
              <a:rPr lang="fr-FR" dirty="0"/>
              <a:t> pour 3, … ;</a:t>
            </a:r>
          </a:p>
          <a:p>
            <a:pPr>
              <a:buFont typeface="Arial"/>
              <a:buChar char="•"/>
            </a:pPr>
            <a:r>
              <a:rPr lang="fr-FR" b="1" dirty="0" err="1"/>
              <a:t>èn</a:t>
            </a:r>
            <a:r>
              <a:rPr lang="fr-FR" dirty="0"/>
              <a:t> indique qu'il s'agit d'un </a:t>
            </a:r>
            <a:r>
              <a:rPr lang="fr-FR" dirty="0">
                <a:hlinkClick r:id="rId2" tooltip="Alcène"/>
              </a:rPr>
              <a:t>alcène</a:t>
            </a:r>
            <a:r>
              <a:rPr lang="fr-FR" dirty="0"/>
              <a:t> ;</a:t>
            </a:r>
          </a:p>
          <a:p>
            <a:pPr>
              <a:buFont typeface="Arial"/>
              <a:buChar char="•"/>
            </a:pPr>
            <a:r>
              <a:rPr lang="fr-FR" b="1" dirty="0" err="1"/>
              <a:t>oïque</a:t>
            </a:r>
            <a:r>
              <a:rPr lang="fr-FR" dirty="0"/>
              <a:t> indique qu'il s'agit d'un </a:t>
            </a:r>
            <a:r>
              <a:rPr lang="fr-FR" dirty="0">
                <a:hlinkClick r:id="rId3" tooltip="Acide carboxylique"/>
              </a:rPr>
              <a:t>acide carboxylique</a:t>
            </a:r>
            <a:r>
              <a:rPr lang="fr-FR" dirty="0"/>
              <a:t>.</a:t>
            </a:r>
          </a:p>
          <a:p>
            <a:endParaRPr lang="fr-FR" dirty="0"/>
          </a:p>
        </p:txBody>
      </p:sp>
    </p:spTree>
    <p:extLst>
      <p:ext uri="{BB962C8B-B14F-4D97-AF65-F5344CB8AC3E}">
        <p14:creationId xmlns:p14="http://schemas.microsoft.com/office/powerpoint/2010/main" val="37016236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0"/>
            <a:ext cx="878497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38734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b="1" dirty="0" smtClean="0"/>
              <a:t>Définition</a:t>
            </a:r>
            <a:endParaRPr lang="fr-FR" sz="3200" b="1" dirty="0"/>
          </a:p>
        </p:txBody>
      </p:sp>
      <p:sp>
        <p:nvSpPr>
          <p:cNvPr id="3" name="Espace réservé du contenu 2"/>
          <p:cNvSpPr>
            <a:spLocks noGrp="1"/>
          </p:cNvSpPr>
          <p:nvPr>
            <p:ph idx="1"/>
          </p:nvPr>
        </p:nvSpPr>
        <p:spPr/>
        <p:txBody>
          <a:bodyPr>
            <a:normAutofit/>
          </a:bodyPr>
          <a:lstStyle/>
          <a:p>
            <a:pPr marL="0" indent="0">
              <a:buNone/>
            </a:pPr>
            <a:r>
              <a:rPr lang="fr-FR" dirty="0"/>
              <a:t>Les lipides forment un groupe de molécules  très  hétérogène  dans leurs  structures et leurs fonctions  qui sont réunis pour leur propriété de solubilité :</a:t>
            </a:r>
          </a:p>
          <a:p>
            <a:pPr lvl="0"/>
            <a:r>
              <a:rPr lang="fr-FR" dirty="0"/>
              <a:t>Ils sont tous </a:t>
            </a:r>
            <a:r>
              <a:rPr lang="fr-FR" b="1" dirty="0"/>
              <a:t>insolubles dans l’eau</a:t>
            </a:r>
            <a:r>
              <a:rPr lang="fr-FR" dirty="0"/>
              <a:t> (ou très faiblement solubles)</a:t>
            </a:r>
          </a:p>
          <a:p>
            <a:pPr lvl="0"/>
            <a:r>
              <a:rPr lang="fr-FR" dirty="0"/>
              <a:t>Ils sont </a:t>
            </a:r>
            <a:r>
              <a:rPr lang="fr-FR" b="1" dirty="0"/>
              <a:t>solubles dans les solvants organiques apolaires</a:t>
            </a:r>
            <a:r>
              <a:rPr lang="fr-FR" dirty="0"/>
              <a:t>  comme benzène, chloroforme, éther, …</a:t>
            </a:r>
          </a:p>
          <a:p>
            <a:endParaRPr lang="fr-FR" dirty="0"/>
          </a:p>
        </p:txBody>
      </p:sp>
    </p:spTree>
    <p:extLst>
      <p:ext uri="{BB962C8B-B14F-4D97-AF65-F5344CB8AC3E}">
        <p14:creationId xmlns:p14="http://schemas.microsoft.com/office/powerpoint/2010/main" val="24391652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extLst>
              <p:ext uri="{D42A27DB-BD31-4B8C-83A1-F6EECF244321}">
                <p14:modId xmlns:p14="http://schemas.microsoft.com/office/powerpoint/2010/main" val="2046506623"/>
              </p:ext>
            </p:extLst>
          </p:nvPr>
        </p:nvGraphicFramePr>
        <p:xfrm>
          <a:off x="179510" y="1178878"/>
          <a:ext cx="8784980" cy="4698395"/>
        </p:xfrm>
        <a:graphic>
          <a:graphicData uri="http://schemas.openxmlformats.org/drawingml/2006/table">
            <a:tbl>
              <a:tblPr/>
              <a:tblGrid>
                <a:gridCol w="1756996"/>
                <a:gridCol w="1756996"/>
                <a:gridCol w="1756996"/>
                <a:gridCol w="1756996"/>
                <a:gridCol w="1756996"/>
              </a:tblGrid>
              <a:tr h="783066">
                <a:tc>
                  <a:txBody>
                    <a:bodyPr/>
                    <a:lstStyle/>
                    <a:p>
                      <a:r>
                        <a:rPr lang="fr-FR" dirty="0"/>
                        <a:t>nombre</a:t>
                      </a:r>
                      <a:br>
                        <a:rPr lang="fr-FR" dirty="0"/>
                      </a:br>
                      <a:r>
                        <a:rPr lang="fr-FR" dirty="0"/>
                        <a:t>de carbones</a:t>
                      </a:r>
                    </a:p>
                  </a:txBody>
                  <a:tcPr anchor="ctr">
                    <a:lnL>
                      <a:noFill/>
                    </a:lnL>
                    <a:lnR>
                      <a:noFill/>
                    </a:lnR>
                    <a:lnT>
                      <a:noFill/>
                    </a:lnT>
                    <a:lnB>
                      <a:noFill/>
                    </a:lnB>
                  </a:tcPr>
                </a:tc>
                <a:tc>
                  <a:txBody>
                    <a:bodyPr/>
                    <a:lstStyle/>
                    <a:p>
                      <a:r>
                        <a:rPr lang="fr-FR"/>
                        <a:t>Nom usuel</a:t>
                      </a:r>
                    </a:p>
                  </a:txBody>
                  <a:tcPr anchor="ctr">
                    <a:lnL>
                      <a:noFill/>
                    </a:lnL>
                    <a:lnR>
                      <a:noFill/>
                    </a:lnR>
                    <a:lnT>
                      <a:noFill/>
                    </a:lnT>
                    <a:lnB>
                      <a:noFill/>
                    </a:lnB>
                  </a:tcPr>
                </a:tc>
                <a:tc>
                  <a:txBody>
                    <a:bodyPr/>
                    <a:lstStyle/>
                    <a:p>
                      <a:r>
                        <a:rPr lang="fr-FR"/>
                        <a:t>Abrév. en biochimie</a:t>
                      </a:r>
                    </a:p>
                  </a:txBody>
                  <a:tcPr anchor="ctr">
                    <a:lnL>
                      <a:noFill/>
                    </a:lnL>
                    <a:lnR>
                      <a:noFill/>
                    </a:lnR>
                    <a:lnT>
                      <a:noFill/>
                    </a:lnT>
                    <a:lnB>
                      <a:noFill/>
                    </a:lnB>
                  </a:tcPr>
                </a:tc>
                <a:tc>
                  <a:txBody>
                    <a:bodyPr/>
                    <a:lstStyle/>
                    <a:p>
                      <a:r>
                        <a:rPr lang="fr-FR"/>
                        <a:t>Nom </a:t>
                      </a:r>
                      <a:r>
                        <a:rPr lang="fr-FR">
                          <a:hlinkClick r:id="rId2" tooltip="IUPAC"/>
                        </a:rPr>
                        <a:t>IUPAC</a:t>
                      </a:r>
                      <a:endParaRPr lang="fr-FR"/>
                    </a:p>
                  </a:txBody>
                  <a:tcPr anchor="ctr">
                    <a:lnL>
                      <a:noFill/>
                    </a:lnL>
                    <a:lnR>
                      <a:noFill/>
                    </a:lnR>
                    <a:lnT>
                      <a:noFill/>
                    </a:lnT>
                    <a:lnB>
                      <a:noFill/>
                    </a:lnB>
                  </a:tcPr>
                </a:tc>
                <a:tc>
                  <a:txBody>
                    <a:bodyPr/>
                    <a:lstStyle/>
                    <a:p>
                      <a:r>
                        <a:rPr lang="fr-FR"/>
                        <a:t>Nomenclature</a:t>
                      </a:r>
                      <a:br>
                        <a:rPr lang="fr-FR"/>
                      </a:br>
                      <a:r>
                        <a:rPr lang="fr-FR"/>
                        <a:t>physiologique</a:t>
                      </a:r>
                    </a:p>
                  </a:txBody>
                  <a:tcPr anchor="ctr">
                    <a:lnL>
                      <a:noFill/>
                    </a:lnL>
                    <a:lnR>
                      <a:noFill/>
                    </a:lnR>
                    <a:lnT>
                      <a:noFill/>
                    </a:lnT>
                    <a:lnB>
                      <a:noFill/>
                    </a:lnB>
                  </a:tcPr>
                </a:tc>
              </a:tr>
              <a:tr h="447466">
                <a:tc gridSpan="5">
                  <a:txBody>
                    <a:bodyPr/>
                    <a:lstStyle/>
                    <a:p>
                      <a:r>
                        <a:rPr lang="fr-FR" b="1" i="1"/>
                        <a:t>Acide gras mono-insaturés</a:t>
                      </a:r>
                      <a:endParaRPr lang="fr-FR"/>
                    </a:p>
                  </a:txBody>
                  <a:tcPr anchor="ctr">
                    <a:lnL>
                      <a:noFill/>
                    </a:lnL>
                    <a:lnR>
                      <a:noFill/>
                    </a:lnR>
                    <a:lnT>
                      <a:noFill/>
                    </a:lnT>
                    <a:lnB>
                      <a:noFill/>
                    </a:lnB>
                    <a:solidFill>
                      <a:srgbClr val="F2F2F2"/>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r>
              <a:tr h="783066">
                <a:tc>
                  <a:txBody>
                    <a:bodyPr/>
                    <a:lstStyle/>
                    <a:p>
                      <a:r>
                        <a:rPr lang="fr-FR"/>
                        <a:t>16</a:t>
                      </a:r>
                    </a:p>
                  </a:txBody>
                  <a:tcPr anchor="ctr">
                    <a:lnL>
                      <a:noFill/>
                    </a:lnL>
                    <a:lnR>
                      <a:noFill/>
                    </a:lnR>
                    <a:lnT>
                      <a:noFill/>
                    </a:lnT>
                    <a:lnB>
                      <a:noFill/>
                    </a:lnB>
                  </a:tcPr>
                </a:tc>
                <a:tc>
                  <a:txBody>
                    <a:bodyPr/>
                    <a:lstStyle/>
                    <a:p>
                      <a:r>
                        <a:rPr lang="fr-FR" dirty="0">
                          <a:hlinkClick r:id="rId3" tooltip="Acide palmitoléique"/>
                        </a:rPr>
                        <a:t>acide </a:t>
                      </a:r>
                      <a:r>
                        <a:rPr lang="fr-FR" dirty="0" err="1">
                          <a:hlinkClick r:id="rId3" tooltip="Acide palmitoléique"/>
                        </a:rPr>
                        <a:t>palmitoléique</a:t>
                      </a:r>
                      <a:endParaRPr lang="fr-FR" dirty="0"/>
                    </a:p>
                  </a:txBody>
                  <a:tcPr anchor="ctr">
                    <a:lnL>
                      <a:noFill/>
                    </a:lnL>
                    <a:lnR>
                      <a:noFill/>
                    </a:lnR>
                    <a:lnT>
                      <a:noFill/>
                    </a:lnT>
                    <a:lnB>
                      <a:noFill/>
                    </a:lnB>
                  </a:tcPr>
                </a:tc>
                <a:tc>
                  <a:txBody>
                    <a:bodyPr/>
                    <a:lstStyle/>
                    <a:p>
                      <a:endParaRPr lang="fr-FR" dirty="0"/>
                    </a:p>
                  </a:txBody>
                  <a:tcPr anchor="ctr">
                    <a:lnL>
                      <a:noFill/>
                    </a:lnL>
                    <a:lnR>
                      <a:noFill/>
                    </a:lnR>
                    <a:lnT>
                      <a:noFill/>
                    </a:lnT>
                    <a:lnB>
                      <a:noFill/>
                    </a:lnB>
                  </a:tcPr>
                </a:tc>
                <a:tc>
                  <a:txBody>
                    <a:bodyPr/>
                    <a:lstStyle/>
                    <a:p>
                      <a:r>
                        <a:rPr lang="fr-FR"/>
                        <a:t>acide 9Z-hexadécènoïque</a:t>
                      </a:r>
                    </a:p>
                  </a:txBody>
                  <a:tcPr anchor="ctr">
                    <a:lnL>
                      <a:noFill/>
                    </a:lnL>
                    <a:lnR>
                      <a:noFill/>
                    </a:lnR>
                    <a:lnT>
                      <a:noFill/>
                    </a:lnT>
                    <a:lnB>
                      <a:noFill/>
                    </a:lnB>
                  </a:tcPr>
                </a:tc>
                <a:tc>
                  <a:txBody>
                    <a:bodyPr/>
                    <a:lstStyle/>
                    <a:p>
                      <a:r>
                        <a:rPr lang="fr-FR"/>
                        <a:t>C16:1 </a:t>
                      </a:r>
                      <a:r>
                        <a:rPr lang="el-GR"/>
                        <a:t>ω-7</a:t>
                      </a:r>
                    </a:p>
                  </a:txBody>
                  <a:tcPr anchor="ctr">
                    <a:lnL>
                      <a:noFill/>
                    </a:lnL>
                    <a:lnR>
                      <a:noFill/>
                    </a:lnR>
                    <a:lnT>
                      <a:noFill/>
                    </a:lnT>
                    <a:lnB>
                      <a:noFill/>
                    </a:lnB>
                  </a:tcPr>
                </a:tc>
              </a:tr>
              <a:tr h="783066">
                <a:tc>
                  <a:txBody>
                    <a:bodyPr/>
                    <a:lstStyle/>
                    <a:p>
                      <a:r>
                        <a:rPr lang="fr-FR"/>
                        <a:t>18</a:t>
                      </a:r>
                    </a:p>
                  </a:txBody>
                  <a:tcPr anchor="ctr">
                    <a:lnL>
                      <a:noFill/>
                    </a:lnL>
                    <a:lnR>
                      <a:noFill/>
                    </a:lnR>
                    <a:lnT>
                      <a:noFill/>
                    </a:lnT>
                    <a:lnB>
                      <a:noFill/>
                    </a:lnB>
                  </a:tcPr>
                </a:tc>
                <a:tc>
                  <a:txBody>
                    <a:bodyPr/>
                    <a:lstStyle/>
                    <a:p>
                      <a:r>
                        <a:rPr lang="fr-FR">
                          <a:hlinkClick r:id="rId4" tooltip="Acide oléique"/>
                        </a:rPr>
                        <a:t>acide oléique</a:t>
                      </a:r>
                      <a:endParaRPr lang="fr-FR"/>
                    </a:p>
                  </a:txBody>
                  <a:tcPr anchor="ctr">
                    <a:lnL>
                      <a:noFill/>
                    </a:lnL>
                    <a:lnR>
                      <a:noFill/>
                    </a:lnR>
                    <a:lnT>
                      <a:noFill/>
                    </a:lnT>
                    <a:lnB>
                      <a:noFill/>
                    </a:lnB>
                  </a:tcPr>
                </a:tc>
                <a:tc>
                  <a:txBody>
                    <a:bodyPr/>
                    <a:lstStyle/>
                    <a:p>
                      <a:endParaRPr lang="fr-FR"/>
                    </a:p>
                  </a:txBody>
                  <a:tcPr anchor="ctr">
                    <a:lnL>
                      <a:noFill/>
                    </a:lnL>
                    <a:lnR>
                      <a:noFill/>
                    </a:lnR>
                    <a:lnT>
                      <a:noFill/>
                    </a:lnT>
                    <a:lnB>
                      <a:noFill/>
                    </a:lnB>
                  </a:tcPr>
                </a:tc>
                <a:tc>
                  <a:txBody>
                    <a:bodyPr/>
                    <a:lstStyle/>
                    <a:p>
                      <a:r>
                        <a:rPr lang="fr-FR"/>
                        <a:t>acide 9Z-octadécènoïque</a:t>
                      </a:r>
                    </a:p>
                  </a:txBody>
                  <a:tcPr anchor="ctr">
                    <a:lnL>
                      <a:noFill/>
                    </a:lnL>
                    <a:lnR>
                      <a:noFill/>
                    </a:lnR>
                    <a:lnT>
                      <a:noFill/>
                    </a:lnT>
                    <a:lnB>
                      <a:noFill/>
                    </a:lnB>
                  </a:tcPr>
                </a:tc>
                <a:tc>
                  <a:txBody>
                    <a:bodyPr/>
                    <a:lstStyle/>
                    <a:p>
                      <a:r>
                        <a:rPr lang="fr-FR"/>
                        <a:t>C18:1 </a:t>
                      </a:r>
                      <a:r>
                        <a:rPr lang="el-GR"/>
                        <a:t>ω-9</a:t>
                      </a:r>
                    </a:p>
                  </a:txBody>
                  <a:tcPr anchor="ctr">
                    <a:lnL>
                      <a:noFill/>
                    </a:lnL>
                    <a:lnR>
                      <a:noFill/>
                    </a:lnR>
                    <a:lnT>
                      <a:noFill/>
                    </a:lnT>
                    <a:lnB>
                      <a:noFill/>
                    </a:lnB>
                  </a:tcPr>
                </a:tc>
              </a:tr>
              <a:tr h="783066">
                <a:tc>
                  <a:txBody>
                    <a:bodyPr/>
                    <a:lstStyle/>
                    <a:p>
                      <a:r>
                        <a:rPr lang="fr-FR"/>
                        <a:t>22</a:t>
                      </a:r>
                    </a:p>
                  </a:txBody>
                  <a:tcPr anchor="ctr">
                    <a:lnL>
                      <a:noFill/>
                    </a:lnL>
                    <a:lnR>
                      <a:noFill/>
                    </a:lnR>
                    <a:lnT>
                      <a:noFill/>
                    </a:lnT>
                    <a:lnB>
                      <a:noFill/>
                    </a:lnB>
                  </a:tcPr>
                </a:tc>
                <a:tc>
                  <a:txBody>
                    <a:bodyPr/>
                    <a:lstStyle/>
                    <a:p>
                      <a:r>
                        <a:rPr lang="fr-FR">
                          <a:hlinkClick r:id="rId5" tooltip="Acide érucique"/>
                        </a:rPr>
                        <a:t>acide érucique</a:t>
                      </a:r>
                      <a:endParaRPr lang="fr-FR"/>
                    </a:p>
                  </a:txBody>
                  <a:tcPr anchor="ctr">
                    <a:lnL>
                      <a:noFill/>
                    </a:lnL>
                    <a:lnR>
                      <a:noFill/>
                    </a:lnR>
                    <a:lnT>
                      <a:noFill/>
                    </a:lnT>
                    <a:lnB>
                      <a:noFill/>
                    </a:lnB>
                  </a:tcPr>
                </a:tc>
                <a:tc>
                  <a:txBody>
                    <a:bodyPr/>
                    <a:lstStyle/>
                    <a:p>
                      <a:endParaRPr lang="fr-FR"/>
                    </a:p>
                  </a:txBody>
                  <a:tcPr anchor="ctr">
                    <a:lnL>
                      <a:noFill/>
                    </a:lnL>
                    <a:lnR>
                      <a:noFill/>
                    </a:lnR>
                    <a:lnT>
                      <a:noFill/>
                    </a:lnT>
                    <a:lnB>
                      <a:noFill/>
                    </a:lnB>
                  </a:tcPr>
                </a:tc>
                <a:tc>
                  <a:txBody>
                    <a:bodyPr/>
                    <a:lstStyle/>
                    <a:p>
                      <a:r>
                        <a:rPr lang="fr-FR"/>
                        <a:t>acide 13Z-docosaènoïque</a:t>
                      </a:r>
                    </a:p>
                  </a:txBody>
                  <a:tcPr anchor="ctr">
                    <a:lnL>
                      <a:noFill/>
                    </a:lnL>
                    <a:lnR>
                      <a:noFill/>
                    </a:lnR>
                    <a:lnT>
                      <a:noFill/>
                    </a:lnT>
                    <a:lnB>
                      <a:noFill/>
                    </a:lnB>
                  </a:tcPr>
                </a:tc>
                <a:tc>
                  <a:txBody>
                    <a:bodyPr/>
                    <a:lstStyle/>
                    <a:p>
                      <a:r>
                        <a:rPr lang="fr-FR"/>
                        <a:t>C22:1 </a:t>
                      </a:r>
                      <a:r>
                        <a:rPr lang="el-GR"/>
                        <a:t>ω-9</a:t>
                      </a:r>
                    </a:p>
                  </a:txBody>
                  <a:tcPr anchor="ctr">
                    <a:lnL>
                      <a:noFill/>
                    </a:lnL>
                    <a:lnR>
                      <a:noFill/>
                    </a:lnR>
                    <a:lnT>
                      <a:noFill/>
                    </a:lnT>
                    <a:lnB>
                      <a:noFill/>
                    </a:lnB>
                  </a:tcPr>
                </a:tc>
              </a:tr>
              <a:tr h="1118665">
                <a:tc>
                  <a:txBody>
                    <a:bodyPr/>
                    <a:lstStyle/>
                    <a:p>
                      <a:r>
                        <a:rPr lang="fr-FR"/>
                        <a:t>24</a:t>
                      </a:r>
                    </a:p>
                  </a:txBody>
                  <a:tcPr anchor="ctr">
                    <a:lnL>
                      <a:noFill/>
                    </a:lnL>
                    <a:lnR>
                      <a:noFill/>
                    </a:lnR>
                    <a:lnT>
                      <a:noFill/>
                    </a:lnT>
                    <a:lnB>
                      <a:noFill/>
                    </a:lnB>
                  </a:tcPr>
                </a:tc>
                <a:tc>
                  <a:txBody>
                    <a:bodyPr/>
                    <a:lstStyle/>
                    <a:p>
                      <a:r>
                        <a:rPr lang="fr-FR">
                          <a:hlinkClick r:id="rId6" tooltip="Acide nervonique"/>
                        </a:rPr>
                        <a:t>acide nervonique</a:t>
                      </a:r>
                      <a:endParaRPr lang="fr-FR"/>
                    </a:p>
                  </a:txBody>
                  <a:tcPr anchor="ctr">
                    <a:lnL>
                      <a:noFill/>
                    </a:lnL>
                    <a:lnR>
                      <a:noFill/>
                    </a:lnR>
                    <a:lnT>
                      <a:noFill/>
                    </a:lnT>
                    <a:lnB>
                      <a:noFill/>
                    </a:lnB>
                  </a:tcPr>
                </a:tc>
                <a:tc>
                  <a:txBody>
                    <a:bodyPr/>
                    <a:lstStyle/>
                    <a:p>
                      <a:endParaRPr lang="fr-FR"/>
                    </a:p>
                  </a:txBody>
                  <a:tcPr anchor="ctr">
                    <a:lnL>
                      <a:noFill/>
                    </a:lnL>
                    <a:lnR>
                      <a:noFill/>
                    </a:lnR>
                    <a:lnT>
                      <a:noFill/>
                    </a:lnT>
                    <a:lnB>
                      <a:noFill/>
                    </a:lnB>
                  </a:tcPr>
                </a:tc>
                <a:tc>
                  <a:txBody>
                    <a:bodyPr/>
                    <a:lstStyle/>
                    <a:p>
                      <a:r>
                        <a:rPr lang="fr-FR"/>
                        <a:t>acide 15Z-tétracosaènoïque</a:t>
                      </a:r>
                    </a:p>
                  </a:txBody>
                  <a:tcPr anchor="ctr">
                    <a:lnL>
                      <a:noFill/>
                    </a:lnL>
                    <a:lnR>
                      <a:noFill/>
                    </a:lnR>
                    <a:lnT>
                      <a:noFill/>
                    </a:lnT>
                    <a:lnB>
                      <a:noFill/>
                    </a:lnB>
                  </a:tcPr>
                </a:tc>
                <a:tc>
                  <a:txBody>
                    <a:bodyPr/>
                    <a:lstStyle/>
                    <a:p>
                      <a:r>
                        <a:rPr lang="fr-FR" dirty="0"/>
                        <a:t>C24:1 </a:t>
                      </a:r>
                      <a:r>
                        <a:rPr lang="el-GR" dirty="0"/>
                        <a:t>ω-9</a:t>
                      </a:r>
                    </a:p>
                  </a:txBody>
                  <a:tcPr anchor="ctr">
                    <a:lnL>
                      <a:noFill/>
                    </a:lnL>
                    <a:lnR>
                      <a:noFill/>
                    </a:lnR>
                    <a:lnT>
                      <a:noFill/>
                    </a:lnT>
                    <a:lnB>
                      <a:noFill/>
                    </a:lnB>
                  </a:tcPr>
                </a:tc>
              </a:tr>
            </a:tbl>
          </a:graphicData>
        </a:graphic>
      </p:graphicFrame>
      <p:sp>
        <p:nvSpPr>
          <p:cNvPr id="5" name="Rectangle 1"/>
          <p:cNvSpPr>
            <a:spLocks noChangeArrowheads="1"/>
          </p:cNvSpPr>
          <p:nvPr/>
        </p:nvSpPr>
        <p:spPr bwMode="auto">
          <a:xfrm>
            <a:off x="755576" y="18678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1" u="none" strike="noStrike" cap="none" normalizeH="0" baseline="0" dirty="0" smtClean="0">
                <a:ln>
                  <a:noFill/>
                </a:ln>
                <a:solidFill>
                  <a:schemeClr val="tx1"/>
                </a:solidFill>
                <a:effectLst/>
                <a:latin typeface="Arial" pitchFamily="34" charset="0"/>
                <a:cs typeface="Arial" pitchFamily="34" charset="0"/>
              </a:rPr>
              <a:t>Quelques exemples d'acides gras insaturés linéaires</a:t>
            </a:r>
            <a:r>
              <a:rPr kumimoji="0" lang="fr-FR" sz="1800" b="0" i="0" u="none" strike="noStrike" cap="none" normalizeH="0" baseline="0" dirty="0" smtClean="0">
                <a:ln>
                  <a:noFill/>
                </a:ln>
                <a:solidFill>
                  <a:schemeClr val="tx1"/>
                </a:solidFill>
                <a:effectLst/>
                <a:latin typeface="Arial" pitchFamily="34" charset="0"/>
                <a:cs typeface="Arial" pitchFamily="34" charset="0"/>
              </a:rPr>
              <a:t> </a:t>
            </a:r>
          </a:p>
        </p:txBody>
      </p:sp>
    </p:spTree>
    <p:extLst>
      <p:ext uri="{BB962C8B-B14F-4D97-AF65-F5344CB8AC3E}">
        <p14:creationId xmlns:p14="http://schemas.microsoft.com/office/powerpoint/2010/main" val="24416388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extLst>
              <p:ext uri="{D42A27DB-BD31-4B8C-83A1-F6EECF244321}">
                <p14:modId xmlns:p14="http://schemas.microsoft.com/office/powerpoint/2010/main" val="2428425413"/>
              </p:ext>
            </p:extLst>
          </p:nvPr>
        </p:nvGraphicFramePr>
        <p:xfrm>
          <a:off x="467544" y="188642"/>
          <a:ext cx="8424935" cy="6336704"/>
        </p:xfrm>
        <a:graphic>
          <a:graphicData uri="http://schemas.openxmlformats.org/drawingml/2006/table">
            <a:tbl>
              <a:tblPr/>
              <a:tblGrid>
                <a:gridCol w="1684987"/>
                <a:gridCol w="1684987"/>
                <a:gridCol w="1684987"/>
                <a:gridCol w="1684987"/>
                <a:gridCol w="1684987"/>
              </a:tblGrid>
              <a:tr h="258641">
                <a:tc gridSpan="5">
                  <a:txBody>
                    <a:bodyPr/>
                    <a:lstStyle/>
                    <a:p>
                      <a:r>
                        <a:rPr lang="fr-FR" sz="1100" b="1" i="1"/>
                        <a:t>Acide gras poly-insaturés</a:t>
                      </a:r>
                      <a:endParaRPr lang="fr-FR" sz="1100"/>
                    </a:p>
                  </a:txBody>
                  <a:tcPr marL="56907" marR="56907" marT="28454" marB="28454" anchor="ctr">
                    <a:lnL>
                      <a:noFill/>
                    </a:lnL>
                    <a:lnR>
                      <a:noFill/>
                    </a:lnR>
                    <a:lnT>
                      <a:noFill/>
                    </a:lnT>
                    <a:lnB>
                      <a:noFill/>
                    </a:lnB>
                    <a:solidFill>
                      <a:srgbClr val="F2F2F2"/>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r>
              <a:tr h="646603">
                <a:tc>
                  <a:txBody>
                    <a:bodyPr/>
                    <a:lstStyle/>
                    <a:p>
                      <a:r>
                        <a:rPr lang="fr-FR" sz="1100"/>
                        <a:t>18</a:t>
                      </a:r>
                    </a:p>
                  </a:txBody>
                  <a:tcPr marL="56907" marR="56907" marT="28454" marB="28454" anchor="ctr">
                    <a:lnL>
                      <a:noFill/>
                    </a:lnL>
                    <a:lnR>
                      <a:noFill/>
                    </a:lnR>
                    <a:lnT>
                      <a:noFill/>
                    </a:lnT>
                    <a:lnB>
                      <a:noFill/>
                    </a:lnB>
                  </a:tcPr>
                </a:tc>
                <a:tc>
                  <a:txBody>
                    <a:bodyPr/>
                    <a:lstStyle/>
                    <a:p>
                      <a:r>
                        <a:rPr lang="fr-FR" sz="1100">
                          <a:hlinkClick r:id="rId2" tooltip="Acide linoléique"/>
                        </a:rPr>
                        <a:t>acide linoléique</a:t>
                      </a:r>
                      <a:endParaRPr lang="fr-FR" sz="1100"/>
                    </a:p>
                  </a:txBody>
                  <a:tcPr marL="56907" marR="56907" marT="28454" marB="28454" anchor="ctr">
                    <a:lnL>
                      <a:noFill/>
                    </a:lnL>
                    <a:lnR>
                      <a:noFill/>
                    </a:lnR>
                    <a:lnT>
                      <a:noFill/>
                    </a:lnT>
                    <a:lnB>
                      <a:noFill/>
                    </a:lnB>
                  </a:tcPr>
                </a:tc>
                <a:tc>
                  <a:txBody>
                    <a:bodyPr/>
                    <a:lstStyle/>
                    <a:p>
                      <a:r>
                        <a:rPr lang="fr-FR" sz="1100"/>
                        <a:t>AL </a:t>
                      </a:r>
                    </a:p>
                  </a:txBody>
                  <a:tcPr marL="56907" marR="56907" marT="28454" marB="28454" anchor="ctr">
                    <a:lnL>
                      <a:noFill/>
                    </a:lnL>
                    <a:lnR>
                      <a:noFill/>
                    </a:lnR>
                    <a:lnT>
                      <a:noFill/>
                    </a:lnT>
                    <a:lnB>
                      <a:noFill/>
                    </a:lnB>
                  </a:tcPr>
                </a:tc>
                <a:tc>
                  <a:txBody>
                    <a:bodyPr/>
                    <a:lstStyle/>
                    <a:p>
                      <a:r>
                        <a:rPr lang="fr-FR" sz="1100"/>
                        <a:t>acide 9Z,12Z-octadécadiènoïque</a:t>
                      </a:r>
                    </a:p>
                  </a:txBody>
                  <a:tcPr marL="56907" marR="56907" marT="28454" marB="28454" anchor="ctr">
                    <a:lnL>
                      <a:noFill/>
                    </a:lnL>
                    <a:lnR>
                      <a:noFill/>
                    </a:lnR>
                    <a:lnT>
                      <a:noFill/>
                    </a:lnT>
                    <a:lnB>
                      <a:noFill/>
                    </a:lnB>
                  </a:tcPr>
                </a:tc>
                <a:tc>
                  <a:txBody>
                    <a:bodyPr/>
                    <a:lstStyle/>
                    <a:p>
                      <a:r>
                        <a:rPr lang="fr-FR" sz="1100"/>
                        <a:t>C18:2 </a:t>
                      </a:r>
                      <a:r>
                        <a:rPr lang="el-GR" sz="1100"/>
                        <a:t>ω-6</a:t>
                      </a:r>
                    </a:p>
                  </a:txBody>
                  <a:tcPr marL="56907" marR="56907" marT="28454" marB="28454" anchor="ctr">
                    <a:lnL>
                      <a:noFill/>
                    </a:lnL>
                    <a:lnR>
                      <a:noFill/>
                    </a:lnR>
                    <a:lnT>
                      <a:noFill/>
                    </a:lnT>
                    <a:lnB>
                      <a:noFill/>
                    </a:lnB>
                  </a:tcPr>
                </a:tc>
              </a:tr>
              <a:tr h="840583">
                <a:tc>
                  <a:txBody>
                    <a:bodyPr/>
                    <a:lstStyle/>
                    <a:p>
                      <a:r>
                        <a:rPr lang="fr-FR" sz="1100"/>
                        <a:t>18</a:t>
                      </a:r>
                    </a:p>
                  </a:txBody>
                  <a:tcPr marL="56907" marR="56907" marT="28454" marB="28454" anchor="ctr">
                    <a:lnL>
                      <a:noFill/>
                    </a:lnL>
                    <a:lnR>
                      <a:noFill/>
                    </a:lnR>
                    <a:lnT>
                      <a:noFill/>
                    </a:lnT>
                    <a:lnB>
                      <a:noFill/>
                    </a:lnB>
                  </a:tcPr>
                </a:tc>
                <a:tc>
                  <a:txBody>
                    <a:bodyPr/>
                    <a:lstStyle/>
                    <a:p>
                      <a:r>
                        <a:rPr lang="fr-FR" sz="1100">
                          <a:hlinkClick r:id="rId3" tooltip="Acide α-linolénique"/>
                        </a:rPr>
                        <a:t>acide </a:t>
                      </a:r>
                      <a:r>
                        <a:rPr lang="el-GR" sz="1100">
                          <a:hlinkClick r:id="rId3" tooltip="Acide α-linolénique"/>
                        </a:rPr>
                        <a:t>α-</a:t>
                      </a:r>
                      <a:r>
                        <a:rPr lang="fr-FR" sz="1100">
                          <a:hlinkClick r:id="rId3" tooltip="Acide α-linolénique"/>
                        </a:rPr>
                        <a:t>linolénique</a:t>
                      </a:r>
                      <a:endParaRPr lang="fr-FR" sz="1100"/>
                    </a:p>
                  </a:txBody>
                  <a:tcPr marL="56907" marR="56907" marT="28454" marB="28454" anchor="ctr">
                    <a:lnL>
                      <a:noFill/>
                    </a:lnL>
                    <a:lnR>
                      <a:noFill/>
                    </a:lnR>
                    <a:lnT>
                      <a:noFill/>
                    </a:lnT>
                    <a:lnB>
                      <a:noFill/>
                    </a:lnB>
                  </a:tcPr>
                </a:tc>
                <a:tc>
                  <a:txBody>
                    <a:bodyPr/>
                    <a:lstStyle/>
                    <a:p>
                      <a:r>
                        <a:rPr lang="fr-FR" sz="1100"/>
                        <a:t>ALA </a:t>
                      </a:r>
                    </a:p>
                  </a:txBody>
                  <a:tcPr marL="56907" marR="56907" marT="28454" marB="28454" anchor="ctr">
                    <a:lnL>
                      <a:noFill/>
                    </a:lnL>
                    <a:lnR>
                      <a:noFill/>
                    </a:lnR>
                    <a:lnT>
                      <a:noFill/>
                    </a:lnT>
                    <a:lnB>
                      <a:noFill/>
                    </a:lnB>
                  </a:tcPr>
                </a:tc>
                <a:tc>
                  <a:txBody>
                    <a:bodyPr/>
                    <a:lstStyle/>
                    <a:p>
                      <a:r>
                        <a:rPr lang="fr-FR" sz="1100"/>
                        <a:t>acide 9Z,12Z,15Z-octadécatriènoïque</a:t>
                      </a:r>
                    </a:p>
                  </a:txBody>
                  <a:tcPr marL="56907" marR="56907" marT="28454" marB="28454" anchor="ctr">
                    <a:lnL>
                      <a:noFill/>
                    </a:lnL>
                    <a:lnR>
                      <a:noFill/>
                    </a:lnR>
                    <a:lnT>
                      <a:noFill/>
                    </a:lnT>
                    <a:lnB>
                      <a:noFill/>
                    </a:lnB>
                  </a:tcPr>
                </a:tc>
                <a:tc>
                  <a:txBody>
                    <a:bodyPr/>
                    <a:lstStyle/>
                    <a:p>
                      <a:r>
                        <a:rPr lang="fr-FR" sz="1100"/>
                        <a:t>C18:3 </a:t>
                      </a:r>
                      <a:r>
                        <a:rPr lang="el-GR" sz="1100"/>
                        <a:t>ω-3</a:t>
                      </a:r>
                    </a:p>
                  </a:txBody>
                  <a:tcPr marL="56907" marR="56907" marT="28454" marB="28454" anchor="ctr">
                    <a:lnL>
                      <a:noFill/>
                    </a:lnL>
                    <a:lnR>
                      <a:noFill/>
                    </a:lnR>
                    <a:lnT>
                      <a:noFill/>
                    </a:lnT>
                    <a:lnB>
                      <a:noFill/>
                    </a:lnB>
                  </a:tcPr>
                </a:tc>
              </a:tr>
              <a:tr h="840583">
                <a:tc>
                  <a:txBody>
                    <a:bodyPr/>
                    <a:lstStyle/>
                    <a:p>
                      <a:r>
                        <a:rPr lang="fr-FR" sz="1100"/>
                        <a:t>18</a:t>
                      </a:r>
                    </a:p>
                  </a:txBody>
                  <a:tcPr marL="56907" marR="56907" marT="28454" marB="28454" anchor="ctr">
                    <a:lnL>
                      <a:noFill/>
                    </a:lnL>
                    <a:lnR>
                      <a:noFill/>
                    </a:lnR>
                    <a:lnT>
                      <a:noFill/>
                    </a:lnT>
                    <a:lnB>
                      <a:noFill/>
                    </a:lnB>
                  </a:tcPr>
                </a:tc>
                <a:tc>
                  <a:txBody>
                    <a:bodyPr/>
                    <a:lstStyle/>
                    <a:p>
                      <a:r>
                        <a:rPr lang="fr-FR" sz="1100">
                          <a:hlinkClick r:id="rId4" tooltip="Acide γ-linolénique"/>
                        </a:rPr>
                        <a:t>acide </a:t>
                      </a:r>
                      <a:r>
                        <a:rPr lang="el-GR" sz="1100">
                          <a:hlinkClick r:id="rId4" tooltip="Acide γ-linolénique"/>
                        </a:rPr>
                        <a:t>γ-</a:t>
                      </a:r>
                      <a:r>
                        <a:rPr lang="fr-FR" sz="1100">
                          <a:hlinkClick r:id="rId4" tooltip="Acide γ-linolénique"/>
                        </a:rPr>
                        <a:t>linolénique</a:t>
                      </a:r>
                      <a:endParaRPr lang="fr-FR" sz="1100"/>
                    </a:p>
                  </a:txBody>
                  <a:tcPr marL="56907" marR="56907" marT="28454" marB="28454" anchor="ctr">
                    <a:lnL>
                      <a:noFill/>
                    </a:lnL>
                    <a:lnR>
                      <a:noFill/>
                    </a:lnR>
                    <a:lnT>
                      <a:noFill/>
                    </a:lnT>
                    <a:lnB>
                      <a:noFill/>
                    </a:lnB>
                  </a:tcPr>
                </a:tc>
                <a:tc>
                  <a:txBody>
                    <a:bodyPr/>
                    <a:lstStyle/>
                    <a:p>
                      <a:r>
                        <a:rPr lang="fr-FR" sz="1100"/>
                        <a:t>AGL ou GLA </a:t>
                      </a:r>
                    </a:p>
                  </a:txBody>
                  <a:tcPr marL="56907" marR="56907" marT="28454" marB="28454" anchor="ctr">
                    <a:lnL>
                      <a:noFill/>
                    </a:lnL>
                    <a:lnR>
                      <a:noFill/>
                    </a:lnR>
                    <a:lnT>
                      <a:noFill/>
                    </a:lnT>
                    <a:lnB>
                      <a:noFill/>
                    </a:lnB>
                  </a:tcPr>
                </a:tc>
                <a:tc>
                  <a:txBody>
                    <a:bodyPr/>
                    <a:lstStyle/>
                    <a:p>
                      <a:r>
                        <a:rPr lang="fr-FR" sz="1100"/>
                        <a:t>acide 6Z,9Z,12Z-octadécatriènoïque</a:t>
                      </a:r>
                    </a:p>
                  </a:txBody>
                  <a:tcPr marL="56907" marR="56907" marT="28454" marB="28454" anchor="ctr">
                    <a:lnL>
                      <a:noFill/>
                    </a:lnL>
                    <a:lnR>
                      <a:noFill/>
                    </a:lnR>
                    <a:lnT>
                      <a:noFill/>
                    </a:lnT>
                    <a:lnB>
                      <a:noFill/>
                    </a:lnB>
                  </a:tcPr>
                </a:tc>
                <a:tc>
                  <a:txBody>
                    <a:bodyPr/>
                    <a:lstStyle/>
                    <a:p>
                      <a:r>
                        <a:rPr lang="fr-FR" sz="1100"/>
                        <a:t>C18:3 </a:t>
                      </a:r>
                      <a:r>
                        <a:rPr lang="el-GR" sz="1100"/>
                        <a:t>ω-6</a:t>
                      </a:r>
                    </a:p>
                  </a:txBody>
                  <a:tcPr marL="56907" marR="56907" marT="28454" marB="28454" anchor="ctr">
                    <a:lnL>
                      <a:noFill/>
                    </a:lnL>
                    <a:lnR>
                      <a:noFill/>
                    </a:lnR>
                    <a:lnT>
                      <a:noFill/>
                    </a:lnT>
                    <a:lnB>
                      <a:noFill/>
                    </a:lnB>
                  </a:tcPr>
                </a:tc>
              </a:tr>
              <a:tr h="840583">
                <a:tc>
                  <a:txBody>
                    <a:bodyPr/>
                    <a:lstStyle/>
                    <a:p>
                      <a:r>
                        <a:rPr lang="fr-FR" sz="1100"/>
                        <a:t>20</a:t>
                      </a:r>
                    </a:p>
                  </a:txBody>
                  <a:tcPr marL="56907" marR="56907" marT="28454" marB="28454" anchor="ctr">
                    <a:lnL>
                      <a:noFill/>
                    </a:lnL>
                    <a:lnR>
                      <a:noFill/>
                    </a:lnR>
                    <a:lnT>
                      <a:noFill/>
                    </a:lnT>
                    <a:lnB>
                      <a:noFill/>
                    </a:lnB>
                  </a:tcPr>
                </a:tc>
                <a:tc>
                  <a:txBody>
                    <a:bodyPr/>
                    <a:lstStyle/>
                    <a:p>
                      <a:r>
                        <a:rPr lang="fr-FR" sz="1100">
                          <a:hlinkClick r:id="rId4" tooltip="Acide γ-linolénique"/>
                        </a:rPr>
                        <a:t>acide di-homo-</a:t>
                      </a:r>
                      <a:r>
                        <a:rPr lang="el-GR" sz="1100">
                          <a:hlinkClick r:id="rId4" tooltip="Acide γ-linolénique"/>
                        </a:rPr>
                        <a:t>γ-</a:t>
                      </a:r>
                      <a:r>
                        <a:rPr lang="fr-FR" sz="1100">
                          <a:hlinkClick r:id="rId4" tooltip="Acide γ-linolénique"/>
                        </a:rPr>
                        <a:t>linolénique</a:t>
                      </a:r>
                      <a:endParaRPr lang="fr-FR" sz="1100"/>
                    </a:p>
                  </a:txBody>
                  <a:tcPr marL="56907" marR="56907" marT="28454" marB="28454" anchor="ctr">
                    <a:lnL>
                      <a:noFill/>
                    </a:lnL>
                    <a:lnR>
                      <a:noFill/>
                    </a:lnR>
                    <a:lnT>
                      <a:noFill/>
                    </a:lnT>
                    <a:lnB>
                      <a:noFill/>
                    </a:lnB>
                  </a:tcPr>
                </a:tc>
                <a:tc>
                  <a:txBody>
                    <a:bodyPr/>
                    <a:lstStyle/>
                    <a:p>
                      <a:r>
                        <a:rPr lang="fr-FR" sz="1100"/>
                        <a:t>DGLA </a:t>
                      </a:r>
                    </a:p>
                  </a:txBody>
                  <a:tcPr marL="56907" marR="56907" marT="28454" marB="28454" anchor="ctr">
                    <a:lnL>
                      <a:noFill/>
                    </a:lnL>
                    <a:lnR>
                      <a:noFill/>
                    </a:lnR>
                    <a:lnT>
                      <a:noFill/>
                    </a:lnT>
                    <a:lnB>
                      <a:noFill/>
                    </a:lnB>
                  </a:tcPr>
                </a:tc>
                <a:tc>
                  <a:txBody>
                    <a:bodyPr/>
                    <a:lstStyle/>
                    <a:p>
                      <a:r>
                        <a:rPr lang="fr-FR" sz="1100"/>
                        <a:t>acide 8Z,11Z,14Z-eïcosatriènoïque</a:t>
                      </a:r>
                    </a:p>
                  </a:txBody>
                  <a:tcPr marL="56907" marR="56907" marT="28454" marB="28454" anchor="ctr">
                    <a:lnL>
                      <a:noFill/>
                    </a:lnL>
                    <a:lnR>
                      <a:noFill/>
                    </a:lnR>
                    <a:lnT>
                      <a:noFill/>
                    </a:lnT>
                    <a:lnB>
                      <a:noFill/>
                    </a:lnB>
                  </a:tcPr>
                </a:tc>
                <a:tc>
                  <a:txBody>
                    <a:bodyPr/>
                    <a:lstStyle/>
                    <a:p>
                      <a:r>
                        <a:rPr lang="fr-FR" sz="1100"/>
                        <a:t>C20:3 </a:t>
                      </a:r>
                      <a:r>
                        <a:rPr lang="el-GR" sz="1100"/>
                        <a:t>ω-6</a:t>
                      </a:r>
                    </a:p>
                  </a:txBody>
                  <a:tcPr marL="56907" marR="56907" marT="28454" marB="28454" anchor="ctr">
                    <a:lnL>
                      <a:noFill/>
                    </a:lnL>
                    <a:lnR>
                      <a:noFill/>
                    </a:lnR>
                    <a:lnT>
                      <a:noFill/>
                    </a:lnT>
                    <a:lnB>
                      <a:noFill/>
                    </a:lnB>
                  </a:tcPr>
                </a:tc>
              </a:tr>
              <a:tr h="840583">
                <a:tc>
                  <a:txBody>
                    <a:bodyPr/>
                    <a:lstStyle/>
                    <a:p>
                      <a:r>
                        <a:rPr lang="fr-FR" sz="1100"/>
                        <a:t>20</a:t>
                      </a:r>
                    </a:p>
                  </a:txBody>
                  <a:tcPr marL="56907" marR="56907" marT="28454" marB="28454" anchor="ctr">
                    <a:lnL>
                      <a:noFill/>
                    </a:lnL>
                    <a:lnR>
                      <a:noFill/>
                    </a:lnR>
                    <a:lnT>
                      <a:noFill/>
                    </a:lnT>
                    <a:lnB>
                      <a:noFill/>
                    </a:lnB>
                  </a:tcPr>
                </a:tc>
                <a:tc>
                  <a:txBody>
                    <a:bodyPr/>
                    <a:lstStyle/>
                    <a:p>
                      <a:r>
                        <a:rPr lang="fr-FR" sz="1100">
                          <a:hlinkClick r:id="rId5" tooltip="Acide arachidonique"/>
                        </a:rPr>
                        <a:t>acide arachidonique</a:t>
                      </a:r>
                      <a:endParaRPr lang="fr-FR" sz="1100"/>
                    </a:p>
                  </a:txBody>
                  <a:tcPr marL="56907" marR="56907" marT="28454" marB="28454" anchor="ctr">
                    <a:lnL>
                      <a:noFill/>
                    </a:lnL>
                    <a:lnR>
                      <a:noFill/>
                    </a:lnR>
                    <a:lnT>
                      <a:noFill/>
                    </a:lnT>
                    <a:lnB>
                      <a:noFill/>
                    </a:lnB>
                  </a:tcPr>
                </a:tc>
                <a:tc>
                  <a:txBody>
                    <a:bodyPr/>
                    <a:lstStyle/>
                    <a:p>
                      <a:r>
                        <a:rPr lang="fr-FR" sz="1100"/>
                        <a:t>AA </a:t>
                      </a:r>
                    </a:p>
                  </a:txBody>
                  <a:tcPr marL="56907" marR="56907" marT="28454" marB="28454" anchor="ctr">
                    <a:lnL>
                      <a:noFill/>
                    </a:lnL>
                    <a:lnR>
                      <a:noFill/>
                    </a:lnR>
                    <a:lnT>
                      <a:noFill/>
                    </a:lnT>
                    <a:lnB>
                      <a:noFill/>
                    </a:lnB>
                  </a:tcPr>
                </a:tc>
                <a:tc>
                  <a:txBody>
                    <a:bodyPr/>
                    <a:lstStyle/>
                    <a:p>
                      <a:r>
                        <a:rPr lang="fr-FR" sz="1100"/>
                        <a:t>acide 5Z,8Z,11Z,14Z-éicosatétraènoïque</a:t>
                      </a:r>
                    </a:p>
                  </a:txBody>
                  <a:tcPr marL="56907" marR="56907" marT="28454" marB="28454" anchor="ctr">
                    <a:lnL>
                      <a:noFill/>
                    </a:lnL>
                    <a:lnR>
                      <a:noFill/>
                    </a:lnR>
                    <a:lnT>
                      <a:noFill/>
                    </a:lnT>
                    <a:lnB>
                      <a:noFill/>
                    </a:lnB>
                  </a:tcPr>
                </a:tc>
                <a:tc>
                  <a:txBody>
                    <a:bodyPr/>
                    <a:lstStyle/>
                    <a:p>
                      <a:r>
                        <a:rPr lang="fr-FR" sz="1100"/>
                        <a:t>C20:4 </a:t>
                      </a:r>
                      <a:r>
                        <a:rPr lang="el-GR" sz="1100"/>
                        <a:t>ω-6</a:t>
                      </a:r>
                    </a:p>
                  </a:txBody>
                  <a:tcPr marL="56907" marR="56907" marT="28454" marB="28454" anchor="ctr">
                    <a:lnL>
                      <a:noFill/>
                    </a:lnL>
                    <a:lnR>
                      <a:noFill/>
                    </a:lnR>
                    <a:lnT>
                      <a:noFill/>
                    </a:lnT>
                    <a:lnB>
                      <a:noFill/>
                    </a:lnB>
                  </a:tcPr>
                </a:tc>
              </a:tr>
              <a:tr h="1034564">
                <a:tc>
                  <a:txBody>
                    <a:bodyPr/>
                    <a:lstStyle/>
                    <a:p>
                      <a:r>
                        <a:rPr lang="fr-FR" sz="1100"/>
                        <a:t>20</a:t>
                      </a:r>
                    </a:p>
                  </a:txBody>
                  <a:tcPr marL="56907" marR="56907" marT="28454" marB="28454" anchor="ctr">
                    <a:lnL>
                      <a:noFill/>
                    </a:lnL>
                    <a:lnR>
                      <a:noFill/>
                    </a:lnR>
                    <a:lnT>
                      <a:noFill/>
                    </a:lnT>
                    <a:lnB>
                      <a:noFill/>
                    </a:lnB>
                  </a:tcPr>
                </a:tc>
                <a:tc>
                  <a:txBody>
                    <a:bodyPr/>
                    <a:lstStyle/>
                    <a:p>
                      <a:r>
                        <a:rPr lang="fr-FR" sz="1100">
                          <a:hlinkClick r:id="rId6" tooltip="Acide éicosapentaénoïque"/>
                        </a:rPr>
                        <a:t>acide éicosapentaénoïque</a:t>
                      </a:r>
                      <a:endParaRPr lang="fr-FR" sz="1100"/>
                    </a:p>
                  </a:txBody>
                  <a:tcPr marL="56907" marR="56907" marT="28454" marB="28454" anchor="ctr">
                    <a:lnL>
                      <a:noFill/>
                    </a:lnL>
                    <a:lnR>
                      <a:noFill/>
                    </a:lnR>
                    <a:lnT>
                      <a:noFill/>
                    </a:lnT>
                    <a:lnB>
                      <a:noFill/>
                    </a:lnB>
                  </a:tcPr>
                </a:tc>
                <a:tc>
                  <a:txBody>
                    <a:bodyPr/>
                    <a:lstStyle/>
                    <a:p>
                      <a:r>
                        <a:rPr lang="fr-FR" sz="1100"/>
                        <a:t>EPA </a:t>
                      </a:r>
                    </a:p>
                  </a:txBody>
                  <a:tcPr marL="56907" marR="56907" marT="28454" marB="28454" anchor="ctr">
                    <a:lnL>
                      <a:noFill/>
                    </a:lnL>
                    <a:lnR>
                      <a:noFill/>
                    </a:lnR>
                    <a:lnT>
                      <a:noFill/>
                    </a:lnT>
                    <a:lnB>
                      <a:noFill/>
                    </a:lnB>
                  </a:tcPr>
                </a:tc>
                <a:tc>
                  <a:txBody>
                    <a:bodyPr/>
                    <a:lstStyle/>
                    <a:p>
                      <a:r>
                        <a:rPr lang="fr-FR" sz="1100"/>
                        <a:t>acide 5Z,8Z,11Z,14Z,17Z-éicosapentaènoïque</a:t>
                      </a:r>
                    </a:p>
                  </a:txBody>
                  <a:tcPr marL="56907" marR="56907" marT="28454" marB="28454" anchor="ctr">
                    <a:lnL>
                      <a:noFill/>
                    </a:lnL>
                    <a:lnR>
                      <a:noFill/>
                    </a:lnR>
                    <a:lnT>
                      <a:noFill/>
                    </a:lnT>
                    <a:lnB>
                      <a:noFill/>
                    </a:lnB>
                  </a:tcPr>
                </a:tc>
                <a:tc>
                  <a:txBody>
                    <a:bodyPr/>
                    <a:lstStyle/>
                    <a:p>
                      <a:r>
                        <a:rPr lang="fr-FR" sz="1100"/>
                        <a:t>C20:5 </a:t>
                      </a:r>
                      <a:r>
                        <a:rPr lang="el-GR" sz="1100"/>
                        <a:t>ω-3</a:t>
                      </a:r>
                    </a:p>
                  </a:txBody>
                  <a:tcPr marL="56907" marR="56907" marT="28454" marB="28454" anchor="ctr">
                    <a:lnL>
                      <a:noFill/>
                    </a:lnL>
                    <a:lnR>
                      <a:noFill/>
                    </a:lnR>
                    <a:lnT>
                      <a:noFill/>
                    </a:lnT>
                    <a:lnB>
                      <a:noFill/>
                    </a:lnB>
                  </a:tcPr>
                </a:tc>
              </a:tr>
              <a:tr h="1034564">
                <a:tc>
                  <a:txBody>
                    <a:bodyPr/>
                    <a:lstStyle/>
                    <a:p>
                      <a:r>
                        <a:rPr lang="fr-FR" sz="1100"/>
                        <a:t>22</a:t>
                      </a:r>
                    </a:p>
                  </a:txBody>
                  <a:tcPr marL="56907" marR="56907" marT="28454" marB="28454" anchor="ctr">
                    <a:lnL>
                      <a:noFill/>
                    </a:lnL>
                    <a:lnR>
                      <a:noFill/>
                    </a:lnR>
                    <a:lnT>
                      <a:noFill/>
                    </a:lnT>
                    <a:lnB>
                      <a:noFill/>
                    </a:lnB>
                  </a:tcPr>
                </a:tc>
                <a:tc>
                  <a:txBody>
                    <a:bodyPr/>
                    <a:lstStyle/>
                    <a:p>
                      <a:r>
                        <a:rPr lang="fr-FR" sz="1100">
                          <a:hlinkClick r:id="rId7" tooltip="Acide docosahexaénoïque"/>
                        </a:rPr>
                        <a:t>acide docosahexaénoïque</a:t>
                      </a:r>
                      <a:endParaRPr lang="fr-FR" sz="1100"/>
                    </a:p>
                  </a:txBody>
                  <a:tcPr marL="56907" marR="56907" marT="28454" marB="28454" anchor="ctr">
                    <a:lnL>
                      <a:noFill/>
                    </a:lnL>
                    <a:lnR>
                      <a:noFill/>
                    </a:lnR>
                    <a:lnT>
                      <a:noFill/>
                    </a:lnT>
                    <a:lnB>
                      <a:noFill/>
                    </a:lnB>
                  </a:tcPr>
                </a:tc>
                <a:tc>
                  <a:txBody>
                    <a:bodyPr/>
                    <a:lstStyle/>
                    <a:p>
                      <a:r>
                        <a:rPr lang="fr-FR" sz="1100"/>
                        <a:t>DHA </a:t>
                      </a:r>
                    </a:p>
                  </a:txBody>
                  <a:tcPr marL="56907" marR="56907" marT="28454" marB="28454" anchor="ctr">
                    <a:lnL>
                      <a:noFill/>
                    </a:lnL>
                    <a:lnR>
                      <a:noFill/>
                    </a:lnR>
                    <a:lnT>
                      <a:noFill/>
                    </a:lnT>
                    <a:lnB>
                      <a:noFill/>
                    </a:lnB>
                  </a:tcPr>
                </a:tc>
                <a:tc>
                  <a:txBody>
                    <a:bodyPr/>
                    <a:lstStyle/>
                    <a:p>
                      <a:r>
                        <a:rPr lang="fr-FR" sz="1100"/>
                        <a:t>acide 4Z,7Z,10Z,13Z,16Z,19Z-docosahexaènoïque</a:t>
                      </a:r>
                    </a:p>
                  </a:txBody>
                  <a:tcPr marL="56907" marR="56907" marT="28454" marB="28454" anchor="ctr">
                    <a:lnL>
                      <a:noFill/>
                    </a:lnL>
                    <a:lnR>
                      <a:noFill/>
                    </a:lnR>
                    <a:lnT>
                      <a:noFill/>
                    </a:lnT>
                    <a:lnB>
                      <a:noFill/>
                    </a:lnB>
                  </a:tcPr>
                </a:tc>
                <a:tc>
                  <a:txBody>
                    <a:bodyPr/>
                    <a:lstStyle/>
                    <a:p>
                      <a:r>
                        <a:rPr lang="fr-FR" sz="1100" dirty="0"/>
                        <a:t>C22:6 </a:t>
                      </a:r>
                      <a:r>
                        <a:rPr lang="el-GR" sz="1100" dirty="0"/>
                        <a:t>ω-3</a:t>
                      </a:r>
                    </a:p>
                  </a:txBody>
                  <a:tcPr marL="56907" marR="56907" marT="28454" marB="28454" anchor="ctr">
                    <a:lnL>
                      <a:noFill/>
                    </a:lnL>
                    <a:lnR>
                      <a:noFill/>
                    </a:lnR>
                    <a:lnT>
                      <a:noFill/>
                    </a:lnT>
                    <a:lnB>
                      <a:noFill/>
                    </a:lnB>
                  </a:tcPr>
                </a:tc>
              </a:tr>
            </a:tbl>
          </a:graphicData>
        </a:graphic>
      </p:graphicFrame>
    </p:spTree>
    <p:extLst>
      <p:ext uri="{BB962C8B-B14F-4D97-AF65-F5344CB8AC3E}">
        <p14:creationId xmlns:p14="http://schemas.microsoft.com/office/powerpoint/2010/main" val="20187813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35608" y="692696"/>
            <a:ext cx="7498080" cy="5555704"/>
          </a:xfrm>
        </p:spPr>
        <p:txBody>
          <a:bodyPr/>
          <a:lstStyle/>
          <a:p>
            <a:r>
              <a:rPr lang="fr-FR" dirty="0" smtClean="0"/>
              <a:t>Remarque </a:t>
            </a:r>
          </a:p>
          <a:p>
            <a:pPr marL="82296" indent="0">
              <a:buNone/>
            </a:pPr>
            <a:r>
              <a:rPr lang="fr-FR" dirty="0"/>
              <a:t>  </a:t>
            </a:r>
            <a:r>
              <a:rPr lang="fr-FR" dirty="0" smtClean="0"/>
              <a:t>A PH physiologique ,les acides gras sont </a:t>
            </a:r>
          </a:p>
          <a:p>
            <a:pPr marL="82296" indent="0">
              <a:buNone/>
            </a:pPr>
            <a:r>
              <a:rPr lang="fr-FR" dirty="0" smtClean="0"/>
              <a:t>ionisés,</a:t>
            </a:r>
          </a:p>
          <a:p>
            <a:pPr marL="82296" indent="0">
              <a:buNone/>
            </a:pPr>
            <a:r>
              <a:rPr lang="fr-FR" dirty="0" smtClean="0"/>
              <a:t>COOH   devient  COO¯ </a:t>
            </a:r>
          </a:p>
          <a:p>
            <a:pPr marL="82296" indent="0">
              <a:buNone/>
            </a:pPr>
            <a:r>
              <a:rPr lang="fr-FR" dirty="0" smtClean="0"/>
              <a:t>Exp: acide palmitique (16:0) est dit palmitate(</a:t>
            </a:r>
            <a:r>
              <a:rPr lang="fr-FR" dirty="0" err="1" smtClean="0"/>
              <a:t>hexadécanoate</a:t>
            </a:r>
            <a:r>
              <a:rPr lang="fr-FR" dirty="0" smtClean="0"/>
              <a:t>)</a:t>
            </a:r>
          </a:p>
          <a:p>
            <a:pPr marL="82296" indent="0">
              <a:buNone/>
            </a:pPr>
            <a:endParaRPr lang="fr-FR" dirty="0"/>
          </a:p>
          <a:p>
            <a:pPr marL="82296" indent="0">
              <a:buNone/>
            </a:pPr>
            <a:r>
              <a:rPr lang="fr-FR" dirty="0" smtClean="0"/>
              <a:t>Acide linolénique est dit linolénate</a:t>
            </a:r>
            <a:endParaRPr lang="fr-FR" dirty="0"/>
          </a:p>
        </p:txBody>
      </p:sp>
    </p:spTree>
    <p:extLst>
      <p:ext uri="{BB962C8B-B14F-4D97-AF65-F5344CB8AC3E}">
        <p14:creationId xmlns:p14="http://schemas.microsoft.com/office/powerpoint/2010/main" val="15750082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75656" y="548680"/>
            <a:ext cx="10585176" cy="6192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42745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rot="21600000">
            <a:off x="1435608" y="476672"/>
            <a:ext cx="7498080" cy="940966"/>
          </a:xfrm>
        </p:spPr>
        <p:txBody>
          <a:bodyPr>
            <a:noAutofit/>
          </a:bodyPr>
          <a:lstStyle/>
          <a:p>
            <a:r>
              <a:rPr lang="fr-FR" sz="2400" dirty="0">
                <a:effectLst/>
              </a:rPr>
              <a:t>En milieu aqueux, les AG s’associent spontanément pour former :</a:t>
            </a:r>
            <a:br>
              <a:rPr lang="fr-FR" sz="2400" dirty="0">
                <a:effectLst/>
              </a:rPr>
            </a:br>
            <a:r>
              <a:rPr lang="fr-FR" sz="2400" dirty="0">
                <a:effectLst/>
              </a:rPr>
              <a:t>Des films (structures feuilletées)</a:t>
            </a:r>
            <a:br>
              <a:rPr lang="fr-FR" sz="2400" dirty="0">
                <a:effectLst/>
              </a:rPr>
            </a:br>
            <a:endParaRPr lang="fr-FR" sz="2400"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47664" y="1628800"/>
            <a:ext cx="7128792" cy="446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984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rot="21600000">
            <a:off x="1435608" y="692696"/>
            <a:ext cx="7498080" cy="724942"/>
          </a:xfrm>
        </p:spPr>
        <p:txBody>
          <a:bodyPr>
            <a:normAutofit fontScale="90000"/>
          </a:bodyPr>
          <a:lstStyle/>
          <a:p>
            <a:pPr lvl="0"/>
            <a:r>
              <a:rPr lang="fr-FR" sz="3600" dirty="0">
                <a:effectLst/>
              </a:rPr>
              <a:t>Des structures micellaires</a:t>
            </a:r>
            <a:r>
              <a:rPr lang="fr-FR" dirty="0">
                <a:effectLst/>
              </a:rPr>
              <a:t/>
            </a:r>
            <a:br>
              <a:rPr lang="fr-FR" dirty="0">
                <a:effectLst/>
              </a:rPr>
            </a:br>
            <a:r>
              <a:rPr lang="fr-FR" dirty="0">
                <a:effectLst/>
              </a:rPr>
              <a:t> </a:t>
            </a:r>
            <a:br>
              <a:rPr lang="fr-FR" dirty="0">
                <a:effectLst/>
              </a:rPr>
            </a:br>
            <a:endParaRPr lang="fr-FR"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43608" y="1124744"/>
            <a:ext cx="7992888" cy="5112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51709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35608" y="908720"/>
            <a:ext cx="7498080" cy="508918"/>
          </a:xfrm>
        </p:spPr>
        <p:txBody>
          <a:bodyPr>
            <a:normAutofit fontScale="90000"/>
          </a:bodyPr>
          <a:lstStyle/>
          <a:p>
            <a:pPr>
              <a:lnSpc>
                <a:spcPct val="115000"/>
              </a:lnSpc>
              <a:spcAft>
                <a:spcPts val="0"/>
              </a:spcAft>
            </a:pPr>
            <a:r>
              <a:rPr lang="fr-FR" sz="4400" b="1" dirty="0">
                <a:effectLst/>
                <a:latin typeface="Times New Roman"/>
                <a:ea typeface="Calibri"/>
                <a:cs typeface="Arial"/>
              </a:rPr>
              <a:t>Propriétés des acides gras</a:t>
            </a:r>
            <a:r>
              <a:rPr lang="fr-FR" sz="3600" dirty="0">
                <a:effectLst/>
                <a:latin typeface="Calibri"/>
                <a:ea typeface="Calibri"/>
                <a:cs typeface="Arial"/>
              </a:rPr>
              <a:t/>
            </a:r>
            <a:br>
              <a:rPr lang="fr-FR" sz="3600" dirty="0">
                <a:effectLst/>
                <a:latin typeface="Calibri"/>
                <a:ea typeface="Calibri"/>
                <a:cs typeface="Arial"/>
              </a:rPr>
            </a:br>
            <a:r>
              <a:rPr lang="fr-FR" sz="4400" b="1" dirty="0">
                <a:effectLst/>
                <a:latin typeface="Times New Roman"/>
                <a:ea typeface="Calibri"/>
                <a:cs typeface="Arial"/>
              </a:rPr>
              <a:t> </a:t>
            </a:r>
            <a:r>
              <a:rPr lang="fr-FR" sz="3600" dirty="0">
                <a:effectLst/>
                <a:latin typeface="Calibri"/>
                <a:ea typeface="Calibri"/>
                <a:cs typeface="Arial"/>
              </a:rPr>
              <a:t/>
            </a:r>
            <a:br>
              <a:rPr lang="fr-FR" sz="3600" dirty="0">
                <a:effectLst/>
                <a:latin typeface="Calibri"/>
                <a:ea typeface="Calibri"/>
                <a:cs typeface="Arial"/>
              </a:rPr>
            </a:br>
            <a:endParaRPr lang="fr-FR" dirty="0"/>
          </a:p>
        </p:txBody>
      </p:sp>
      <p:sp>
        <p:nvSpPr>
          <p:cNvPr id="3" name="Espace réservé du contenu 2"/>
          <p:cNvSpPr>
            <a:spLocks noGrp="1"/>
          </p:cNvSpPr>
          <p:nvPr>
            <p:ph idx="1"/>
          </p:nvPr>
        </p:nvSpPr>
        <p:spPr>
          <a:xfrm rot="21600000">
            <a:off x="1435608" y="980728"/>
            <a:ext cx="7498080" cy="5267672"/>
          </a:xfrm>
        </p:spPr>
        <p:txBody>
          <a:bodyPr>
            <a:normAutofit lnSpcReduction="10000"/>
          </a:bodyPr>
          <a:lstStyle/>
          <a:p>
            <a:pPr>
              <a:lnSpc>
                <a:spcPct val="115000"/>
              </a:lnSpc>
              <a:spcAft>
                <a:spcPts val="0"/>
              </a:spcAft>
            </a:pPr>
            <a:r>
              <a:rPr lang="fr-FR" sz="3600" dirty="0">
                <a:latin typeface="TimesNewRoman"/>
                <a:ea typeface="Calibri"/>
                <a:cs typeface="TimesNewRoman"/>
              </a:rPr>
              <a:t>A</a:t>
            </a:r>
            <a:r>
              <a:rPr lang="fr-FR" sz="2800" dirty="0">
                <a:latin typeface="TimesNewRoman"/>
                <a:ea typeface="Calibri"/>
                <a:cs typeface="TimesNewRoman"/>
              </a:rPr>
              <a:t>. </a:t>
            </a:r>
            <a:r>
              <a:rPr lang="fr-FR" sz="2800" b="1" dirty="0">
                <a:latin typeface="TimesNewRoman,Bold"/>
                <a:ea typeface="Calibri"/>
                <a:cs typeface="TimesNewRoman,Bold"/>
              </a:rPr>
              <a:t>Propriétés physiques </a:t>
            </a:r>
            <a:r>
              <a:rPr lang="fr-FR" sz="3600" b="1" dirty="0">
                <a:latin typeface="TimesNewRoman,Bold"/>
                <a:ea typeface="Calibri"/>
                <a:cs typeface="TimesNewRoman,Bold"/>
              </a:rPr>
              <a:t>:</a:t>
            </a:r>
            <a:endParaRPr lang="fr-FR" dirty="0">
              <a:latin typeface="Calibri"/>
              <a:ea typeface="Calibri"/>
              <a:cs typeface="Arial"/>
            </a:endParaRPr>
          </a:p>
          <a:p>
            <a:pPr marL="82296" indent="0">
              <a:lnSpc>
                <a:spcPct val="115000"/>
              </a:lnSpc>
              <a:spcAft>
                <a:spcPts val="0"/>
              </a:spcAft>
              <a:buNone/>
            </a:pPr>
            <a:r>
              <a:rPr lang="fr-FR" sz="4000" dirty="0">
                <a:latin typeface="Times New Roman"/>
                <a:ea typeface="Calibri"/>
                <a:cs typeface="Arial"/>
              </a:rPr>
              <a:t>    </a:t>
            </a:r>
            <a:r>
              <a:rPr lang="fr-FR" sz="2800" dirty="0">
                <a:latin typeface="TimesNewRoman"/>
                <a:ea typeface="Calibri"/>
                <a:cs typeface="TimesNewRoman"/>
              </a:rPr>
              <a:t>1. Solubilité</a:t>
            </a:r>
            <a:endParaRPr lang="fr-FR" sz="2800" dirty="0">
              <a:latin typeface="Calibri"/>
              <a:ea typeface="Calibri"/>
              <a:cs typeface="Arial"/>
            </a:endParaRPr>
          </a:p>
          <a:p>
            <a:pPr>
              <a:lnSpc>
                <a:spcPct val="115000"/>
              </a:lnSpc>
              <a:spcAft>
                <a:spcPts val="0"/>
              </a:spcAft>
            </a:pPr>
            <a:r>
              <a:rPr lang="fr-FR" sz="3000" dirty="0">
                <a:latin typeface="Calibri"/>
                <a:ea typeface="Calibri"/>
                <a:cs typeface="Arial"/>
              </a:rPr>
              <a:t>Les acides gras a courte chaine carbonée sont solubles dans </a:t>
            </a:r>
            <a:r>
              <a:rPr lang="fr-FR" sz="3000" dirty="0" smtClean="0">
                <a:latin typeface="Calibri"/>
                <a:ea typeface="Calibri"/>
                <a:cs typeface="Arial"/>
              </a:rPr>
              <a:t>l'</a:t>
            </a:r>
            <a:r>
              <a:rPr lang="fr-FR" sz="3000" dirty="0" err="1" smtClean="0">
                <a:latin typeface="Calibri"/>
                <a:ea typeface="Calibri"/>
                <a:cs typeface="Arial"/>
              </a:rPr>
              <a:t>eau,</a:t>
            </a:r>
            <a:r>
              <a:rPr lang="fr-FR" sz="3000" dirty="0" err="1" smtClean="0">
                <a:latin typeface="TimesNewRoman"/>
                <a:ea typeface="Calibri"/>
                <a:cs typeface="TimesNewRoman"/>
              </a:rPr>
              <a:t>puis</a:t>
            </a:r>
            <a:r>
              <a:rPr lang="fr-FR" sz="3000" dirty="0" smtClean="0">
                <a:latin typeface="TimesNewRoman"/>
                <a:ea typeface="Calibri"/>
                <a:cs typeface="TimesNewRoman"/>
              </a:rPr>
              <a:t> </a:t>
            </a:r>
            <a:r>
              <a:rPr lang="fr-FR" sz="3000" dirty="0">
                <a:latin typeface="TimesNewRoman"/>
                <a:ea typeface="Calibri"/>
                <a:cs typeface="TimesNewRoman"/>
              </a:rPr>
              <a:t>la solubilité des acides gras baisse progressivement et ils </a:t>
            </a:r>
            <a:r>
              <a:rPr lang="fr-FR" sz="3000" dirty="0">
                <a:latin typeface="Calibri"/>
                <a:ea typeface="Calibri"/>
                <a:cs typeface="Arial"/>
              </a:rPr>
              <a:t>deviennent </a:t>
            </a:r>
            <a:r>
              <a:rPr lang="fr-FR" sz="3000" dirty="0">
                <a:latin typeface="TimesNewRoman"/>
                <a:ea typeface="Calibri"/>
                <a:cs typeface="TimesNewRoman"/>
              </a:rPr>
              <a:t> insolubles à partir de 10C</a:t>
            </a:r>
            <a:r>
              <a:rPr lang="fr-FR" sz="3000" dirty="0">
                <a:latin typeface="Calibri"/>
                <a:ea typeface="Calibri"/>
                <a:cs typeface="Arial"/>
              </a:rPr>
              <a:t> </a:t>
            </a:r>
          </a:p>
          <a:p>
            <a:r>
              <a:rPr lang="fr-FR" sz="3000" dirty="0" smtClean="0">
                <a:latin typeface="TimesNewRoman"/>
                <a:ea typeface="Calibri"/>
                <a:cs typeface="TimesNewRoman"/>
              </a:rPr>
              <a:t> </a:t>
            </a:r>
            <a:r>
              <a:rPr lang="fr-FR" sz="3000" dirty="0">
                <a:latin typeface="TimesNewRoman"/>
                <a:ea typeface="Calibri"/>
                <a:cs typeface="TimesNewRoman"/>
              </a:rPr>
              <a:t>Ils sont solubles dans les solvants organiques apolaires : benzène, chloroforme</a:t>
            </a:r>
            <a:endParaRPr lang="fr-FR" sz="3000" dirty="0"/>
          </a:p>
        </p:txBody>
      </p:sp>
    </p:spTree>
    <p:extLst>
      <p:ext uri="{BB962C8B-B14F-4D97-AF65-F5344CB8AC3E}">
        <p14:creationId xmlns:p14="http://schemas.microsoft.com/office/powerpoint/2010/main" val="5983054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87624" y="620688"/>
            <a:ext cx="8568952" cy="5544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899227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43608" y="332656"/>
            <a:ext cx="7992888" cy="6336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98798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3100" b="1" dirty="0">
                <a:effectLst/>
              </a:rPr>
              <a:t>B-Propriétés chimiques :</a:t>
            </a:r>
            <a:r>
              <a:rPr lang="fr-FR" sz="3100" dirty="0">
                <a:effectLst/>
              </a:rPr>
              <a:t/>
            </a:r>
            <a:br>
              <a:rPr lang="fr-FR" sz="3100" dirty="0">
                <a:effectLst/>
              </a:rPr>
            </a:br>
            <a:r>
              <a:rPr lang="fr-FR" sz="3100" b="1" i="1" u="sng" dirty="0">
                <a:effectLst/>
              </a:rPr>
              <a:t>1-Propriétés liées à la fonction carboxyle </a:t>
            </a:r>
            <a:r>
              <a:rPr lang="fr-FR" dirty="0">
                <a:effectLst/>
              </a:rPr>
              <a:t/>
            </a:r>
            <a:br>
              <a:rPr lang="fr-FR" dirty="0">
                <a:effectLst/>
              </a:rPr>
            </a:br>
            <a:endParaRPr lang="fr-FR" dirty="0"/>
          </a:p>
        </p:txBody>
      </p:sp>
      <p:pic>
        <p:nvPicPr>
          <p:cNvPr id="5122"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187624" y="1124744"/>
            <a:ext cx="7776863" cy="5256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46347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rot="21600000">
            <a:off x="323528" y="0"/>
            <a:ext cx="8507288" cy="6048672"/>
          </a:xfrm>
        </p:spPr>
        <p:txBody>
          <a:bodyPr>
            <a:normAutofit fontScale="25000" lnSpcReduction="20000"/>
          </a:bodyPr>
          <a:lstStyle/>
          <a:p>
            <a:endParaRPr lang="fr-FR" dirty="0" smtClean="0"/>
          </a:p>
          <a:p>
            <a:pPr marL="0" indent="0">
              <a:buNone/>
            </a:pPr>
            <a:r>
              <a:rPr lang="fr-FR" dirty="0" smtClean="0"/>
              <a:t>                                                              </a:t>
            </a:r>
            <a:endParaRPr lang="fr-FR" dirty="0"/>
          </a:p>
          <a:p>
            <a:endParaRPr lang="fr-FR" dirty="0" smtClean="0"/>
          </a:p>
          <a:p>
            <a:pPr marL="0" indent="0">
              <a:buNone/>
            </a:pPr>
            <a:endParaRPr lang="fr-FR" sz="1800" dirty="0" smtClean="0"/>
          </a:p>
          <a:p>
            <a:pPr marL="0" indent="0">
              <a:buNone/>
            </a:pPr>
            <a:endParaRPr lang="fr-FR" sz="1800" dirty="0"/>
          </a:p>
          <a:p>
            <a:pPr marL="0" indent="0">
              <a:buNone/>
            </a:pPr>
            <a:endParaRPr lang="fr-FR" sz="1800" dirty="0" smtClean="0"/>
          </a:p>
          <a:p>
            <a:pPr marL="0" indent="0">
              <a:buNone/>
            </a:pPr>
            <a:endParaRPr lang="fr-FR" sz="1800" dirty="0"/>
          </a:p>
          <a:p>
            <a:pPr marL="0" indent="0">
              <a:buNone/>
            </a:pPr>
            <a:endParaRPr lang="fr-FR" sz="1800" dirty="0" smtClean="0"/>
          </a:p>
          <a:p>
            <a:pPr marL="0" indent="0">
              <a:buNone/>
            </a:pPr>
            <a:r>
              <a:rPr lang="fr-FR" sz="9600" dirty="0" smtClean="0">
                <a:latin typeface="Bodoni MT" pitchFamily="18" charset="0"/>
              </a:rPr>
              <a:t>1-Source énergétique Importante (Réserves </a:t>
            </a:r>
            <a:r>
              <a:rPr lang="fr-FR" sz="9600" dirty="0">
                <a:latin typeface="Bodoni MT" pitchFamily="18" charset="0"/>
              </a:rPr>
              <a:t>très caloriques 1g/9kcal  </a:t>
            </a:r>
            <a:r>
              <a:rPr lang="fr-FR" sz="9600" dirty="0" smtClean="0">
                <a:latin typeface="Bodoni MT" pitchFamily="18" charset="0"/>
              </a:rPr>
              <a:t>)                                                                   </a:t>
            </a:r>
          </a:p>
          <a:p>
            <a:pPr marL="0" indent="0">
              <a:buNone/>
            </a:pPr>
            <a:endParaRPr lang="fr-FR" sz="9600" dirty="0">
              <a:latin typeface="Bodoni MT" pitchFamily="18" charset="0"/>
            </a:endParaRPr>
          </a:p>
          <a:p>
            <a:pPr marL="0" indent="0">
              <a:buNone/>
            </a:pPr>
            <a:r>
              <a:rPr lang="fr-FR" sz="9600" dirty="0" smtClean="0">
                <a:latin typeface="Bodoni MT" pitchFamily="18" charset="0"/>
              </a:rPr>
              <a:t>2- </a:t>
            </a:r>
            <a:r>
              <a:rPr lang="fr-FR" sz="9600" dirty="0">
                <a:latin typeface="Bodoni MT" pitchFamily="18" charset="0"/>
              </a:rPr>
              <a:t>Importance structurale des lipides : constituants fondamentaux </a:t>
            </a:r>
            <a:r>
              <a:rPr lang="fr-FR" sz="9600" dirty="0" smtClean="0">
                <a:latin typeface="Bodoni MT" pitchFamily="18" charset="0"/>
              </a:rPr>
              <a:t>des membranes,</a:t>
            </a:r>
          </a:p>
          <a:p>
            <a:pPr marL="0" indent="0">
              <a:buNone/>
            </a:pPr>
            <a:r>
              <a:rPr lang="fr-FR" sz="9600" dirty="0" smtClean="0">
                <a:latin typeface="Bodoni MT" pitchFamily="18" charset="0"/>
              </a:rPr>
              <a:t>     (phospholipides, glycolipides, glycérolipides)                                     </a:t>
            </a:r>
            <a:endParaRPr lang="fr-FR" sz="9600" dirty="0">
              <a:latin typeface="Bodoni MT" pitchFamily="18" charset="0"/>
            </a:endParaRPr>
          </a:p>
          <a:p>
            <a:pPr marL="0" indent="0">
              <a:buNone/>
            </a:pPr>
            <a:r>
              <a:rPr lang="fr-FR" sz="9600" dirty="0" smtClean="0">
                <a:latin typeface="Bodoni MT" pitchFamily="18" charset="0"/>
              </a:rPr>
              <a:t> </a:t>
            </a:r>
            <a:r>
              <a:rPr lang="fr-FR" sz="9600" dirty="0">
                <a:latin typeface="Bodoni MT" pitchFamily="18" charset="0"/>
              </a:rPr>
              <a:t>formation de </a:t>
            </a:r>
            <a:r>
              <a:rPr lang="fr-FR" sz="9600" dirty="0" smtClean="0">
                <a:latin typeface="Bodoni MT" pitchFamily="18" charset="0"/>
              </a:rPr>
              <a:t>bicouches </a:t>
            </a:r>
            <a:r>
              <a:rPr lang="fr-FR" sz="9600" dirty="0">
                <a:latin typeface="Bodoni MT" pitchFamily="18" charset="0"/>
              </a:rPr>
              <a:t>et le contrôle de la fluidité </a:t>
            </a:r>
            <a:r>
              <a:rPr lang="fr-FR" sz="9600" dirty="0" smtClean="0">
                <a:latin typeface="Bodoni MT" pitchFamily="18" charset="0"/>
              </a:rPr>
              <a:t>membranaire</a:t>
            </a:r>
          </a:p>
          <a:p>
            <a:pPr marL="0" indent="0">
              <a:buNone/>
            </a:pPr>
            <a:r>
              <a:rPr lang="fr-FR" sz="9600" dirty="0" smtClean="0">
                <a:latin typeface="Bodoni MT" pitchFamily="18" charset="0"/>
              </a:rPr>
              <a:t>3- </a:t>
            </a:r>
            <a:r>
              <a:rPr lang="fr-FR" sz="9600" dirty="0">
                <a:latin typeface="Bodoni MT" pitchFamily="18" charset="0"/>
              </a:rPr>
              <a:t>Importance fonctionnelle des lipides</a:t>
            </a:r>
          </a:p>
          <a:p>
            <a:pPr marL="0" indent="0">
              <a:buNone/>
            </a:pPr>
            <a:r>
              <a:rPr lang="fr-FR" sz="9600" b="1" dirty="0">
                <a:latin typeface="Bodoni MT" pitchFamily="18" charset="0"/>
              </a:rPr>
              <a:t>a</a:t>
            </a:r>
            <a:r>
              <a:rPr lang="fr-FR" sz="9600" b="1" dirty="0" smtClean="0">
                <a:latin typeface="Bodoni MT" pitchFamily="18" charset="0"/>
              </a:rPr>
              <a:t>. </a:t>
            </a:r>
            <a:r>
              <a:rPr lang="fr-FR" sz="9600" dirty="0">
                <a:latin typeface="Bodoni MT" pitchFamily="18" charset="0"/>
              </a:rPr>
              <a:t>Rôle informationnel des lipides (hormones stéroïdes, seconds messagers</a:t>
            </a:r>
            <a:r>
              <a:rPr lang="fr-FR" sz="9600" dirty="0" smtClean="0">
                <a:latin typeface="Bodoni MT" pitchFamily="18" charset="0"/>
              </a:rPr>
              <a:t>..</a:t>
            </a:r>
            <a:endParaRPr lang="fr-FR" sz="9600" dirty="0">
              <a:latin typeface="Bodoni MT" pitchFamily="18" charset="0"/>
            </a:endParaRPr>
          </a:p>
          <a:p>
            <a:pPr marL="0" indent="0">
              <a:buNone/>
            </a:pPr>
            <a:r>
              <a:rPr lang="fr-FR" sz="9600" dirty="0">
                <a:latin typeface="Bodoni MT" pitchFamily="18" charset="0"/>
              </a:rPr>
              <a:t>b</a:t>
            </a:r>
            <a:r>
              <a:rPr lang="fr-FR" sz="9600" dirty="0" smtClean="0">
                <a:latin typeface="Bodoni MT" pitchFamily="18" charset="0"/>
              </a:rPr>
              <a:t>. </a:t>
            </a:r>
            <a:r>
              <a:rPr lang="fr-FR" sz="9600" dirty="0">
                <a:latin typeface="Bodoni MT" pitchFamily="18" charset="0"/>
              </a:rPr>
              <a:t>Rôle protecteur des </a:t>
            </a:r>
            <a:r>
              <a:rPr lang="fr-FR" sz="9600" dirty="0" smtClean="0">
                <a:latin typeface="Bodoni MT" pitchFamily="18" charset="0"/>
              </a:rPr>
              <a:t>lipides</a:t>
            </a:r>
            <a:endParaRPr lang="fr-FR" sz="9600" dirty="0">
              <a:latin typeface="Bodoni MT" pitchFamily="18" charset="0"/>
            </a:endParaRPr>
          </a:p>
          <a:p>
            <a:pPr marL="0" indent="0">
              <a:buNone/>
            </a:pPr>
            <a:r>
              <a:rPr lang="fr-FR" sz="9600" dirty="0">
                <a:latin typeface="Bodoni MT" pitchFamily="18" charset="0"/>
              </a:rPr>
              <a:t>c</a:t>
            </a:r>
            <a:r>
              <a:rPr lang="fr-FR" sz="9600" dirty="0" smtClean="0">
                <a:latin typeface="Bodoni MT" pitchFamily="18" charset="0"/>
              </a:rPr>
              <a:t>. </a:t>
            </a:r>
            <a:r>
              <a:rPr lang="fr-FR" sz="9600" dirty="0">
                <a:latin typeface="Bodoni MT" pitchFamily="18" charset="0"/>
              </a:rPr>
              <a:t>Rôle dans la médecine (cholestérol, obésité</a:t>
            </a:r>
            <a:r>
              <a:rPr lang="fr-FR" sz="9600" dirty="0" smtClean="0">
                <a:latin typeface="Bodoni MT" pitchFamily="18" charset="0"/>
              </a:rPr>
              <a:t>...)</a:t>
            </a:r>
          </a:p>
          <a:p>
            <a:pPr marL="0" lvl="0" indent="0">
              <a:buNone/>
            </a:pPr>
            <a:r>
              <a:rPr lang="fr-FR" sz="9600" dirty="0" smtClean="0">
                <a:latin typeface="Bodoni MT" pitchFamily="18" charset="0"/>
              </a:rPr>
              <a:t>d-Fonctions </a:t>
            </a:r>
            <a:r>
              <a:rPr lang="fr-FR" sz="9600" dirty="0">
                <a:latin typeface="Bodoni MT" pitchFamily="18" charset="0"/>
              </a:rPr>
              <a:t>de transport : lipoprotéines sériques </a:t>
            </a:r>
          </a:p>
          <a:p>
            <a:pPr marL="0" lvl="0" indent="0">
              <a:buNone/>
            </a:pPr>
            <a:r>
              <a:rPr lang="fr-FR" sz="9600" dirty="0" smtClean="0">
                <a:latin typeface="Bodoni MT" pitchFamily="18" charset="0"/>
              </a:rPr>
              <a:t>e- </a:t>
            </a:r>
            <a:r>
              <a:rPr lang="fr-FR" sz="9600" dirty="0">
                <a:latin typeface="Bodoni MT" pitchFamily="18" charset="0"/>
              </a:rPr>
              <a:t>Fonctions vitaminiques : Vitamines liposolubles : A, K, E</a:t>
            </a:r>
            <a:r>
              <a:rPr lang="fr-FR" sz="9600" dirty="0"/>
              <a:t>, D.</a:t>
            </a:r>
          </a:p>
          <a:p>
            <a:pPr marL="0" lvl="0" indent="0">
              <a:buNone/>
            </a:pPr>
            <a:r>
              <a:rPr lang="fr-FR" sz="9600" dirty="0"/>
              <a:t> </a:t>
            </a:r>
          </a:p>
          <a:p>
            <a:pPr marL="0" indent="0">
              <a:buNone/>
            </a:pPr>
            <a:endParaRPr lang="fr-FR" sz="2000" dirty="0"/>
          </a:p>
          <a:p>
            <a:pPr marL="0" indent="0">
              <a:buNone/>
            </a:pPr>
            <a:endParaRPr lang="fr-FR" sz="1500" dirty="0" smtClean="0"/>
          </a:p>
          <a:p>
            <a:pPr marL="0" indent="0">
              <a:buNone/>
            </a:pPr>
            <a:endParaRPr lang="fr-FR" sz="1500" dirty="0"/>
          </a:p>
          <a:p>
            <a:pPr marL="0" indent="0">
              <a:buNone/>
            </a:pPr>
            <a:endParaRPr lang="fr-FR" sz="1500" dirty="0" smtClean="0"/>
          </a:p>
          <a:p>
            <a:pPr marL="0" indent="0">
              <a:buNone/>
            </a:pPr>
            <a:endParaRPr lang="fr-FR" sz="1400" dirty="0"/>
          </a:p>
          <a:p>
            <a:pPr marL="0" indent="0">
              <a:buNone/>
            </a:pPr>
            <a:endParaRPr lang="fr-FR" sz="1400" dirty="0" smtClean="0"/>
          </a:p>
          <a:p>
            <a:pPr marL="0" indent="0">
              <a:buNone/>
            </a:pPr>
            <a:endParaRPr lang="fr-FR" sz="1400" dirty="0"/>
          </a:p>
          <a:p>
            <a:pPr marL="0" indent="0">
              <a:buNone/>
            </a:pPr>
            <a:r>
              <a:rPr lang="fr-FR" sz="1400" dirty="0" smtClean="0"/>
              <a:t>        </a:t>
            </a:r>
            <a:endParaRPr lang="fr-FR" sz="1400" dirty="0"/>
          </a:p>
        </p:txBody>
      </p:sp>
      <p:sp>
        <p:nvSpPr>
          <p:cNvPr id="6" name="Rectangle 5"/>
          <p:cNvSpPr/>
          <p:nvPr/>
        </p:nvSpPr>
        <p:spPr>
          <a:xfrm rot="21600000">
            <a:off x="1331640" y="116632"/>
            <a:ext cx="5832648" cy="864096"/>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smtClean="0"/>
              <a:t>Rôle biologique des lipides</a:t>
            </a:r>
          </a:p>
          <a:p>
            <a:pPr algn="ctr"/>
            <a:r>
              <a:rPr lang="fr-FR" sz="2800" dirty="0" smtClean="0"/>
              <a:t>20%  du poids corporel</a:t>
            </a:r>
            <a:endParaRPr lang="fr-FR" sz="2800" dirty="0"/>
          </a:p>
        </p:txBody>
      </p:sp>
    </p:spTree>
    <p:extLst>
      <p:ext uri="{BB962C8B-B14F-4D97-AF65-F5344CB8AC3E}">
        <p14:creationId xmlns:p14="http://schemas.microsoft.com/office/powerpoint/2010/main" val="359442749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marL="82296" indent="0">
              <a:buNone/>
            </a:pPr>
            <a:r>
              <a:rPr lang="fr-FR" dirty="0"/>
              <a:t> </a:t>
            </a:r>
            <a:r>
              <a:rPr lang="fr-FR" dirty="0" smtClean="0"/>
              <a:t>b- </a:t>
            </a:r>
            <a:r>
              <a:rPr lang="fr-FR" b="1" i="1" dirty="0"/>
              <a:t>Formation d’esters : </a:t>
            </a:r>
            <a:endParaRPr lang="fr-FR" dirty="0"/>
          </a:p>
          <a:p>
            <a:r>
              <a:rPr lang="fr-FR" dirty="0"/>
              <a:t>Avec l'alcool, les acides gras donnent des esters. </a:t>
            </a:r>
          </a:p>
          <a:p>
            <a:r>
              <a:rPr lang="fr-FR" dirty="0"/>
              <a:t>Les principaux alcools sont le glycérol et le cholestérol. </a:t>
            </a:r>
          </a:p>
          <a:p>
            <a:pPr marL="82296" indent="0">
              <a:buNone/>
            </a:pPr>
            <a:endParaRPr lang="fr-FR" dirty="0"/>
          </a:p>
        </p:txBody>
      </p:sp>
    </p:spTree>
    <p:extLst>
      <p:ext uri="{BB962C8B-B14F-4D97-AF65-F5344CB8AC3E}">
        <p14:creationId xmlns:p14="http://schemas.microsoft.com/office/powerpoint/2010/main" val="201376636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35608" y="908720"/>
            <a:ext cx="7498080" cy="508918"/>
          </a:xfrm>
        </p:spPr>
        <p:txBody>
          <a:bodyPr>
            <a:noAutofit/>
          </a:bodyPr>
          <a:lstStyle/>
          <a:p>
            <a:pPr>
              <a:spcAft>
                <a:spcPts val="0"/>
              </a:spcAft>
            </a:pPr>
            <a:r>
              <a:rPr lang="fr-FR" sz="2400" b="1" dirty="0">
                <a:solidFill>
                  <a:srgbClr val="000000"/>
                </a:solidFill>
                <a:effectLst/>
                <a:latin typeface="Times New Roman"/>
                <a:ea typeface="Calibri"/>
              </a:rPr>
              <a:t>2</a:t>
            </a:r>
            <a:r>
              <a:rPr lang="fr-FR" sz="2400" dirty="0">
                <a:solidFill>
                  <a:srgbClr val="000000"/>
                </a:solidFill>
                <a:effectLst/>
                <a:latin typeface="Comic Sans MS"/>
                <a:ea typeface="Calibri"/>
              </a:rPr>
              <a:t>-</a:t>
            </a:r>
            <a:r>
              <a:rPr lang="fr-FR" sz="2400" b="1" i="1" u="sng" dirty="0">
                <a:solidFill>
                  <a:srgbClr val="000000"/>
                </a:solidFill>
                <a:effectLst/>
                <a:latin typeface="Comic Sans MS"/>
                <a:ea typeface="Calibri"/>
              </a:rPr>
              <a:t>Propriétés liées à la </a:t>
            </a:r>
            <a:r>
              <a:rPr lang="fr-FR" sz="2400" b="1" dirty="0">
                <a:solidFill>
                  <a:srgbClr val="000000"/>
                </a:solidFill>
                <a:effectLst/>
                <a:latin typeface="Comic Sans MS"/>
                <a:ea typeface="Calibri"/>
                <a:cs typeface="Arial"/>
              </a:rPr>
              <a:t> présence des doubles liaisons</a:t>
            </a:r>
            <a:r>
              <a:rPr lang="fr-FR" sz="2400" b="1" dirty="0">
                <a:solidFill>
                  <a:srgbClr val="000000"/>
                </a:solidFill>
                <a:effectLst/>
                <a:latin typeface="Arial"/>
                <a:ea typeface="Calibri"/>
              </a:rPr>
              <a:t> </a:t>
            </a:r>
            <a:r>
              <a:rPr lang="fr-FR" sz="2400" dirty="0">
                <a:solidFill>
                  <a:srgbClr val="000000"/>
                </a:solidFill>
                <a:effectLst/>
                <a:latin typeface="Times New Roman"/>
                <a:ea typeface="Calibri"/>
              </a:rPr>
              <a:t/>
            </a:r>
            <a:br>
              <a:rPr lang="fr-FR" sz="2400" dirty="0">
                <a:solidFill>
                  <a:srgbClr val="000000"/>
                </a:solidFill>
                <a:effectLst/>
                <a:latin typeface="Times New Roman"/>
                <a:ea typeface="Calibri"/>
              </a:rPr>
            </a:br>
            <a:r>
              <a:rPr lang="fr-FR" sz="2400" b="1" i="1" dirty="0">
                <a:effectLst/>
                <a:latin typeface="Comic Sans MS"/>
                <a:ea typeface="Calibri"/>
                <a:cs typeface="Arial"/>
              </a:rPr>
              <a:t> </a:t>
            </a:r>
            <a:r>
              <a:rPr lang="fr-FR" sz="2400" dirty="0">
                <a:effectLst/>
                <a:latin typeface="Calibri"/>
                <a:ea typeface="Calibri"/>
                <a:cs typeface="Arial"/>
              </a:rPr>
              <a:t/>
            </a:r>
            <a:br>
              <a:rPr lang="fr-FR" sz="2400" dirty="0">
                <a:effectLst/>
                <a:latin typeface="Calibri"/>
                <a:ea typeface="Calibri"/>
                <a:cs typeface="Arial"/>
              </a:rPr>
            </a:br>
            <a:endParaRPr lang="fr-FR" sz="2400" dirty="0"/>
          </a:p>
        </p:txBody>
      </p:sp>
      <p:sp>
        <p:nvSpPr>
          <p:cNvPr id="3" name="Espace réservé du contenu 2"/>
          <p:cNvSpPr>
            <a:spLocks noGrp="1"/>
          </p:cNvSpPr>
          <p:nvPr>
            <p:ph idx="1"/>
          </p:nvPr>
        </p:nvSpPr>
        <p:spPr>
          <a:xfrm>
            <a:off x="1435608" y="1484784"/>
            <a:ext cx="7498080" cy="4763616"/>
          </a:xfrm>
        </p:spPr>
        <p:txBody>
          <a:bodyPr>
            <a:normAutofit fontScale="70000" lnSpcReduction="20000"/>
          </a:bodyPr>
          <a:lstStyle/>
          <a:p>
            <a:pPr algn="just">
              <a:lnSpc>
                <a:spcPct val="115000"/>
              </a:lnSpc>
              <a:spcAft>
                <a:spcPts val="0"/>
              </a:spcAft>
            </a:pPr>
            <a:r>
              <a:rPr lang="fr-FR" b="1" dirty="0" err="1">
                <a:latin typeface="Calibri"/>
                <a:ea typeface="Calibri"/>
                <a:cs typeface="Arial"/>
              </a:rPr>
              <a:t>a-les</a:t>
            </a:r>
            <a:r>
              <a:rPr lang="fr-FR" b="1" dirty="0">
                <a:latin typeface="Calibri"/>
                <a:ea typeface="Calibri"/>
                <a:cs typeface="Arial"/>
              </a:rPr>
              <a:t> réactions d’addition</a:t>
            </a:r>
            <a:r>
              <a:rPr lang="fr-FR" dirty="0">
                <a:latin typeface="Calibri"/>
                <a:ea typeface="Calibri"/>
                <a:cs typeface="Arial"/>
              </a:rPr>
              <a:t> :</a:t>
            </a:r>
          </a:p>
          <a:p>
            <a:pPr marL="342900" lvl="0" indent="-342900">
              <a:spcAft>
                <a:spcPts val="0"/>
              </a:spcAft>
              <a:buFont typeface="Wingdings"/>
              <a:buChar char=""/>
            </a:pPr>
            <a:r>
              <a:rPr lang="fr-FR" sz="3600" b="1" i="1" u="sng" dirty="0">
                <a:solidFill>
                  <a:srgbClr val="000000"/>
                </a:solidFill>
                <a:latin typeface="Times New Roman"/>
                <a:ea typeface="Calibri"/>
              </a:rPr>
              <a:t>Réactions d’hydrogénation</a:t>
            </a:r>
            <a:r>
              <a:rPr lang="fr-FR" sz="3600" dirty="0">
                <a:solidFill>
                  <a:srgbClr val="000000"/>
                </a:solidFill>
                <a:latin typeface="Times New Roman"/>
                <a:ea typeface="Calibri"/>
              </a:rPr>
              <a:t>	</a:t>
            </a:r>
            <a:r>
              <a:rPr lang="fr-FR" dirty="0">
                <a:solidFill>
                  <a:srgbClr val="000000"/>
                </a:solidFill>
                <a:latin typeface="Times New Roman"/>
                <a:ea typeface="Calibri"/>
              </a:rPr>
              <a:t>Hydrogénation conduit à l’acide gras saturé. </a:t>
            </a:r>
            <a:endParaRPr lang="fr-FR" sz="3600" dirty="0">
              <a:solidFill>
                <a:srgbClr val="000000"/>
              </a:solidFill>
              <a:latin typeface="Times New Roman"/>
              <a:ea typeface="Calibri"/>
            </a:endParaRPr>
          </a:p>
          <a:p>
            <a:pPr marL="554355" algn="just">
              <a:lnSpc>
                <a:spcPct val="115000"/>
              </a:lnSpc>
              <a:spcAft>
                <a:spcPts val="0"/>
              </a:spcAft>
            </a:pPr>
            <a:r>
              <a:rPr lang="fr-FR" dirty="0">
                <a:latin typeface="Calibri"/>
                <a:ea typeface="Calibri"/>
                <a:cs typeface="Arial"/>
              </a:rPr>
              <a:t>C’est le durcissement des huiles qui deviennent solides</a:t>
            </a:r>
          </a:p>
          <a:p>
            <a:pPr marL="342900" lvl="0" indent="-342900" algn="just">
              <a:lnSpc>
                <a:spcPct val="115000"/>
              </a:lnSpc>
              <a:spcAft>
                <a:spcPts val="0"/>
              </a:spcAft>
              <a:buFont typeface="Wingdings"/>
              <a:buChar char=""/>
            </a:pPr>
            <a:r>
              <a:rPr lang="fr-FR" b="1" i="1" u="sng" dirty="0">
                <a:latin typeface="Calibri"/>
                <a:ea typeface="Calibri"/>
                <a:cs typeface="Arial"/>
              </a:rPr>
              <a:t>Réactions d’addition d’halogène </a:t>
            </a:r>
            <a:r>
              <a:rPr lang="fr-FR" dirty="0">
                <a:latin typeface="Calibri"/>
                <a:ea typeface="Calibri"/>
                <a:cs typeface="Arial"/>
              </a:rPr>
              <a:t>	tel que I</a:t>
            </a:r>
            <a:r>
              <a:rPr lang="fr-FR" baseline="-25000" dirty="0">
                <a:latin typeface="Calibri"/>
                <a:ea typeface="Calibri"/>
                <a:cs typeface="Arial"/>
              </a:rPr>
              <a:t>2</a:t>
            </a:r>
            <a:r>
              <a:rPr lang="fr-FR" dirty="0">
                <a:latin typeface="Calibri"/>
                <a:ea typeface="Calibri"/>
                <a:cs typeface="Arial"/>
              </a:rPr>
              <a:t> ou Br</a:t>
            </a:r>
            <a:r>
              <a:rPr lang="fr-FR" baseline="-25000" dirty="0">
                <a:latin typeface="Calibri"/>
                <a:ea typeface="Calibri"/>
                <a:cs typeface="Arial"/>
              </a:rPr>
              <a:t>2</a:t>
            </a:r>
            <a:r>
              <a:rPr lang="fr-FR" dirty="0">
                <a:latin typeface="Calibri"/>
                <a:ea typeface="Calibri"/>
                <a:cs typeface="Arial"/>
              </a:rPr>
              <a:t> </a:t>
            </a:r>
            <a:r>
              <a:rPr lang="fr-FR" dirty="0" smtClean="0">
                <a:latin typeface="Calibri"/>
                <a:ea typeface="Calibri"/>
                <a:cs typeface="Arial"/>
              </a:rPr>
              <a:t> </a:t>
            </a:r>
            <a:r>
              <a:rPr lang="fr-FR" dirty="0">
                <a:latin typeface="Calibri"/>
                <a:ea typeface="Calibri"/>
                <a:cs typeface="Arial"/>
              </a:rPr>
              <a:t>:</a:t>
            </a:r>
          </a:p>
          <a:p>
            <a:pPr algn="just">
              <a:lnSpc>
                <a:spcPct val="115000"/>
              </a:lnSpc>
              <a:spcAft>
                <a:spcPts val="1000"/>
              </a:spcAft>
            </a:pPr>
            <a:r>
              <a:rPr lang="fr-FR" dirty="0">
                <a:latin typeface="Calibri"/>
                <a:ea typeface="Calibri"/>
                <a:cs typeface="Arial"/>
              </a:rPr>
              <a:t>L'halogénation par le </a:t>
            </a:r>
            <a:r>
              <a:rPr lang="fr-FR" dirty="0" smtClean="0">
                <a:latin typeface="Calibri"/>
                <a:ea typeface="Calibri"/>
                <a:cs typeface="Arial"/>
              </a:rPr>
              <a:t>Br</a:t>
            </a:r>
            <a:r>
              <a:rPr lang="fr-FR" sz="3100" baseline="-25000" dirty="0" smtClean="0">
                <a:solidFill>
                  <a:prstClr val="black"/>
                </a:solidFill>
                <a:latin typeface="Calibri"/>
                <a:ea typeface="Calibri"/>
                <a:cs typeface="Arial"/>
              </a:rPr>
              <a:t>2</a:t>
            </a:r>
            <a:r>
              <a:rPr lang="fr-FR" dirty="0" smtClean="0">
                <a:latin typeface="Calibri"/>
                <a:ea typeface="Calibri"/>
                <a:cs typeface="Arial"/>
              </a:rPr>
              <a:t> </a:t>
            </a:r>
            <a:r>
              <a:rPr lang="fr-FR" dirty="0">
                <a:latin typeface="Calibri"/>
                <a:ea typeface="Calibri"/>
                <a:cs typeface="Arial"/>
              </a:rPr>
              <a:t>ou l’ I</a:t>
            </a:r>
            <a:r>
              <a:rPr lang="fr-FR" baseline="-25000" dirty="0">
                <a:latin typeface="Calibri"/>
                <a:ea typeface="Calibri"/>
                <a:cs typeface="Arial"/>
              </a:rPr>
              <a:t>2</a:t>
            </a:r>
            <a:r>
              <a:rPr lang="fr-FR" dirty="0">
                <a:latin typeface="Calibri"/>
                <a:ea typeface="Calibri"/>
                <a:cs typeface="Arial"/>
              </a:rPr>
              <a:t>: acide gras mono insaturés est transformé en un dérivé di halogéné, permettant la détermination de l’indice d’iode </a:t>
            </a:r>
          </a:p>
          <a:p>
            <a:pPr marL="179705" algn="just">
              <a:lnSpc>
                <a:spcPct val="115000"/>
              </a:lnSpc>
              <a:spcAft>
                <a:spcPts val="0"/>
              </a:spcAft>
            </a:pPr>
            <a:r>
              <a:rPr lang="fr-FR" b="1" i="1" u="sng" dirty="0">
                <a:latin typeface="Calibri"/>
                <a:ea typeface="Calibri"/>
                <a:cs typeface="Arial"/>
              </a:rPr>
              <a:t>Indice d'Iode : </a:t>
            </a:r>
            <a:r>
              <a:rPr lang="fr-FR" dirty="0">
                <a:latin typeface="Calibri"/>
                <a:ea typeface="Calibri"/>
                <a:cs typeface="Arial"/>
              </a:rPr>
              <a:t>Masse d'iode , en g, que l'on peut fixer par addition sur 100 g de matière grasse.</a:t>
            </a:r>
          </a:p>
          <a:p>
            <a:pPr marL="179705" algn="just">
              <a:lnSpc>
                <a:spcPct val="115000"/>
              </a:lnSpc>
              <a:spcAft>
                <a:spcPts val="1000"/>
              </a:spcAft>
            </a:pPr>
            <a:r>
              <a:rPr lang="fr-FR" dirty="0">
                <a:latin typeface="Calibri"/>
                <a:ea typeface="Calibri"/>
                <a:cs typeface="Arial"/>
              </a:rPr>
              <a:t>Réaction utilisée pour évaluer le degré d’</a:t>
            </a:r>
            <a:r>
              <a:rPr lang="fr-FR" dirty="0" err="1">
                <a:latin typeface="Calibri"/>
                <a:ea typeface="Calibri"/>
                <a:cs typeface="Arial"/>
              </a:rPr>
              <a:t>insaturation</a:t>
            </a:r>
            <a:r>
              <a:rPr lang="fr-FR" dirty="0">
                <a:latin typeface="Calibri"/>
                <a:ea typeface="Calibri"/>
                <a:cs typeface="Arial"/>
              </a:rPr>
              <a:t> </a:t>
            </a:r>
          </a:p>
          <a:p>
            <a:pPr marL="82296" indent="0">
              <a:buNone/>
            </a:pPr>
            <a:endParaRPr lang="fr-FR" dirty="0"/>
          </a:p>
        </p:txBody>
      </p:sp>
    </p:spTree>
    <p:extLst>
      <p:ext uri="{BB962C8B-B14F-4D97-AF65-F5344CB8AC3E}">
        <p14:creationId xmlns:p14="http://schemas.microsoft.com/office/powerpoint/2010/main" val="343972303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187624" y="548680"/>
            <a:ext cx="7746064" cy="6048672"/>
          </a:xfrm>
        </p:spPr>
        <p:txBody>
          <a:bodyPr>
            <a:normAutofit fontScale="70000" lnSpcReduction="20000"/>
          </a:bodyPr>
          <a:lstStyle/>
          <a:p>
            <a:pPr marL="82296" indent="0" algn="just">
              <a:lnSpc>
                <a:spcPct val="115000"/>
              </a:lnSpc>
              <a:spcAft>
                <a:spcPts val="0"/>
              </a:spcAft>
              <a:buNone/>
            </a:pPr>
            <a:r>
              <a:rPr lang="fr-FR" sz="4000" b="1" dirty="0">
                <a:latin typeface="Calibri"/>
                <a:ea typeface="Calibri"/>
                <a:cs typeface="Arial"/>
              </a:rPr>
              <a:t>b-</a:t>
            </a:r>
            <a:r>
              <a:rPr lang="fr-FR" b="1" u="sng" dirty="0">
                <a:latin typeface="Calibri"/>
                <a:ea typeface="Calibri"/>
                <a:cs typeface="Arial"/>
              </a:rPr>
              <a:t>Oxydation des doubles liaisons</a:t>
            </a:r>
            <a:r>
              <a:rPr lang="fr-FR" b="1" i="1" u="sng" dirty="0">
                <a:latin typeface="Calibri"/>
                <a:ea typeface="Calibri"/>
                <a:cs typeface="Arial"/>
              </a:rPr>
              <a:t> :</a:t>
            </a:r>
            <a:endParaRPr lang="fr-FR" dirty="0">
              <a:latin typeface="Calibri"/>
              <a:ea typeface="Calibri"/>
              <a:cs typeface="Arial"/>
            </a:endParaRPr>
          </a:p>
          <a:p>
            <a:pPr>
              <a:spcAft>
                <a:spcPts val="0"/>
              </a:spcAft>
            </a:pPr>
            <a:r>
              <a:rPr lang="fr-FR" dirty="0">
                <a:solidFill>
                  <a:srgbClr val="000000"/>
                </a:solidFill>
                <a:latin typeface="Times New Roman"/>
                <a:ea typeface="Calibri"/>
              </a:rPr>
              <a:t>Un acide gras insaturé traité par un peracide à 50°C donne un </a:t>
            </a:r>
            <a:r>
              <a:rPr lang="fr-FR" dirty="0" smtClean="0">
                <a:solidFill>
                  <a:srgbClr val="000000"/>
                </a:solidFill>
                <a:latin typeface="Times New Roman"/>
                <a:ea typeface="Calibri"/>
              </a:rPr>
              <a:t>époxyde</a:t>
            </a:r>
          </a:p>
          <a:p>
            <a:pPr>
              <a:spcAft>
                <a:spcPts val="0"/>
              </a:spcAft>
            </a:pPr>
            <a:endParaRPr lang="fr-FR" dirty="0">
              <a:solidFill>
                <a:srgbClr val="000000"/>
              </a:solidFill>
              <a:latin typeface="Times New Roman"/>
              <a:ea typeface="Calibri"/>
            </a:endParaRPr>
          </a:p>
          <a:p>
            <a:pPr marL="82296" indent="0">
              <a:spcAft>
                <a:spcPts val="0"/>
              </a:spcAft>
              <a:buNone/>
            </a:pPr>
            <a:endParaRPr lang="fr-FR" dirty="0" smtClean="0">
              <a:solidFill>
                <a:srgbClr val="000000"/>
              </a:solidFill>
              <a:latin typeface="Times New Roman"/>
              <a:ea typeface="Calibri"/>
            </a:endParaRPr>
          </a:p>
          <a:p>
            <a:pPr>
              <a:spcAft>
                <a:spcPts val="0"/>
              </a:spcAft>
            </a:pPr>
            <a:endParaRPr lang="fr-FR" dirty="0">
              <a:solidFill>
                <a:srgbClr val="000000"/>
              </a:solidFill>
              <a:latin typeface="Times New Roman"/>
              <a:ea typeface="Calibri"/>
            </a:endParaRPr>
          </a:p>
          <a:p>
            <a:pPr>
              <a:spcAft>
                <a:spcPts val="0"/>
              </a:spcAft>
            </a:pPr>
            <a:endParaRPr lang="fr-FR" dirty="0" smtClean="0">
              <a:solidFill>
                <a:srgbClr val="000000"/>
              </a:solidFill>
              <a:latin typeface="Times New Roman"/>
              <a:ea typeface="Calibri"/>
            </a:endParaRPr>
          </a:p>
          <a:p>
            <a:pPr>
              <a:spcAft>
                <a:spcPts val="0"/>
              </a:spcAft>
            </a:pPr>
            <a:endParaRPr lang="fr-FR" dirty="0">
              <a:solidFill>
                <a:srgbClr val="000000"/>
              </a:solidFill>
              <a:latin typeface="Times New Roman"/>
              <a:ea typeface="Calibri"/>
            </a:endParaRPr>
          </a:p>
          <a:p>
            <a:pPr>
              <a:spcAft>
                <a:spcPts val="0"/>
              </a:spcAft>
            </a:pPr>
            <a:endParaRPr lang="fr-FR" dirty="0" smtClean="0">
              <a:solidFill>
                <a:srgbClr val="000000"/>
              </a:solidFill>
              <a:latin typeface="Times New Roman"/>
              <a:ea typeface="Calibri"/>
            </a:endParaRPr>
          </a:p>
          <a:p>
            <a:pPr>
              <a:spcAft>
                <a:spcPts val="0"/>
              </a:spcAft>
            </a:pPr>
            <a:endParaRPr lang="fr-FR" dirty="0">
              <a:solidFill>
                <a:srgbClr val="000000"/>
              </a:solidFill>
              <a:latin typeface="Times New Roman"/>
              <a:ea typeface="Calibri"/>
            </a:endParaRPr>
          </a:p>
          <a:p>
            <a:pPr>
              <a:spcAft>
                <a:spcPts val="0"/>
              </a:spcAft>
            </a:pPr>
            <a:endParaRPr lang="fr-FR" dirty="0" smtClean="0">
              <a:solidFill>
                <a:srgbClr val="000000"/>
              </a:solidFill>
              <a:latin typeface="Times New Roman"/>
              <a:ea typeface="Calibri"/>
            </a:endParaRPr>
          </a:p>
          <a:p>
            <a:pPr>
              <a:spcAft>
                <a:spcPts val="0"/>
              </a:spcAft>
            </a:pPr>
            <a:endParaRPr lang="fr-FR" dirty="0" smtClean="0">
              <a:solidFill>
                <a:srgbClr val="000000"/>
              </a:solidFill>
              <a:latin typeface="Times New Roman"/>
              <a:ea typeface="Calibri"/>
            </a:endParaRPr>
          </a:p>
          <a:p>
            <a:pPr>
              <a:spcAft>
                <a:spcPts val="0"/>
              </a:spcAft>
            </a:pPr>
            <a:r>
              <a:rPr lang="fr-FR" dirty="0">
                <a:solidFill>
                  <a:srgbClr val="000000"/>
                </a:solidFill>
                <a:latin typeface="Times New Roman"/>
                <a:ea typeface="Calibri"/>
              </a:rPr>
              <a:t>Un oxydant puissant KMno</a:t>
            </a:r>
            <a:r>
              <a:rPr lang="fr-FR" baseline="-25000" dirty="0">
                <a:solidFill>
                  <a:srgbClr val="000000"/>
                </a:solidFill>
                <a:latin typeface="Times New Roman"/>
                <a:ea typeface="Calibri"/>
              </a:rPr>
              <a:t>4</a:t>
            </a:r>
            <a:r>
              <a:rPr lang="fr-FR" dirty="0">
                <a:solidFill>
                  <a:srgbClr val="000000"/>
                </a:solidFill>
                <a:latin typeface="Times New Roman"/>
                <a:ea typeface="Calibri"/>
              </a:rPr>
              <a:t> conduit à 2 acides par coupure de la double liaison. </a:t>
            </a:r>
            <a:endParaRPr lang="fr-FR" sz="3600" dirty="0">
              <a:solidFill>
                <a:srgbClr val="000000"/>
              </a:solidFill>
              <a:latin typeface="Times New Roman"/>
              <a:ea typeface="Calibri"/>
            </a:endParaRPr>
          </a:p>
          <a:p>
            <a:pPr marL="82296" indent="0">
              <a:spcAft>
                <a:spcPts val="0"/>
              </a:spcAft>
              <a:buNone/>
            </a:pPr>
            <a:r>
              <a:rPr lang="fr-FR" dirty="0">
                <a:solidFill>
                  <a:srgbClr val="000000"/>
                </a:solidFill>
                <a:latin typeface="Times New Roman"/>
                <a:ea typeface="Calibri"/>
              </a:rPr>
              <a:t> </a:t>
            </a:r>
            <a:endParaRPr lang="fr-FR" sz="3600" dirty="0">
              <a:solidFill>
                <a:srgbClr val="000000"/>
              </a:solidFill>
              <a:latin typeface="Times New Roman"/>
              <a:ea typeface="Calibri"/>
            </a:endParaRPr>
          </a:p>
          <a:p>
            <a:pPr marL="82296" indent="0">
              <a:spcAft>
                <a:spcPts val="0"/>
              </a:spcAft>
              <a:buNone/>
            </a:pPr>
            <a:r>
              <a:rPr lang="fr-FR" dirty="0" smtClean="0">
                <a:solidFill>
                  <a:srgbClr val="000000"/>
                </a:solidFill>
                <a:latin typeface="Times New Roman"/>
                <a:ea typeface="Calibri"/>
              </a:rPr>
              <a:t> </a:t>
            </a:r>
            <a:endParaRPr lang="fr-FR" sz="3600" dirty="0">
              <a:solidFill>
                <a:srgbClr val="000000"/>
              </a:solidFill>
              <a:latin typeface="Times New Roman"/>
              <a:ea typeface="Calibri"/>
            </a:endParaRPr>
          </a:p>
          <a:p>
            <a:pPr marL="82296" indent="0">
              <a:buNone/>
            </a:pPr>
            <a:r>
              <a:rPr lang="fr-FR" dirty="0" smtClean="0"/>
              <a:t>    </a:t>
            </a:r>
            <a:endParaRPr lang="fr-FR"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3391" y="2276872"/>
            <a:ext cx="4824536" cy="1368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48600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115616" y="764704"/>
            <a:ext cx="7818072" cy="5483696"/>
          </a:xfrm>
        </p:spPr>
        <p:txBody>
          <a:bodyPr/>
          <a:lstStyle/>
          <a:p>
            <a:pPr>
              <a:spcAft>
                <a:spcPts val="0"/>
              </a:spcAft>
            </a:pPr>
            <a:r>
              <a:rPr lang="fr-FR" b="1" i="1" dirty="0" err="1" smtClean="0">
                <a:solidFill>
                  <a:srgbClr val="000000"/>
                </a:solidFill>
                <a:latin typeface="Calibri"/>
                <a:ea typeface="Calibri"/>
              </a:rPr>
              <a:t>c-Auto</a:t>
            </a:r>
            <a:r>
              <a:rPr lang="fr-FR" b="1" i="1" dirty="0" smtClean="0">
                <a:solidFill>
                  <a:srgbClr val="000000"/>
                </a:solidFill>
                <a:latin typeface="Calibri"/>
                <a:ea typeface="Calibri"/>
              </a:rPr>
              <a:t> </a:t>
            </a:r>
            <a:r>
              <a:rPr lang="fr-FR" b="1" i="1" dirty="0">
                <a:solidFill>
                  <a:srgbClr val="000000"/>
                </a:solidFill>
                <a:latin typeface="Calibri"/>
                <a:ea typeface="Calibri"/>
              </a:rPr>
              <a:t>oxydation des graisses insaturées (rancissement) : </a:t>
            </a:r>
            <a:endParaRPr lang="fr-FR" sz="3600" dirty="0">
              <a:solidFill>
                <a:srgbClr val="000000"/>
              </a:solidFill>
              <a:latin typeface="Times New Roman"/>
              <a:ea typeface="Calibri"/>
            </a:endParaRPr>
          </a:p>
          <a:p>
            <a:pPr marL="82296" indent="0">
              <a:spcAft>
                <a:spcPts val="0"/>
              </a:spcAft>
              <a:buNone/>
            </a:pPr>
            <a:r>
              <a:rPr lang="fr-FR" dirty="0" smtClean="0">
                <a:solidFill>
                  <a:srgbClr val="000000"/>
                </a:solidFill>
                <a:latin typeface="Times New Roman"/>
                <a:ea typeface="Calibri"/>
              </a:rPr>
              <a:t> Il </a:t>
            </a:r>
            <a:r>
              <a:rPr lang="fr-FR" dirty="0">
                <a:solidFill>
                  <a:srgbClr val="000000"/>
                </a:solidFill>
                <a:latin typeface="Times New Roman"/>
                <a:ea typeface="Calibri"/>
              </a:rPr>
              <a:t>se produit à température ordinaire, il est partiellement évité par </a:t>
            </a:r>
            <a:r>
              <a:rPr lang="fr-FR" dirty="0" smtClean="0">
                <a:solidFill>
                  <a:srgbClr val="000000"/>
                </a:solidFill>
                <a:latin typeface="Times New Roman"/>
                <a:ea typeface="Calibri"/>
              </a:rPr>
              <a:t>l’addition d’antioxydants; </a:t>
            </a:r>
            <a:r>
              <a:rPr lang="fr-FR" dirty="0">
                <a:solidFill>
                  <a:srgbClr val="000000"/>
                </a:solidFill>
                <a:latin typeface="Times New Roman"/>
                <a:ea typeface="Calibri"/>
              </a:rPr>
              <a:t>Plus le nombre de liaisons doubles de l’acide gras insaturé est élevé plus l’auto oxydation est rapide. </a:t>
            </a:r>
            <a:endParaRPr lang="fr-FR" sz="3600" dirty="0">
              <a:solidFill>
                <a:srgbClr val="000000"/>
              </a:solidFill>
              <a:latin typeface="Times New Roman"/>
              <a:ea typeface="Calibri"/>
            </a:endParaRPr>
          </a:p>
          <a:p>
            <a:pPr marL="82296" indent="0">
              <a:spcAft>
                <a:spcPts val="0"/>
              </a:spcAft>
              <a:buNone/>
            </a:pPr>
            <a:r>
              <a:rPr lang="fr-FR" dirty="0">
                <a:solidFill>
                  <a:srgbClr val="000000"/>
                </a:solidFill>
                <a:latin typeface="Times New Roman"/>
                <a:ea typeface="Calibri"/>
              </a:rPr>
              <a:t> </a:t>
            </a:r>
            <a:endParaRPr lang="fr-FR" sz="3600" dirty="0">
              <a:solidFill>
                <a:srgbClr val="000000"/>
              </a:solidFill>
              <a:latin typeface="Times New Roman"/>
              <a:ea typeface="Calibri"/>
            </a:endParaRPr>
          </a:p>
          <a:p>
            <a:pPr marL="82296" indent="0">
              <a:buNone/>
            </a:pPr>
            <a:endParaRPr lang="fr-FR" dirty="0"/>
          </a:p>
        </p:txBody>
      </p:sp>
    </p:spTree>
    <p:extLst>
      <p:ext uri="{BB962C8B-B14F-4D97-AF65-F5344CB8AC3E}">
        <p14:creationId xmlns:p14="http://schemas.microsoft.com/office/powerpoint/2010/main" val="43194287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331640" y="404664"/>
            <a:ext cx="7498080" cy="4800600"/>
          </a:xfrm>
        </p:spPr>
        <p:txBody>
          <a:bodyPr/>
          <a:lstStyle/>
          <a:p>
            <a:pPr marL="82296" indent="0">
              <a:lnSpc>
                <a:spcPct val="115000"/>
              </a:lnSpc>
              <a:spcAft>
                <a:spcPts val="0"/>
              </a:spcAft>
              <a:buNone/>
            </a:pPr>
            <a:r>
              <a:rPr lang="fr-FR" sz="2800" b="1" dirty="0" smtClean="0">
                <a:latin typeface="Calibri"/>
                <a:ea typeface="Calibri"/>
                <a:cs typeface="Times New Roman"/>
              </a:rPr>
              <a:t>2-Les lipides simples</a:t>
            </a:r>
            <a:endParaRPr lang="fr-FR" sz="2800" dirty="0">
              <a:latin typeface="Calibri"/>
              <a:ea typeface="Calibri"/>
              <a:cs typeface="Arial"/>
            </a:endParaRPr>
          </a:p>
          <a:p>
            <a:pPr marL="82296" indent="0">
              <a:lnSpc>
                <a:spcPct val="115000"/>
              </a:lnSpc>
              <a:spcAft>
                <a:spcPts val="0"/>
              </a:spcAft>
              <a:buNone/>
            </a:pPr>
            <a:r>
              <a:rPr lang="fr-FR" sz="2800" dirty="0">
                <a:latin typeface="Calibri"/>
                <a:ea typeface="Calibri"/>
                <a:cs typeface="TimesNewRoman"/>
              </a:rPr>
              <a:t>• Ce sont des composés ternaires constitués de C, H, O</a:t>
            </a:r>
            <a:endParaRPr lang="fr-FR" sz="2800" dirty="0">
              <a:latin typeface="Calibri"/>
              <a:ea typeface="Calibri"/>
              <a:cs typeface="Arial"/>
            </a:endParaRPr>
          </a:p>
          <a:p>
            <a:pPr marL="82296" indent="0">
              <a:lnSpc>
                <a:spcPct val="115000"/>
              </a:lnSpc>
              <a:spcAft>
                <a:spcPts val="0"/>
              </a:spcAft>
              <a:buNone/>
            </a:pPr>
            <a:r>
              <a:rPr lang="fr-FR" sz="2800" dirty="0">
                <a:latin typeface="Calibri"/>
                <a:ea typeface="Calibri"/>
                <a:cs typeface="TimesNewRoman"/>
              </a:rPr>
              <a:t>• Ce sont des esters d’acides gras + Alcool</a:t>
            </a:r>
            <a:endParaRPr lang="fr-FR" sz="2800" dirty="0">
              <a:latin typeface="Calibri"/>
              <a:ea typeface="Calibri"/>
              <a:cs typeface="Arial"/>
            </a:endParaRPr>
          </a:p>
          <a:p>
            <a:pPr marL="82296" indent="0">
              <a:lnSpc>
                <a:spcPct val="115000"/>
              </a:lnSpc>
              <a:spcAft>
                <a:spcPts val="0"/>
              </a:spcAft>
              <a:buNone/>
            </a:pPr>
            <a:r>
              <a:rPr lang="fr-FR" sz="2800" dirty="0">
                <a:latin typeface="Calibri"/>
                <a:ea typeface="Calibri"/>
                <a:cs typeface="TimesNewRoman"/>
              </a:rPr>
              <a:t>• 3 types d’alcool sont estérifiés par des acides gras </a:t>
            </a:r>
            <a:r>
              <a:rPr lang="fr-FR" sz="2800" dirty="0" smtClean="0">
                <a:latin typeface="Calibri"/>
                <a:ea typeface="Calibri"/>
                <a:cs typeface="TimesNewRoman"/>
              </a:rPr>
              <a:t>:</a:t>
            </a:r>
          </a:p>
          <a:p>
            <a:pPr marL="82296" indent="0">
              <a:lnSpc>
                <a:spcPct val="115000"/>
              </a:lnSpc>
              <a:spcAft>
                <a:spcPts val="0"/>
              </a:spcAft>
              <a:buNone/>
            </a:pPr>
            <a:endParaRPr lang="fr-FR" sz="2800" dirty="0">
              <a:latin typeface="Calibri"/>
              <a:ea typeface="Calibri"/>
              <a:cs typeface="Arial"/>
            </a:endParaRPr>
          </a:p>
          <a:p>
            <a:pPr marL="82296" indent="0">
              <a:buNone/>
            </a:pPr>
            <a:endParaRPr lang="fr-FR"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2274" y="3933056"/>
            <a:ext cx="8856389" cy="18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99766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spcAft>
                <a:spcPts val="0"/>
              </a:spcAft>
            </a:pPr>
            <a:r>
              <a:rPr lang="fr-FR" sz="2800" b="1" dirty="0">
                <a:solidFill>
                  <a:srgbClr val="000000"/>
                </a:solidFill>
                <a:effectLst/>
                <a:latin typeface="Times New Roman"/>
                <a:ea typeface="Calibri"/>
              </a:rPr>
              <a:t>a- Les glycérides ou acylglycérols: </a:t>
            </a:r>
            <a:r>
              <a:rPr lang="fr-FR" sz="2800" dirty="0">
                <a:solidFill>
                  <a:srgbClr val="000000"/>
                </a:solidFill>
                <a:effectLst/>
                <a:latin typeface="Times New Roman"/>
                <a:ea typeface="Calibri"/>
              </a:rPr>
              <a:t/>
            </a:r>
            <a:br>
              <a:rPr lang="fr-FR" sz="2800" dirty="0">
                <a:solidFill>
                  <a:srgbClr val="000000"/>
                </a:solidFill>
                <a:effectLst/>
                <a:latin typeface="Times New Roman"/>
                <a:ea typeface="Calibri"/>
              </a:rPr>
            </a:br>
            <a:endParaRPr lang="fr-FR" sz="2800" dirty="0"/>
          </a:p>
        </p:txBody>
      </p:sp>
      <p:sp>
        <p:nvSpPr>
          <p:cNvPr id="3" name="Espace réservé du contenu 2"/>
          <p:cNvSpPr>
            <a:spLocks noGrp="1"/>
          </p:cNvSpPr>
          <p:nvPr>
            <p:ph idx="1"/>
          </p:nvPr>
        </p:nvSpPr>
        <p:spPr>
          <a:xfrm rot="21600000">
            <a:off x="1187624" y="1052736"/>
            <a:ext cx="7498080" cy="4800600"/>
          </a:xfrm>
        </p:spPr>
        <p:txBody>
          <a:bodyPr/>
          <a:lstStyle/>
          <a:p>
            <a:pPr>
              <a:lnSpc>
                <a:spcPct val="115000"/>
              </a:lnSpc>
              <a:spcAft>
                <a:spcPts val="0"/>
              </a:spcAft>
            </a:pPr>
            <a:r>
              <a:rPr lang="fr-FR" sz="2400" dirty="0">
                <a:latin typeface="TimesNewRoman"/>
                <a:ea typeface="Calibri"/>
                <a:cs typeface="TimesNewRoman"/>
              </a:rPr>
              <a:t>Ce sont des esters d’Acides Gras et de </a:t>
            </a:r>
            <a:r>
              <a:rPr lang="fr-FR" sz="2400" dirty="0" smtClean="0">
                <a:latin typeface="TimesNewRoman"/>
                <a:ea typeface="Calibri"/>
                <a:cs typeface="TimesNewRoman"/>
              </a:rPr>
              <a:t>Glycérol.</a:t>
            </a:r>
          </a:p>
          <a:p>
            <a:pPr>
              <a:lnSpc>
                <a:spcPct val="115000"/>
              </a:lnSpc>
              <a:spcAft>
                <a:spcPts val="0"/>
              </a:spcAft>
            </a:pPr>
            <a:endParaRPr lang="fr-FR" sz="2400" dirty="0" smtClean="0">
              <a:latin typeface="TimesNewRoman"/>
              <a:ea typeface="Calibri"/>
              <a:cs typeface="TimesNewRoman"/>
            </a:endParaRPr>
          </a:p>
          <a:p>
            <a:pPr>
              <a:lnSpc>
                <a:spcPct val="115000"/>
              </a:lnSpc>
              <a:spcAft>
                <a:spcPts val="0"/>
              </a:spcAft>
            </a:pPr>
            <a:endParaRPr lang="fr-FR" sz="2400" dirty="0">
              <a:latin typeface="TimesNewRoman"/>
              <a:ea typeface="Calibri"/>
              <a:cs typeface="TimesNewRoman"/>
            </a:endParaRPr>
          </a:p>
          <a:p>
            <a:pPr>
              <a:lnSpc>
                <a:spcPct val="115000"/>
              </a:lnSpc>
              <a:spcAft>
                <a:spcPts val="0"/>
              </a:spcAft>
            </a:pPr>
            <a:endParaRPr lang="fr-FR" sz="2400" dirty="0" smtClean="0">
              <a:latin typeface="TimesNewRoman"/>
              <a:ea typeface="Calibri"/>
              <a:cs typeface="TimesNewRoman"/>
            </a:endParaRPr>
          </a:p>
          <a:p>
            <a:pPr>
              <a:lnSpc>
                <a:spcPct val="115000"/>
              </a:lnSpc>
              <a:spcAft>
                <a:spcPts val="0"/>
              </a:spcAft>
            </a:pPr>
            <a:endParaRPr lang="fr-FR" sz="2400" dirty="0">
              <a:latin typeface="TimesNewRoman"/>
              <a:ea typeface="Calibri"/>
              <a:cs typeface="TimesNewRoman"/>
            </a:endParaRPr>
          </a:p>
          <a:p>
            <a:pPr>
              <a:lnSpc>
                <a:spcPct val="115000"/>
              </a:lnSpc>
              <a:spcAft>
                <a:spcPts val="0"/>
              </a:spcAft>
            </a:pPr>
            <a:endParaRPr lang="fr-FR" sz="2400" dirty="0" smtClean="0">
              <a:latin typeface="TimesNewRoman"/>
              <a:ea typeface="Calibri"/>
              <a:cs typeface="TimesNewRoman"/>
            </a:endParaRPr>
          </a:p>
          <a:p>
            <a:pPr>
              <a:lnSpc>
                <a:spcPct val="115000"/>
              </a:lnSpc>
              <a:spcAft>
                <a:spcPts val="0"/>
              </a:spcAft>
            </a:pPr>
            <a:r>
              <a:rPr lang="fr-FR" sz="2400" dirty="0" smtClean="0">
                <a:latin typeface="TimesNewRoman"/>
                <a:ea typeface="Calibri"/>
                <a:cs typeface="TimesNewRoman"/>
              </a:rPr>
              <a:t> Selon </a:t>
            </a:r>
            <a:r>
              <a:rPr lang="fr-FR" sz="2400" dirty="0">
                <a:latin typeface="TimesNewRoman"/>
                <a:ea typeface="Calibri"/>
                <a:cs typeface="TimesNewRoman"/>
              </a:rPr>
              <a:t>le nombre d’Acides Gras liés au </a:t>
            </a:r>
            <a:r>
              <a:rPr lang="fr-FR" sz="2400" dirty="0" err="1" smtClean="0">
                <a:latin typeface="TimesNewRoman"/>
                <a:ea typeface="Calibri"/>
                <a:cs typeface="TimesNewRoman"/>
              </a:rPr>
              <a:t>glycérol,on</a:t>
            </a:r>
            <a:r>
              <a:rPr lang="fr-FR" sz="2400" dirty="0" smtClean="0">
                <a:latin typeface="TimesNewRoman"/>
                <a:ea typeface="Calibri"/>
                <a:cs typeface="TimesNewRoman"/>
              </a:rPr>
              <a:t> </a:t>
            </a:r>
            <a:r>
              <a:rPr lang="fr-FR" sz="2400" dirty="0">
                <a:latin typeface="TimesNewRoman"/>
                <a:ea typeface="Calibri"/>
                <a:cs typeface="TimesNewRoman"/>
              </a:rPr>
              <a:t>distingue les </a:t>
            </a:r>
            <a:r>
              <a:rPr lang="fr-FR" sz="2400" b="1" dirty="0">
                <a:latin typeface="TimesNewRoman"/>
                <a:ea typeface="Calibri"/>
                <a:cs typeface="TimesNewRoman"/>
              </a:rPr>
              <a:t>mono-</a:t>
            </a:r>
            <a:r>
              <a:rPr lang="fr-FR" sz="2400" dirty="0">
                <a:latin typeface="TimesNewRoman"/>
                <a:ea typeface="Calibri"/>
                <a:cs typeface="TimesNewRoman"/>
              </a:rPr>
              <a:t>,les </a:t>
            </a:r>
            <a:r>
              <a:rPr lang="fr-FR" sz="2400" b="1" dirty="0">
                <a:latin typeface="TimesNewRoman"/>
                <a:ea typeface="Calibri"/>
                <a:cs typeface="TimesNewRoman"/>
              </a:rPr>
              <a:t>di-</a:t>
            </a:r>
            <a:r>
              <a:rPr lang="fr-FR" sz="2400" dirty="0">
                <a:latin typeface="TimesNewRoman"/>
                <a:ea typeface="Calibri"/>
                <a:cs typeface="TimesNewRoman"/>
              </a:rPr>
              <a:t> et les </a:t>
            </a:r>
            <a:r>
              <a:rPr lang="fr-FR" sz="2400" b="1" dirty="0">
                <a:latin typeface="TimesNewRoman"/>
                <a:ea typeface="Calibri"/>
                <a:cs typeface="TimesNewRoman"/>
              </a:rPr>
              <a:t>tri</a:t>
            </a:r>
            <a:r>
              <a:rPr lang="fr-FR" sz="2400" dirty="0">
                <a:latin typeface="TimesNewRoman"/>
                <a:ea typeface="Calibri"/>
                <a:cs typeface="TimesNewRoman"/>
              </a:rPr>
              <a:t>acylglycerols.</a:t>
            </a:r>
            <a:endParaRPr lang="fr-FR" sz="2400" dirty="0">
              <a:latin typeface="Calibri"/>
              <a:ea typeface="Calibri"/>
              <a:cs typeface="Arial"/>
            </a:endParaRPr>
          </a:p>
          <a:p>
            <a:pPr marL="82296" indent="0">
              <a:lnSpc>
                <a:spcPct val="115000"/>
              </a:lnSpc>
              <a:spcAft>
                <a:spcPts val="0"/>
              </a:spcAft>
              <a:buNone/>
            </a:pPr>
            <a:r>
              <a:rPr lang="fr-FR" sz="2400" dirty="0">
                <a:latin typeface="TimesNewRoman"/>
                <a:ea typeface="Calibri"/>
                <a:cs typeface="TimesNewRoman"/>
              </a:rPr>
              <a:t> </a:t>
            </a:r>
            <a:endParaRPr lang="fr-FR" sz="2400" dirty="0">
              <a:latin typeface="Calibri"/>
              <a:ea typeface="Calibri"/>
              <a:cs typeface="Arial"/>
            </a:endParaRPr>
          </a:p>
          <a:p>
            <a:pPr marL="82296" indent="0">
              <a:buNone/>
            </a:pPr>
            <a:endParaRPr lang="fr-FR"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1844824"/>
            <a:ext cx="3312368" cy="1944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85522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31640" y="4941168"/>
            <a:ext cx="7498080" cy="1143000"/>
          </a:xfrm>
        </p:spPr>
        <p:txBody>
          <a:bodyPr>
            <a:normAutofit/>
          </a:bodyPr>
          <a:lstStyle/>
          <a:p>
            <a:r>
              <a:rPr lang="fr-FR" sz="2800" dirty="0" smtClean="0"/>
              <a:t>Triglycerides =triacylglycerol=graisses neutres</a:t>
            </a:r>
            <a:endParaRPr lang="fr-FR" sz="2800" dirty="0"/>
          </a:p>
        </p:txBody>
      </p:sp>
      <p:pic>
        <p:nvPicPr>
          <p:cNvPr id="2051"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69446" y="476672"/>
            <a:ext cx="7499350" cy="4170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911321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35608" y="476672"/>
            <a:ext cx="7498080" cy="5771728"/>
          </a:xfrm>
        </p:spPr>
        <p:txBody>
          <a:bodyPr>
            <a:normAutofit fontScale="77500" lnSpcReduction="20000"/>
          </a:bodyPr>
          <a:lstStyle/>
          <a:p>
            <a:pPr marL="82296" indent="0">
              <a:lnSpc>
                <a:spcPct val="115000"/>
              </a:lnSpc>
              <a:spcAft>
                <a:spcPts val="0"/>
              </a:spcAft>
              <a:buNone/>
            </a:pPr>
            <a:r>
              <a:rPr lang="fr-FR" dirty="0">
                <a:latin typeface="TimesNewRoman"/>
                <a:ea typeface="Calibri"/>
                <a:cs typeface="TimesNewRoman"/>
              </a:rPr>
              <a:t>• Si les 3 AG sont identiques, le triglycéride est </a:t>
            </a:r>
            <a:r>
              <a:rPr lang="fr-FR" dirty="0" smtClean="0">
                <a:latin typeface="TimesNewRoman"/>
                <a:ea typeface="Calibri"/>
                <a:cs typeface="TimesNewRoman"/>
              </a:rPr>
              <a:t>dit homogène ,</a:t>
            </a:r>
          </a:p>
          <a:p>
            <a:pPr>
              <a:lnSpc>
                <a:spcPct val="115000"/>
              </a:lnSpc>
            </a:pPr>
            <a:r>
              <a:rPr lang="fr-FR" dirty="0" smtClean="0">
                <a:latin typeface="TimesNewRoman"/>
                <a:ea typeface="Calibri"/>
                <a:cs typeface="TimesNewRoman"/>
              </a:rPr>
              <a:t> </a:t>
            </a:r>
            <a:r>
              <a:rPr lang="fr-FR" dirty="0">
                <a:latin typeface="TimesNewRoman"/>
                <a:ea typeface="Calibri"/>
                <a:cs typeface="TimesNewRoman"/>
              </a:rPr>
              <a:t>s’ils sont différents, il est </a:t>
            </a:r>
            <a:r>
              <a:rPr lang="fr-FR" dirty="0" smtClean="0">
                <a:latin typeface="TimesNewRoman"/>
                <a:ea typeface="Calibri"/>
                <a:cs typeface="TimesNewRoman"/>
              </a:rPr>
              <a:t>dit hétérogène.</a:t>
            </a:r>
          </a:p>
          <a:p>
            <a:pPr marL="82296" indent="0">
              <a:lnSpc>
                <a:spcPct val="115000"/>
              </a:lnSpc>
              <a:spcAft>
                <a:spcPts val="0"/>
              </a:spcAft>
              <a:buNone/>
            </a:pPr>
            <a:r>
              <a:rPr lang="fr-FR" sz="2800" dirty="0" smtClean="0">
                <a:latin typeface="TimesNewRoman"/>
                <a:ea typeface="Calibri"/>
                <a:cs typeface="Arial"/>
              </a:rPr>
              <a:t>L’Acide Gras se trouvant sur l’atome de carbone du milieu du glycérol est généralement insaturé</a:t>
            </a:r>
            <a:endParaRPr lang="fr-FR" sz="2800" dirty="0">
              <a:latin typeface="Calibri"/>
              <a:ea typeface="Calibri"/>
              <a:cs typeface="Arial"/>
            </a:endParaRPr>
          </a:p>
          <a:p>
            <a:pPr marL="82296" indent="0">
              <a:lnSpc>
                <a:spcPct val="115000"/>
              </a:lnSpc>
              <a:spcAft>
                <a:spcPts val="0"/>
              </a:spcAft>
              <a:buNone/>
            </a:pPr>
            <a:r>
              <a:rPr lang="fr-FR" dirty="0">
                <a:latin typeface="TimesNewRoman"/>
                <a:ea typeface="Calibri"/>
                <a:cs typeface="TimesNewRoman"/>
              </a:rPr>
              <a:t>• Ce sont les lipides naturels les plus nombreux, présents dans le tissu adipeux (graisses de réserve) et dans de nombreuses huiles végétales. Ils représentent une réserve énergétique importante chez l’homme.</a:t>
            </a:r>
            <a:endParaRPr lang="fr-FR" sz="2800" dirty="0">
              <a:latin typeface="Calibri"/>
              <a:ea typeface="Calibri"/>
              <a:cs typeface="Arial"/>
            </a:endParaRPr>
          </a:p>
          <a:p>
            <a:pPr marL="82296" indent="0">
              <a:spcAft>
                <a:spcPts val="0"/>
              </a:spcAft>
              <a:buNone/>
            </a:pPr>
            <a:r>
              <a:rPr lang="fr-FR" dirty="0">
                <a:solidFill>
                  <a:srgbClr val="000000"/>
                </a:solidFill>
                <a:latin typeface="Arial" pitchFamily="34" charset="0"/>
                <a:ea typeface="Calibri"/>
                <a:cs typeface="Arial" pitchFamily="34" charset="0"/>
              </a:rPr>
              <a:t>• les </a:t>
            </a:r>
            <a:r>
              <a:rPr lang="fr-FR" sz="2800" dirty="0">
                <a:solidFill>
                  <a:srgbClr val="000000"/>
                </a:solidFill>
                <a:latin typeface="Arial" pitchFamily="34" charset="0"/>
                <a:ea typeface="Calibri"/>
                <a:cs typeface="Arial" pitchFamily="34" charset="0"/>
              </a:rPr>
              <a:t>Triacylglycérol sont apolaires et non </a:t>
            </a:r>
            <a:r>
              <a:rPr lang="fr-FR" sz="2800" dirty="0" smtClean="0">
                <a:solidFill>
                  <a:srgbClr val="000000"/>
                </a:solidFill>
                <a:latin typeface="Arial" pitchFamily="34" charset="0"/>
                <a:ea typeface="Calibri"/>
                <a:cs typeface="Arial" pitchFamily="34" charset="0"/>
              </a:rPr>
              <a:t>chargés </a:t>
            </a:r>
            <a:r>
              <a:rPr lang="fr-FR" sz="2800" dirty="0">
                <a:solidFill>
                  <a:srgbClr val="000000"/>
                </a:solidFill>
                <a:latin typeface="Arial" pitchFamily="34" charset="0"/>
                <a:ea typeface="Calibri"/>
                <a:cs typeface="Arial" pitchFamily="34" charset="0"/>
              </a:rPr>
              <a:t>on les désigne comme graisses neutres. </a:t>
            </a:r>
            <a:endParaRPr lang="fr-FR" dirty="0">
              <a:solidFill>
                <a:srgbClr val="000000"/>
              </a:solidFill>
              <a:latin typeface="Arial" pitchFamily="34" charset="0"/>
              <a:ea typeface="Calibri"/>
              <a:cs typeface="Arial" pitchFamily="34" charset="0"/>
            </a:endParaRPr>
          </a:p>
          <a:p>
            <a:pPr marL="82296" indent="0">
              <a:spcAft>
                <a:spcPts val="0"/>
              </a:spcAft>
              <a:buNone/>
            </a:pPr>
            <a:r>
              <a:rPr lang="fr-FR" dirty="0">
                <a:solidFill>
                  <a:srgbClr val="000000"/>
                </a:solidFill>
                <a:latin typeface="TimesNewRoman"/>
                <a:ea typeface="Calibri"/>
                <a:cs typeface="TimesNewRoman"/>
              </a:rPr>
              <a:t>Ils sont solubles dans l’acétone ce qui les différencie des phospholipides (ils sont très apolaires).</a:t>
            </a:r>
            <a:r>
              <a:rPr lang="fr-FR" dirty="0">
                <a:solidFill>
                  <a:srgbClr val="000000"/>
                </a:solidFill>
                <a:latin typeface="Times New Roman"/>
                <a:ea typeface="Calibri"/>
              </a:rPr>
              <a:t> </a:t>
            </a:r>
          </a:p>
          <a:p>
            <a:pPr marL="82296" indent="0">
              <a:buNone/>
            </a:pPr>
            <a:endParaRPr lang="fr-FR" dirty="0"/>
          </a:p>
        </p:txBody>
      </p:sp>
    </p:spTree>
    <p:extLst>
      <p:ext uri="{BB962C8B-B14F-4D97-AF65-F5344CB8AC3E}">
        <p14:creationId xmlns:p14="http://schemas.microsoft.com/office/powerpoint/2010/main" val="24927132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331640" y="762311"/>
            <a:ext cx="7812360" cy="5763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ZoneTexte 1"/>
          <p:cNvSpPr txBox="1"/>
          <p:nvPr/>
        </p:nvSpPr>
        <p:spPr>
          <a:xfrm>
            <a:off x="1187624" y="239091"/>
            <a:ext cx="7056784" cy="523220"/>
          </a:xfrm>
          <a:prstGeom prst="rect">
            <a:avLst/>
          </a:prstGeom>
          <a:noFill/>
        </p:spPr>
        <p:txBody>
          <a:bodyPr wrap="square" rtlCol="0">
            <a:spAutoFit/>
          </a:bodyPr>
          <a:lstStyle/>
          <a:p>
            <a:pPr algn="ctr"/>
            <a:r>
              <a:rPr lang="fr-FR" sz="2800" b="1" dirty="0" smtClean="0"/>
              <a:t>nomenclature</a:t>
            </a:r>
            <a:endParaRPr lang="fr-FR" sz="2800" b="1" dirty="0"/>
          </a:p>
        </p:txBody>
      </p:sp>
    </p:spTree>
    <p:extLst>
      <p:ext uri="{BB962C8B-B14F-4D97-AF65-F5344CB8AC3E}">
        <p14:creationId xmlns:p14="http://schemas.microsoft.com/office/powerpoint/2010/main" val="90472719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259632" y="260648"/>
            <a:ext cx="7498080" cy="3960440"/>
          </a:xfrm>
        </p:spPr>
        <p:txBody>
          <a:bodyPr/>
          <a:lstStyle/>
          <a:p>
            <a:r>
              <a:rPr lang="fr-FR" b="1" i="1" dirty="0"/>
              <a:t>Configuration spatiale : </a:t>
            </a:r>
            <a:endParaRPr lang="fr-FR" dirty="0"/>
          </a:p>
          <a:p>
            <a:pPr marL="82296" indent="0">
              <a:buNone/>
            </a:pPr>
            <a:r>
              <a:rPr lang="fr-FR" dirty="0"/>
              <a:t>A l’état liquide, la configuration spatiale est fonction de la configuration spatiale du glycérol, les 3 chaines carbonées des acides gras estérifiant les 3 fonctions alcool vont se disposer de telle sorte qu’un angle de </a:t>
            </a:r>
            <a:r>
              <a:rPr lang="fr-FR" dirty="0" smtClean="0"/>
              <a:t>120°apparaisse </a:t>
            </a:r>
            <a:r>
              <a:rPr lang="fr-FR" dirty="0"/>
              <a:t>entre chaque chaine </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3789040"/>
            <a:ext cx="5688632" cy="25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0024" y="3941440"/>
            <a:ext cx="5688632" cy="25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51365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35608" y="274638"/>
            <a:ext cx="7498080" cy="634082"/>
          </a:xfrm>
        </p:spPr>
        <p:txBody>
          <a:bodyPr>
            <a:normAutofit fontScale="90000"/>
          </a:bodyPr>
          <a:lstStyle/>
          <a:p>
            <a:r>
              <a:rPr lang="fr-FR" dirty="0"/>
              <a:t>Classification </a:t>
            </a:r>
            <a:br>
              <a:rPr lang="fr-FR" dirty="0"/>
            </a:br>
            <a:endParaRPr lang="fr-FR" dirty="0"/>
          </a:p>
        </p:txBody>
      </p:sp>
      <p:sp>
        <p:nvSpPr>
          <p:cNvPr id="3" name="Espace réservé du contenu 2"/>
          <p:cNvSpPr>
            <a:spLocks noGrp="1"/>
          </p:cNvSpPr>
          <p:nvPr>
            <p:ph idx="1"/>
          </p:nvPr>
        </p:nvSpPr>
        <p:spPr>
          <a:xfrm>
            <a:off x="1187624" y="548680"/>
            <a:ext cx="7498080" cy="6120680"/>
          </a:xfrm>
        </p:spPr>
        <p:txBody>
          <a:bodyPr>
            <a:normAutofit fontScale="85000" lnSpcReduction="20000"/>
          </a:bodyPr>
          <a:lstStyle/>
          <a:p>
            <a:pPr marL="82296" indent="0">
              <a:buNone/>
            </a:pPr>
            <a:r>
              <a:rPr lang="fr-FR" dirty="0" smtClean="0"/>
              <a:t>Basée </a:t>
            </a:r>
            <a:r>
              <a:rPr lang="fr-FR" dirty="0"/>
              <a:t>sur leur structure chimique, on distingue :</a:t>
            </a:r>
          </a:p>
          <a:p>
            <a:pPr marL="82296" indent="0">
              <a:buNone/>
            </a:pPr>
            <a:r>
              <a:rPr lang="fr-FR" dirty="0"/>
              <a:t>	Les acides gras</a:t>
            </a:r>
          </a:p>
          <a:p>
            <a:pPr marL="82296" indent="0">
              <a:buNone/>
            </a:pPr>
            <a:r>
              <a:rPr lang="fr-FR" dirty="0"/>
              <a:t>	</a:t>
            </a:r>
            <a:r>
              <a:rPr lang="fr-FR" dirty="0" smtClean="0"/>
              <a:t>Lipides </a:t>
            </a:r>
            <a:r>
              <a:rPr lang="fr-FR" dirty="0"/>
              <a:t>simples :</a:t>
            </a:r>
          </a:p>
          <a:p>
            <a:pPr marL="82296" indent="0">
              <a:buNone/>
            </a:pPr>
            <a:r>
              <a:rPr lang="fr-FR" dirty="0"/>
              <a:t>                   - glycérides</a:t>
            </a:r>
          </a:p>
          <a:p>
            <a:pPr marL="82296" indent="0">
              <a:buNone/>
            </a:pPr>
            <a:r>
              <a:rPr lang="fr-FR" dirty="0"/>
              <a:t>                   - stérides</a:t>
            </a:r>
          </a:p>
          <a:p>
            <a:pPr marL="82296" indent="0">
              <a:buNone/>
            </a:pPr>
            <a:r>
              <a:rPr lang="fr-FR" dirty="0"/>
              <a:t>                   - cérides</a:t>
            </a:r>
          </a:p>
          <a:p>
            <a:pPr marL="82296" indent="0">
              <a:buNone/>
            </a:pPr>
            <a:r>
              <a:rPr lang="fr-FR" dirty="0"/>
              <a:t>	Lipides complexes :</a:t>
            </a:r>
          </a:p>
          <a:p>
            <a:pPr marL="82296" indent="0">
              <a:buNone/>
            </a:pPr>
            <a:r>
              <a:rPr lang="fr-FR" dirty="0"/>
              <a:t>                  - phospholipides </a:t>
            </a:r>
          </a:p>
          <a:p>
            <a:pPr marL="82296" indent="0">
              <a:buNone/>
            </a:pPr>
            <a:r>
              <a:rPr lang="fr-FR" dirty="0"/>
              <a:t>                  - Sphingolipides</a:t>
            </a:r>
          </a:p>
          <a:p>
            <a:pPr marL="82296" indent="0">
              <a:buNone/>
            </a:pPr>
            <a:r>
              <a:rPr lang="fr-FR" dirty="0"/>
              <a:t>                  - </a:t>
            </a:r>
            <a:r>
              <a:rPr lang="fr-FR" dirty="0" err="1"/>
              <a:t>plasmalogenes</a:t>
            </a:r>
            <a:endParaRPr lang="fr-FR" dirty="0"/>
          </a:p>
          <a:p>
            <a:pPr marL="82296" indent="0">
              <a:buNone/>
            </a:pPr>
            <a:r>
              <a:rPr lang="fr-FR" dirty="0"/>
              <a:t>	Les lipides </a:t>
            </a:r>
            <a:r>
              <a:rPr lang="fr-FR" dirty="0" err="1"/>
              <a:t>isopréniques</a:t>
            </a:r>
            <a:r>
              <a:rPr lang="fr-FR" dirty="0"/>
              <a:t> :</a:t>
            </a:r>
          </a:p>
          <a:p>
            <a:pPr marL="82296" indent="0">
              <a:buNone/>
            </a:pPr>
            <a:r>
              <a:rPr lang="fr-FR" dirty="0"/>
              <a:t>                 </a:t>
            </a:r>
            <a:r>
              <a:rPr lang="fr-FR" dirty="0" smtClean="0"/>
              <a:t> </a:t>
            </a:r>
            <a:r>
              <a:rPr lang="fr-FR" dirty="0"/>
              <a:t>-Les carbures </a:t>
            </a:r>
            <a:r>
              <a:rPr lang="fr-FR" dirty="0" err="1"/>
              <a:t>isopréniques</a:t>
            </a:r>
            <a:endParaRPr lang="fr-FR" dirty="0"/>
          </a:p>
          <a:p>
            <a:pPr marL="82296" indent="0">
              <a:buNone/>
            </a:pPr>
            <a:r>
              <a:rPr lang="fr-FR" dirty="0"/>
              <a:t>                 </a:t>
            </a:r>
            <a:r>
              <a:rPr lang="fr-FR" dirty="0" smtClean="0"/>
              <a:t> </a:t>
            </a:r>
            <a:r>
              <a:rPr lang="fr-FR" dirty="0"/>
              <a:t>-Les stérols et stéroïdes</a:t>
            </a:r>
          </a:p>
          <a:p>
            <a:pPr marL="82296" indent="0">
              <a:buNone/>
            </a:pPr>
            <a:r>
              <a:rPr lang="fr-FR" dirty="0"/>
              <a:t>                  </a:t>
            </a:r>
            <a:r>
              <a:rPr lang="fr-FR" dirty="0" smtClean="0"/>
              <a:t>-</a:t>
            </a:r>
            <a:r>
              <a:rPr lang="fr-FR" dirty="0"/>
              <a:t>Les quinones et vitamines liposolubles</a:t>
            </a:r>
          </a:p>
          <a:p>
            <a:pPr marL="82296" indent="0">
              <a:buNone/>
            </a:pPr>
            <a:endParaRPr lang="fr-FR" dirty="0"/>
          </a:p>
        </p:txBody>
      </p:sp>
    </p:spTree>
    <p:extLst>
      <p:ext uri="{BB962C8B-B14F-4D97-AF65-F5344CB8AC3E}">
        <p14:creationId xmlns:p14="http://schemas.microsoft.com/office/powerpoint/2010/main" val="428436033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Propriétés physiques : </a:t>
            </a:r>
            <a:br>
              <a:rPr lang="fr-FR" dirty="0"/>
            </a:br>
            <a:endParaRPr lang="fr-FR" dirty="0"/>
          </a:p>
        </p:txBody>
      </p:sp>
      <p:sp>
        <p:nvSpPr>
          <p:cNvPr id="3" name="Espace réservé du contenu 2"/>
          <p:cNvSpPr>
            <a:spLocks noGrp="1"/>
          </p:cNvSpPr>
          <p:nvPr>
            <p:ph idx="1"/>
          </p:nvPr>
        </p:nvSpPr>
        <p:spPr>
          <a:xfrm>
            <a:off x="1187624" y="836712"/>
            <a:ext cx="7498080" cy="4800600"/>
          </a:xfrm>
        </p:spPr>
        <p:txBody>
          <a:bodyPr>
            <a:normAutofit/>
          </a:bodyPr>
          <a:lstStyle/>
          <a:p>
            <a:r>
              <a:rPr lang="fr-FR" dirty="0" smtClean="0"/>
              <a:t>Le </a:t>
            </a:r>
            <a:r>
              <a:rPr lang="fr-FR" dirty="0"/>
              <a:t>point de fusion des acylglycérols dépend de leur composition en acides gras </a:t>
            </a:r>
          </a:p>
          <a:p>
            <a:r>
              <a:rPr lang="fr-FR" dirty="0"/>
              <a:t>Le point de fusion s’élève avec le nombre des acides gras saturés et la longueur de la chaine, la présence d’acides gras insaturés diminue le point de fusion </a:t>
            </a:r>
          </a:p>
          <a:p>
            <a:r>
              <a:rPr lang="fr-FR" dirty="0"/>
              <a:t>Ils sont solubles dans le chloroforme, benzène … </a:t>
            </a:r>
          </a:p>
        </p:txBody>
      </p:sp>
    </p:spTree>
    <p:extLst>
      <p:ext uri="{BB962C8B-B14F-4D97-AF65-F5344CB8AC3E}">
        <p14:creationId xmlns:p14="http://schemas.microsoft.com/office/powerpoint/2010/main" val="13643701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15616" y="14001"/>
            <a:ext cx="7498080" cy="966727"/>
          </a:xfrm>
        </p:spPr>
        <p:txBody>
          <a:bodyPr/>
          <a:lstStyle/>
          <a:p>
            <a:r>
              <a:rPr lang="fr-FR" dirty="0"/>
              <a:t>Propriétés chimiques</a:t>
            </a:r>
          </a:p>
        </p:txBody>
      </p:sp>
      <p:sp>
        <p:nvSpPr>
          <p:cNvPr id="3" name="Espace réservé du contenu 2"/>
          <p:cNvSpPr>
            <a:spLocks noGrp="1"/>
          </p:cNvSpPr>
          <p:nvPr>
            <p:ph idx="1"/>
          </p:nvPr>
        </p:nvSpPr>
        <p:spPr>
          <a:xfrm>
            <a:off x="971600" y="836712"/>
            <a:ext cx="7962088" cy="5832648"/>
          </a:xfrm>
        </p:spPr>
        <p:txBody>
          <a:bodyPr>
            <a:normAutofit fontScale="85000" lnSpcReduction="10000"/>
          </a:bodyPr>
          <a:lstStyle/>
          <a:p>
            <a:pPr marL="82296" indent="0">
              <a:buNone/>
            </a:pPr>
            <a:r>
              <a:rPr lang="fr-FR" dirty="0" smtClean="0"/>
              <a:t> </a:t>
            </a:r>
            <a:r>
              <a:rPr lang="fr-FR" dirty="0"/>
              <a:t>sont celles des chaînes d'acides gras et celles des esters :</a:t>
            </a:r>
          </a:p>
          <a:p>
            <a:pPr marL="82296" indent="0">
              <a:buNone/>
            </a:pPr>
            <a:r>
              <a:rPr lang="fr-FR" b="1" dirty="0"/>
              <a:t>L'hydrolyse chimique</a:t>
            </a:r>
          </a:p>
          <a:p>
            <a:pPr marL="82296" indent="0">
              <a:buNone/>
            </a:pPr>
            <a:r>
              <a:rPr lang="fr-FR" dirty="0"/>
              <a:t>Le traitement acide libère les constituants : les acides gras et du glycérol mais en général </a:t>
            </a:r>
            <a:r>
              <a:rPr lang="fr-FR" dirty="0" smtClean="0"/>
              <a:t>de façon </a:t>
            </a:r>
            <a:r>
              <a:rPr lang="fr-FR" dirty="0"/>
              <a:t>incomplète.</a:t>
            </a:r>
          </a:p>
          <a:p>
            <a:pPr marL="82296" indent="0">
              <a:buNone/>
            </a:pPr>
            <a:r>
              <a:rPr lang="fr-FR" b="1" dirty="0"/>
              <a:t>L'hydrolyse enzymatique</a:t>
            </a:r>
          </a:p>
          <a:p>
            <a:pPr marL="82296" indent="0">
              <a:buNone/>
            </a:pPr>
            <a:r>
              <a:rPr lang="fr-FR" dirty="0" smtClean="0"/>
              <a:t>la lipase pancréatique  hydrolyse </a:t>
            </a:r>
            <a:r>
              <a:rPr lang="fr-FR" dirty="0"/>
              <a:t>les TAG </a:t>
            </a:r>
            <a:r>
              <a:rPr lang="fr-FR" dirty="0" smtClean="0"/>
              <a:t>par </a:t>
            </a:r>
            <a:r>
              <a:rPr lang="fr-FR" dirty="0"/>
              <a:t>étape et ce en émulsion (sels biliaires présents dans l'intestin)</a:t>
            </a:r>
          </a:p>
          <a:p>
            <a:pPr marL="82296" indent="0">
              <a:buNone/>
            </a:pPr>
            <a:r>
              <a:rPr lang="fr-FR" dirty="0"/>
              <a:t>et en présence d'un facteur protéique la </a:t>
            </a:r>
            <a:r>
              <a:rPr lang="fr-FR" dirty="0" err="1"/>
              <a:t>colipase</a:t>
            </a:r>
            <a:r>
              <a:rPr lang="fr-FR" dirty="0"/>
              <a:t>. Un </a:t>
            </a:r>
            <a:r>
              <a:rPr lang="fr-FR" dirty="0" smtClean="0"/>
              <a:t>TAG </a:t>
            </a:r>
            <a:r>
              <a:rPr lang="fr-FR" dirty="0"/>
              <a:t>est hydrolysé en </a:t>
            </a:r>
            <a:r>
              <a:rPr lang="fr-FR" dirty="0" err="1"/>
              <a:t>diglycéride</a:t>
            </a:r>
            <a:r>
              <a:rPr lang="fr-FR" dirty="0"/>
              <a:t> </a:t>
            </a:r>
            <a:r>
              <a:rPr lang="fr-FR" dirty="0" smtClean="0"/>
              <a:t>avec libération </a:t>
            </a:r>
            <a:r>
              <a:rPr lang="fr-FR" dirty="0"/>
              <a:t>d'un acide gras et le </a:t>
            </a:r>
            <a:r>
              <a:rPr lang="fr-FR" dirty="0" err="1"/>
              <a:t>diglycéride</a:t>
            </a:r>
            <a:r>
              <a:rPr lang="fr-FR" dirty="0"/>
              <a:t> en 2-monoacylglycérol et un acide gras qui </a:t>
            </a:r>
            <a:r>
              <a:rPr lang="fr-FR" dirty="0" smtClean="0"/>
              <a:t>sont absorbés </a:t>
            </a:r>
            <a:r>
              <a:rPr lang="fr-FR" dirty="0"/>
              <a:t>par l'intestin.</a:t>
            </a:r>
          </a:p>
        </p:txBody>
      </p:sp>
    </p:spTree>
    <p:extLst>
      <p:ext uri="{BB962C8B-B14F-4D97-AF65-F5344CB8AC3E}">
        <p14:creationId xmlns:p14="http://schemas.microsoft.com/office/powerpoint/2010/main" val="5697726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43608" y="116632"/>
            <a:ext cx="7498080" cy="922114"/>
          </a:xfrm>
        </p:spPr>
        <p:txBody>
          <a:bodyPr/>
          <a:lstStyle/>
          <a:p>
            <a:r>
              <a:rPr lang="fr-FR" dirty="0"/>
              <a:t>La saponification</a:t>
            </a:r>
          </a:p>
        </p:txBody>
      </p:sp>
      <p:sp>
        <p:nvSpPr>
          <p:cNvPr id="3" name="Espace réservé du contenu 2"/>
          <p:cNvSpPr>
            <a:spLocks noGrp="1"/>
          </p:cNvSpPr>
          <p:nvPr>
            <p:ph idx="1"/>
          </p:nvPr>
        </p:nvSpPr>
        <p:spPr>
          <a:xfrm>
            <a:off x="1187624" y="1124744"/>
            <a:ext cx="7746064" cy="5123656"/>
          </a:xfrm>
        </p:spPr>
        <p:txBody>
          <a:bodyPr/>
          <a:lstStyle/>
          <a:p>
            <a:pPr marL="82296" indent="0">
              <a:buNone/>
            </a:pPr>
            <a:r>
              <a:rPr lang="fr-FR" dirty="0" smtClean="0"/>
              <a:t>Les </a:t>
            </a:r>
            <a:r>
              <a:rPr lang="fr-FR" dirty="0"/>
              <a:t>bases en solution alcoolique (hydroxyde de sodium ou de potassium) et à chaud </a:t>
            </a:r>
            <a:r>
              <a:rPr lang="fr-FR" dirty="0" smtClean="0"/>
              <a:t>coupent les </a:t>
            </a:r>
            <a:r>
              <a:rPr lang="fr-FR" dirty="0"/>
              <a:t>liaisons esters des glycérides en libérant les acides gras sous leurs formes de sels </a:t>
            </a:r>
            <a:r>
              <a:rPr lang="fr-FR" dirty="0" smtClean="0"/>
              <a:t>de sodium </a:t>
            </a:r>
            <a:r>
              <a:rPr lang="fr-FR" dirty="0"/>
              <a:t>(savons durs) ou de potassium (savons mous).</a:t>
            </a:r>
          </a:p>
        </p:txBody>
      </p:sp>
    </p:spTree>
    <p:extLst>
      <p:ext uri="{BB962C8B-B14F-4D97-AF65-F5344CB8AC3E}">
        <p14:creationId xmlns:p14="http://schemas.microsoft.com/office/powerpoint/2010/main" val="13228202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28145" y="-315416"/>
            <a:ext cx="7498080" cy="1143000"/>
          </a:xfrm>
        </p:spPr>
        <p:txBody>
          <a:bodyPr>
            <a:normAutofit/>
          </a:bodyPr>
          <a:lstStyle/>
          <a:p>
            <a:r>
              <a:rPr lang="fr-FR" sz="3200" dirty="0" smtClean="0"/>
              <a:t>Sources alimentaires</a:t>
            </a:r>
            <a:endParaRPr lang="fr-FR" sz="3200" dirty="0"/>
          </a:p>
        </p:txBody>
      </p:sp>
      <p:sp>
        <p:nvSpPr>
          <p:cNvPr id="3" name="Espace réservé du contenu 2"/>
          <p:cNvSpPr>
            <a:spLocks noGrp="1"/>
          </p:cNvSpPr>
          <p:nvPr>
            <p:ph idx="1"/>
          </p:nvPr>
        </p:nvSpPr>
        <p:spPr>
          <a:xfrm>
            <a:off x="1115616" y="476672"/>
            <a:ext cx="7818072" cy="6192688"/>
          </a:xfrm>
        </p:spPr>
        <p:txBody>
          <a:bodyPr>
            <a:normAutofit fontScale="92500"/>
          </a:bodyPr>
          <a:lstStyle/>
          <a:p>
            <a:pPr marL="82296" indent="0">
              <a:buNone/>
            </a:pPr>
            <a:r>
              <a:rPr lang="fr-FR" sz="2400" dirty="0" smtClean="0"/>
              <a:t>Huiles végétales, produits laitiers, graisses animales</a:t>
            </a:r>
          </a:p>
          <a:p>
            <a:pPr marL="82296" indent="0">
              <a:lnSpc>
                <a:spcPct val="115000"/>
              </a:lnSpc>
              <a:spcAft>
                <a:spcPts val="0"/>
              </a:spcAft>
              <a:buNone/>
            </a:pPr>
            <a:r>
              <a:rPr lang="fr-FR" sz="2400" dirty="0" smtClean="0">
                <a:latin typeface="TimesNewRoman"/>
                <a:ea typeface="Calibri"/>
                <a:cs typeface="TimesNewRoman"/>
              </a:rPr>
              <a:t>Les triglycérides d’origine alimentaire sont dégradés dans l’intestin sous l’action des sels biliaires et ensuite absorbés sous forme d’un 2 mono-acylglycérol </a:t>
            </a:r>
            <a:r>
              <a:rPr lang="fr-FR" sz="2400" dirty="0">
                <a:latin typeface="TimesNewRoman"/>
                <a:ea typeface="Calibri"/>
                <a:cs typeface="TimesNewRoman"/>
              </a:rPr>
              <a:t>+ 2 acides gras </a:t>
            </a:r>
            <a:endParaRPr lang="fr-FR" sz="2400" dirty="0" smtClean="0">
              <a:latin typeface="TimesNewRoman"/>
              <a:ea typeface="Calibri"/>
              <a:cs typeface="TimesNewRoman"/>
            </a:endParaRPr>
          </a:p>
          <a:p>
            <a:pPr marL="82296" indent="0">
              <a:lnSpc>
                <a:spcPct val="115000"/>
              </a:lnSpc>
              <a:spcAft>
                <a:spcPts val="0"/>
              </a:spcAft>
              <a:buNone/>
            </a:pPr>
            <a:endParaRPr lang="fr-FR" sz="2400" dirty="0">
              <a:latin typeface="TimesNewRoman"/>
              <a:ea typeface="Calibri"/>
              <a:cs typeface="TimesNewRoman"/>
            </a:endParaRPr>
          </a:p>
          <a:p>
            <a:pPr marL="82296" indent="0">
              <a:lnSpc>
                <a:spcPct val="115000"/>
              </a:lnSpc>
              <a:spcAft>
                <a:spcPts val="0"/>
              </a:spcAft>
              <a:buNone/>
            </a:pPr>
            <a:endParaRPr lang="fr-FR" sz="2400" dirty="0" smtClean="0">
              <a:latin typeface="TimesNewRoman"/>
              <a:ea typeface="Calibri"/>
              <a:cs typeface="TimesNewRoman"/>
            </a:endParaRPr>
          </a:p>
          <a:p>
            <a:pPr marL="82296" indent="0">
              <a:lnSpc>
                <a:spcPct val="115000"/>
              </a:lnSpc>
              <a:spcAft>
                <a:spcPts val="0"/>
              </a:spcAft>
              <a:buNone/>
            </a:pPr>
            <a:endParaRPr lang="fr-FR" sz="2400" dirty="0">
              <a:latin typeface="TimesNewRoman"/>
              <a:ea typeface="Calibri"/>
              <a:cs typeface="TimesNewRoman"/>
            </a:endParaRPr>
          </a:p>
          <a:p>
            <a:pPr marL="82296" indent="0">
              <a:lnSpc>
                <a:spcPct val="115000"/>
              </a:lnSpc>
              <a:spcAft>
                <a:spcPts val="0"/>
              </a:spcAft>
              <a:buNone/>
            </a:pPr>
            <a:endParaRPr lang="fr-FR" sz="2400" dirty="0" smtClean="0">
              <a:latin typeface="TimesNewRoman"/>
              <a:ea typeface="Calibri"/>
              <a:cs typeface="TimesNewRoman"/>
            </a:endParaRPr>
          </a:p>
          <a:p>
            <a:pPr marL="82296" indent="0">
              <a:lnSpc>
                <a:spcPct val="115000"/>
              </a:lnSpc>
              <a:spcAft>
                <a:spcPts val="0"/>
              </a:spcAft>
              <a:buNone/>
            </a:pPr>
            <a:endParaRPr lang="fr-FR" sz="2400" dirty="0" smtClean="0">
              <a:latin typeface="TimesNewRoman"/>
              <a:ea typeface="Calibri"/>
              <a:cs typeface="TimesNewRoman"/>
            </a:endParaRPr>
          </a:p>
          <a:p>
            <a:pPr marL="82296" indent="0">
              <a:lnSpc>
                <a:spcPct val="115000"/>
              </a:lnSpc>
              <a:spcAft>
                <a:spcPts val="0"/>
              </a:spcAft>
              <a:buNone/>
            </a:pPr>
            <a:endParaRPr lang="fr-FR" sz="2400" dirty="0" smtClean="0">
              <a:latin typeface="TimesNewRoman"/>
              <a:ea typeface="Calibri"/>
              <a:cs typeface="TimesNewRoman"/>
            </a:endParaRPr>
          </a:p>
          <a:p>
            <a:pPr>
              <a:lnSpc>
                <a:spcPct val="115000"/>
              </a:lnSpc>
              <a:spcAft>
                <a:spcPts val="0"/>
              </a:spcAft>
              <a:buFontTx/>
              <a:buChar char="-"/>
            </a:pPr>
            <a:r>
              <a:rPr lang="fr-FR" sz="2400" dirty="0" smtClean="0">
                <a:latin typeface="TimesNewRoman"/>
                <a:ea typeface="Calibri"/>
                <a:cs typeface="Arial"/>
              </a:rPr>
              <a:t>Ils circulent entre les tissus sous forme de lipoprotéines plasmatiques compatibles avec un milieu aqueux</a:t>
            </a:r>
          </a:p>
          <a:p>
            <a:pPr>
              <a:lnSpc>
                <a:spcPct val="115000"/>
              </a:lnSpc>
              <a:spcAft>
                <a:spcPts val="0"/>
              </a:spcAft>
              <a:buFontTx/>
              <a:buChar char="-"/>
            </a:pPr>
            <a:r>
              <a:rPr lang="fr-FR" sz="2400" dirty="0" smtClean="0">
                <a:latin typeface="TimesNewRoman"/>
                <a:ea typeface="Calibri"/>
                <a:cs typeface="Arial"/>
              </a:rPr>
              <a:t>Il seront utilisés principalement  comme source énergétique (</a:t>
            </a:r>
            <a:r>
              <a:rPr lang="el-GR" sz="2400" dirty="0" smtClean="0">
                <a:latin typeface="TimesNewRoman"/>
                <a:ea typeface="Calibri"/>
                <a:cs typeface="Arial"/>
              </a:rPr>
              <a:t>β</a:t>
            </a:r>
            <a:r>
              <a:rPr lang="fr-FR" sz="2400" dirty="0" smtClean="0">
                <a:latin typeface="TimesNewRoman"/>
                <a:ea typeface="Calibri"/>
                <a:cs typeface="Arial"/>
              </a:rPr>
              <a:t> oxydation)</a:t>
            </a:r>
            <a:endParaRPr lang="fr-FR" sz="2400" dirty="0">
              <a:latin typeface="Calibri"/>
              <a:ea typeface="Calibri"/>
              <a:cs typeface="Arial"/>
            </a:endParaRPr>
          </a:p>
          <a:p>
            <a:pPr marL="82296" indent="0">
              <a:buNone/>
            </a:pPr>
            <a:endParaRPr lang="fr-FR" sz="2000"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2348880"/>
            <a:ext cx="7416824" cy="252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134358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Les stérides</a:t>
            </a:r>
          </a:p>
        </p:txBody>
      </p:sp>
      <p:sp>
        <p:nvSpPr>
          <p:cNvPr id="3" name="Espace réservé du contenu 2"/>
          <p:cNvSpPr>
            <a:spLocks noGrp="1"/>
          </p:cNvSpPr>
          <p:nvPr>
            <p:ph idx="1"/>
          </p:nvPr>
        </p:nvSpPr>
        <p:spPr>
          <a:xfrm>
            <a:off x="1331640" y="1196752"/>
            <a:ext cx="7498080" cy="4800600"/>
          </a:xfrm>
        </p:spPr>
        <p:txBody>
          <a:bodyPr>
            <a:normAutofit/>
          </a:bodyPr>
          <a:lstStyle/>
          <a:p>
            <a:pPr marL="82296" indent="0">
              <a:buNone/>
            </a:pPr>
            <a:r>
              <a:rPr lang="fr-FR" sz="2800" dirty="0" smtClean="0"/>
              <a:t>• </a:t>
            </a:r>
            <a:r>
              <a:rPr lang="fr-FR" sz="2800" dirty="0"/>
              <a:t>Ce sont des </a:t>
            </a:r>
            <a:r>
              <a:rPr lang="fr-FR" sz="2800" dirty="0" smtClean="0"/>
              <a:t>esters d’acide gras et d’alcools :les stérols,</a:t>
            </a:r>
          </a:p>
          <a:p>
            <a:pPr marL="82296" indent="0">
              <a:buNone/>
            </a:pPr>
            <a:r>
              <a:rPr lang="fr-FR" sz="2800" dirty="0"/>
              <a:t>Le noyau fondamental des stérols = noyau</a:t>
            </a:r>
          </a:p>
          <a:p>
            <a:pPr marL="82296" indent="0">
              <a:buNone/>
            </a:pPr>
            <a:r>
              <a:rPr lang="fr-FR" sz="2800" dirty="0" smtClean="0"/>
              <a:t>Cyclopentanoperhydrophénanthène dont le cholestérol ( </a:t>
            </a:r>
            <a:r>
              <a:rPr lang="fr-FR" sz="2800" dirty="0"/>
              <a:t>structure composée de 3 cycles </a:t>
            </a:r>
            <a:r>
              <a:rPr lang="fr-FR" sz="2800" dirty="0" smtClean="0"/>
              <a:t>hexagonaux+ </a:t>
            </a:r>
            <a:r>
              <a:rPr lang="fr-FR" sz="2800" dirty="0"/>
              <a:t>un cycle </a:t>
            </a:r>
            <a:r>
              <a:rPr lang="fr-FR" sz="2800" dirty="0" smtClean="0"/>
              <a:t>pentagonal).</a:t>
            </a:r>
          </a:p>
          <a:p>
            <a:pPr marL="82296" indent="0">
              <a:buNone/>
            </a:pPr>
            <a:endParaRPr lang="fr-FR" sz="2800" dirty="0" smtClean="0"/>
          </a:p>
          <a:p>
            <a:pPr marL="82296" indent="0">
              <a:buNone/>
            </a:pPr>
            <a:endParaRPr lang="fr-F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4014" y="4293096"/>
            <a:ext cx="4306218" cy="2232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977322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31640" y="5229200"/>
            <a:ext cx="7498080" cy="1143000"/>
          </a:xfrm>
        </p:spPr>
        <p:txBody>
          <a:bodyPr>
            <a:normAutofit/>
          </a:bodyPr>
          <a:lstStyle/>
          <a:p>
            <a:r>
              <a:rPr lang="fr-FR" sz="3200" dirty="0" smtClean="0"/>
              <a:t>Le cholestérol</a:t>
            </a:r>
            <a:endParaRPr lang="fr-FR" sz="3200"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75656" y="1988840"/>
            <a:ext cx="6912768" cy="2917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259632" y="980728"/>
            <a:ext cx="7560840" cy="954107"/>
          </a:xfrm>
          <a:prstGeom prst="rect">
            <a:avLst/>
          </a:prstGeom>
        </p:spPr>
        <p:txBody>
          <a:bodyPr wrap="square">
            <a:spAutoFit/>
          </a:bodyPr>
          <a:lstStyle/>
          <a:p>
            <a:r>
              <a:rPr lang="fr-FR" sz="2800" dirty="0" err="1" smtClean="0"/>
              <a:t>Ie</a:t>
            </a:r>
            <a:r>
              <a:rPr lang="fr-FR" sz="2800" dirty="0" smtClean="0"/>
              <a:t> cholestérol </a:t>
            </a:r>
            <a:r>
              <a:rPr lang="fr-FR" sz="2800" dirty="0"/>
              <a:t>possède une fonction alcool secondaire en C3 et une double liaison en Δ5</a:t>
            </a:r>
          </a:p>
        </p:txBody>
      </p:sp>
    </p:spTree>
    <p:extLst>
      <p:ext uri="{BB962C8B-B14F-4D97-AF65-F5344CB8AC3E}">
        <p14:creationId xmlns:p14="http://schemas.microsoft.com/office/powerpoint/2010/main" val="73123909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331640" y="476672"/>
            <a:ext cx="7498080" cy="6120680"/>
          </a:xfrm>
        </p:spPr>
        <p:txBody>
          <a:bodyPr>
            <a:normAutofit fontScale="70000" lnSpcReduction="20000"/>
          </a:bodyPr>
          <a:lstStyle/>
          <a:p>
            <a:pPr marL="82296" indent="0">
              <a:buNone/>
            </a:pPr>
            <a:r>
              <a:rPr lang="fr-FR" dirty="0"/>
              <a:t>Le stéride est formé par estérification d’un AG sur la fonction alcool en 3 du cholestérol</a:t>
            </a:r>
            <a:r>
              <a:rPr lang="fr-FR" dirty="0" smtClean="0"/>
              <a:t>.</a:t>
            </a:r>
          </a:p>
          <a:p>
            <a:pPr marL="82296" indent="0">
              <a:buNone/>
            </a:pPr>
            <a:endParaRPr lang="fr-FR" dirty="0"/>
          </a:p>
          <a:p>
            <a:pPr marL="82296" indent="0">
              <a:buNone/>
            </a:pPr>
            <a:endParaRPr lang="fr-FR" dirty="0" smtClean="0"/>
          </a:p>
          <a:p>
            <a:pPr marL="82296" indent="0">
              <a:buNone/>
            </a:pPr>
            <a:endParaRPr lang="fr-FR" dirty="0"/>
          </a:p>
          <a:p>
            <a:pPr marL="82296" indent="0">
              <a:buNone/>
            </a:pPr>
            <a:endParaRPr lang="fr-FR" dirty="0" smtClean="0"/>
          </a:p>
          <a:p>
            <a:pPr marL="82296" indent="0">
              <a:buNone/>
            </a:pPr>
            <a:endParaRPr lang="fr-FR" dirty="0" smtClean="0"/>
          </a:p>
          <a:p>
            <a:pPr marL="82296" indent="0">
              <a:buNone/>
            </a:pPr>
            <a:endParaRPr lang="fr-FR" dirty="0"/>
          </a:p>
          <a:p>
            <a:pPr marL="82296" indent="0">
              <a:buNone/>
            </a:pPr>
            <a:r>
              <a:rPr lang="fr-FR" dirty="0"/>
              <a:t>• Le cholestérol est apporté dans l’alimentation et synthétisé par le foie ; il est transporté </a:t>
            </a:r>
            <a:r>
              <a:rPr lang="fr-FR" dirty="0" smtClean="0"/>
              <a:t>dans le </a:t>
            </a:r>
            <a:r>
              <a:rPr lang="fr-FR" dirty="0"/>
              <a:t>sang dans les </a:t>
            </a:r>
            <a:r>
              <a:rPr lang="fr-FR" dirty="0" smtClean="0"/>
              <a:t>lipoprotéines</a:t>
            </a:r>
          </a:p>
          <a:p>
            <a:pPr marL="82296" indent="0">
              <a:buNone/>
            </a:pPr>
            <a:r>
              <a:rPr lang="fr-FR" dirty="0"/>
              <a:t>• C’est un constituant des membranes (rôle dans la fluidité).</a:t>
            </a:r>
          </a:p>
          <a:p>
            <a:pPr marL="82296" indent="0">
              <a:buNone/>
            </a:pPr>
            <a:r>
              <a:rPr lang="fr-FR" dirty="0"/>
              <a:t>• Le cholestérol sert dans l’organisme à la synthèse de 3 groupes de molécules :</a:t>
            </a:r>
          </a:p>
          <a:p>
            <a:pPr marL="82296" indent="0">
              <a:buNone/>
            </a:pPr>
            <a:r>
              <a:rPr lang="fr-FR" dirty="0"/>
              <a:t>— Les hormones stéroïdes (cortisol, testostérone…)</a:t>
            </a:r>
          </a:p>
          <a:p>
            <a:pPr marL="82296" indent="0">
              <a:buNone/>
            </a:pPr>
            <a:r>
              <a:rPr lang="fr-FR" dirty="0"/>
              <a:t>— La vitamine D3</a:t>
            </a:r>
          </a:p>
          <a:p>
            <a:pPr marL="82296" indent="0">
              <a:buNone/>
            </a:pPr>
            <a:r>
              <a:rPr lang="fr-FR" dirty="0"/>
              <a:t>— Les acides biliaires</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1268760"/>
            <a:ext cx="5832647" cy="1656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043172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Les cérides</a:t>
            </a:r>
          </a:p>
        </p:txBody>
      </p:sp>
      <p:sp>
        <p:nvSpPr>
          <p:cNvPr id="3" name="Espace réservé du contenu 2"/>
          <p:cNvSpPr>
            <a:spLocks noGrp="1"/>
          </p:cNvSpPr>
          <p:nvPr>
            <p:ph idx="1"/>
          </p:nvPr>
        </p:nvSpPr>
        <p:spPr/>
        <p:txBody>
          <a:bodyPr>
            <a:normAutofit fontScale="92500" lnSpcReduction="20000"/>
          </a:bodyPr>
          <a:lstStyle/>
          <a:p>
            <a:pPr marL="82296" indent="0">
              <a:buNone/>
            </a:pPr>
            <a:r>
              <a:rPr lang="fr-FR" dirty="0" smtClean="0"/>
              <a:t>Les </a:t>
            </a:r>
            <a:r>
              <a:rPr lang="fr-FR" dirty="0"/>
              <a:t>cérides sont des esters d’acide gras </a:t>
            </a:r>
            <a:r>
              <a:rPr lang="fr-FR" dirty="0" smtClean="0"/>
              <a:t>et </a:t>
            </a:r>
            <a:r>
              <a:rPr lang="fr-FR" dirty="0"/>
              <a:t>d'alcools aliphatiques à longue chaîne qui</a:t>
            </a:r>
          </a:p>
          <a:p>
            <a:pPr marL="82296" indent="0">
              <a:buNone/>
            </a:pPr>
            <a:r>
              <a:rPr lang="fr-FR" dirty="0"/>
              <a:t>sont en général des alcools primaires, à nombre pair de carbones, saturés et non </a:t>
            </a:r>
            <a:r>
              <a:rPr lang="fr-FR" dirty="0" smtClean="0"/>
              <a:t>ramifiés. </a:t>
            </a:r>
          </a:p>
          <a:p>
            <a:pPr marL="82296" indent="0">
              <a:buNone/>
            </a:pPr>
            <a:r>
              <a:rPr lang="fr-FR" dirty="0" smtClean="0"/>
              <a:t>Ce </a:t>
            </a:r>
            <a:r>
              <a:rPr lang="fr-FR" dirty="0"/>
              <a:t>sont des cires animales (blanc de baleine), végétales (cuticules des feuilles) et bactériennes (bacilles de Koch). </a:t>
            </a:r>
          </a:p>
          <a:p>
            <a:pPr marL="82296" indent="0">
              <a:buNone/>
            </a:pPr>
            <a:r>
              <a:rPr lang="fr-FR" dirty="0"/>
              <a:t>Ce sont surtout des revêtements de protection, les animaux supérieurs et l’homme ne peuvent métaboliser les cérides</a:t>
            </a:r>
          </a:p>
          <a:p>
            <a:pPr marL="82296" indent="0">
              <a:buNone/>
            </a:pPr>
            <a:endParaRPr lang="fr-FR" dirty="0"/>
          </a:p>
        </p:txBody>
      </p:sp>
    </p:spTree>
    <p:extLst>
      <p:ext uri="{BB962C8B-B14F-4D97-AF65-F5344CB8AC3E}">
        <p14:creationId xmlns:p14="http://schemas.microsoft.com/office/powerpoint/2010/main" val="25764909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03648" y="332656"/>
            <a:ext cx="7498080" cy="4800600"/>
          </a:xfrm>
        </p:spPr>
        <p:txBody>
          <a:bodyPr>
            <a:normAutofit fontScale="92500" lnSpcReduction="10000"/>
          </a:bodyPr>
          <a:lstStyle/>
          <a:p>
            <a:pPr marL="82296" indent="0">
              <a:buNone/>
            </a:pPr>
            <a:r>
              <a:rPr lang="fr-FR" dirty="0"/>
              <a:t>La longueur des chaînes carbonées varie de 14 </a:t>
            </a:r>
            <a:r>
              <a:rPr lang="fr-FR" dirty="0" smtClean="0"/>
              <a:t>à 30 </a:t>
            </a:r>
            <a:r>
              <a:rPr lang="fr-FR" dirty="0"/>
              <a:t>carbones pour l’acide gras et de 16 à </a:t>
            </a:r>
            <a:r>
              <a:rPr lang="fr-FR" dirty="0" smtClean="0"/>
              <a:t>36 carbones </a:t>
            </a:r>
            <a:r>
              <a:rPr lang="fr-FR" dirty="0"/>
              <a:t>pour l’alcool gras.</a:t>
            </a:r>
          </a:p>
          <a:p>
            <a:pPr marL="82296" indent="0">
              <a:buNone/>
            </a:pPr>
            <a:r>
              <a:rPr lang="fr-FR" dirty="0"/>
              <a:t>• L’alcool gras est en général un alcool primaire, </a:t>
            </a:r>
            <a:r>
              <a:rPr lang="fr-FR" dirty="0" smtClean="0"/>
              <a:t>à nombre </a:t>
            </a:r>
            <a:r>
              <a:rPr lang="fr-FR" dirty="0"/>
              <a:t>pair de carbones, saturés et non ramifiés</a:t>
            </a:r>
            <a:r>
              <a:rPr lang="fr-FR" dirty="0" smtClean="0"/>
              <a:t>.</a:t>
            </a:r>
          </a:p>
          <a:p>
            <a:pPr marL="82296" indent="0">
              <a:buNone/>
            </a:pPr>
            <a:r>
              <a:rPr lang="fr-FR" dirty="0"/>
              <a:t>Exemple:</a:t>
            </a:r>
          </a:p>
          <a:p>
            <a:pPr marL="82296" indent="0">
              <a:buNone/>
            </a:pPr>
            <a:r>
              <a:rPr lang="fr-FR" sz="3000" dirty="0"/>
              <a:t>H3C-(CH2)n-CO-OH + HO-CH-(CH2)x-CH3</a:t>
            </a:r>
          </a:p>
          <a:p>
            <a:pPr marL="82296" indent="0">
              <a:buNone/>
            </a:pPr>
            <a:r>
              <a:rPr lang="fr-FR" sz="3000" dirty="0" smtClean="0"/>
              <a:t>                               ↓</a:t>
            </a:r>
            <a:endParaRPr lang="fr-FR" sz="3000" dirty="0"/>
          </a:p>
          <a:p>
            <a:pPr marL="82296" indent="0">
              <a:buNone/>
            </a:pPr>
            <a:r>
              <a:rPr lang="fr-FR" sz="3000" dirty="0" smtClean="0"/>
              <a:t>         H3C-</a:t>
            </a:r>
            <a:r>
              <a:rPr lang="fr-FR" sz="3000" dirty="0"/>
              <a:t>(CH2)n-CO-O-CH2-(</a:t>
            </a:r>
            <a:r>
              <a:rPr lang="fr-FR" sz="3000" dirty="0" smtClean="0"/>
              <a:t>CH2)x-CH3</a:t>
            </a:r>
            <a:endParaRPr lang="fr-FR" sz="3000" dirty="0"/>
          </a:p>
        </p:txBody>
      </p:sp>
    </p:spTree>
    <p:extLst>
      <p:ext uri="{BB962C8B-B14F-4D97-AF65-F5344CB8AC3E}">
        <p14:creationId xmlns:p14="http://schemas.microsoft.com/office/powerpoint/2010/main" val="244268386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35608" y="274638"/>
            <a:ext cx="2632336" cy="778098"/>
          </a:xfrm>
        </p:spPr>
        <p:txBody>
          <a:bodyPr/>
          <a:lstStyle/>
          <a:p>
            <a:r>
              <a:rPr lang="fr-FR" dirty="0"/>
              <a:t>Propriétés</a:t>
            </a:r>
          </a:p>
        </p:txBody>
      </p:sp>
      <p:sp>
        <p:nvSpPr>
          <p:cNvPr id="3" name="Espace réservé du contenu 2"/>
          <p:cNvSpPr>
            <a:spLocks noGrp="1"/>
          </p:cNvSpPr>
          <p:nvPr>
            <p:ph idx="1"/>
          </p:nvPr>
        </p:nvSpPr>
        <p:spPr>
          <a:xfrm>
            <a:off x="1115616" y="980728"/>
            <a:ext cx="7818072" cy="5472608"/>
          </a:xfrm>
        </p:spPr>
        <p:txBody>
          <a:bodyPr>
            <a:normAutofit lnSpcReduction="10000"/>
          </a:bodyPr>
          <a:lstStyle/>
          <a:p>
            <a:pPr marL="82296" indent="0">
              <a:buNone/>
            </a:pPr>
            <a:r>
              <a:rPr lang="fr-FR" dirty="0" smtClean="0"/>
              <a:t>La </a:t>
            </a:r>
            <a:r>
              <a:rPr lang="fr-FR" dirty="0"/>
              <a:t>structure à deux longues chaînes carbonées saturées fait des cérides des composés :</a:t>
            </a:r>
          </a:p>
          <a:p>
            <a:pPr marL="82296" indent="0">
              <a:buNone/>
            </a:pPr>
            <a:r>
              <a:rPr lang="fr-FR" dirty="0"/>
              <a:t>- à température de fusion élevée (60 à 100°C) et solides à température ordinaire</a:t>
            </a:r>
          </a:p>
          <a:p>
            <a:pPr marL="82296" indent="0">
              <a:buNone/>
            </a:pPr>
            <a:r>
              <a:rPr lang="fr-FR" dirty="0" smtClean="0"/>
              <a:t>- à </a:t>
            </a:r>
            <a:r>
              <a:rPr lang="fr-FR" dirty="0"/>
              <a:t>très forte insolubilité dans </a:t>
            </a:r>
            <a:r>
              <a:rPr lang="fr-FR" dirty="0" smtClean="0"/>
              <a:t>l'eau : </a:t>
            </a:r>
            <a:r>
              <a:rPr lang="fr-FR" dirty="0"/>
              <a:t>ils sont seulement solubles à chaud </a:t>
            </a:r>
            <a:r>
              <a:rPr lang="fr-FR" dirty="0" smtClean="0"/>
              <a:t>dans les </a:t>
            </a:r>
            <a:r>
              <a:rPr lang="fr-FR" dirty="0"/>
              <a:t>solvants organiques</a:t>
            </a:r>
          </a:p>
          <a:p>
            <a:pPr marL="82296" indent="0">
              <a:buNone/>
            </a:pPr>
            <a:r>
              <a:rPr lang="fr-FR" dirty="0"/>
              <a:t>- inertes chimiquement : ils résistent aux acides et à la plupart des réactifs et sont</a:t>
            </a:r>
          </a:p>
          <a:p>
            <a:pPr marL="82296" indent="0">
              <a:buNone/>
            </a:pPr>
            <a:r>
              <a:rPr lang="fr-FR" dirty="0"/>
              <a:t>difficilement saponifiables.</a:t>
            </a:r>
          </a:p>
        </p:txBody>
      </p:sp>
    </p:spTree>
    <p:extLst>
      <p:ext uri="{BB962C8B-B14F-4D97-AF65-F5344CB8AC3E}">
        <p14:creationId xmlns:p14="http://schemas.microsoft.com/office/powerpoint/2010/main" val="31243655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1-les acides </a:t>
            </a:r>
            <a:r>
              <a:rPr lang="fr-FR" dirty="0" smtClean="0"/>
              <a:t>gras</a:t>
            </a:r>
            <a:endParaRPr lang="fr-FR" dirty="0"/>
          </a:p>
        </p:txBody>
      </p:sp>
      <p:sp>
        <p:nvSpPr>
          <p:cNvPr id="3" name="Espace réservé du contenu 2"/>
          <p:cNvSpPr>
            <a:spLocks noGrp="1"/>
          </p:cNvSpPr>
          <p:nvPr>
            <p:ph idx="1"/>
          </p:nvPr>
        </p:nvSpPr>
        <p:spPr>
          <a:xfrm>
            <a:off x="1435608" y="1052736"/>
            <a:ext cx="7498080" cy="5195664"/>
          </a:xfrm>
        </p:spPr>
        <p:txBody>
          <a:bodyPr>
            <a:normAutofit/>
          </a:bodyPr>
          <a:lstStyle/>
          <a:p>
            <a:pPr marL="82296" indent="0">
              <a:buNone/>
            </a:pPr>
            <a:r>
              <a:rPr lang="fr-FR" sz="2800" dirty="0" smtClean="0"/>
              <a:t>ce sont :</a:t>
            </a:r>
          </a:p>
          <a:p>
            <a:pPr lvl="0"/>
            <a:r>
              <a:rPr lang="fr-FR" sz="2800" dirty="0" smtClean="0"/>
              <a:t>Des acides carboxyliques (-COOH)</a:t>
            </a:r>
          </a:p>
          <a:p>
            <a:pPr lvl="0"/>
            <a:r>
              <a:rPr lang="fr-FR" sz="2800" dirty="0" smtClean="0"/>
              <a:t>A longue chaîne hydrocarbonée linéaire (R)</a:t>
            </a:r>
          </a:p>
          <a:p>
            <a:pPr lvl="0"/>
            <a:r>
              <a:rPr lang="fr-FR" sz="2800" dirty="0" smtClean="0"/>
              <a:t>A nombre pair d'atomes de Carbone</a:t>
            </a:r>
          </a:p>
          <a:p>
            <a:r>
              <a:rPr lang="fr-FR" sz="2800" b="1" dirty="0" smtClean="0"/>
              <a:t> </a:t>
            </a:r>
            <a:r>
              <a:rPr lang="fr-FR" sz="2800" b="1" dirty="0"/>
              <a:t>R</a:t>
            </a:r>
            <a:r>
              <a:rPr lang="fr-FR" sz="2800" b="1" dirty="0" smtClean="0"/>
              <a:t>-COOH </a:t>
            </a:r>
            <a:r>
              <a:rPr lang="fr-FR" sz="2800" dirty="0" smtClean="0"/>
              <a:t>	</a:t>
            </a:r>
          </a:p>
          <a:p>
            <a:pPr lvl="0"/>
            <a:r>
              <a:rPr lang="fr-FR" sz="2800" dirty="0" smtClean="0"/>
              <a:t>Rarement a l’état libre (transportés par l’albumine) ;le plus souvent estérifiés à des alcools tel que le glycérol………</a:t>
            </a:r>
            <a:r>
              <a:rPr lang="fr-FR" dirty="0"/>
              <a:t> </a:t>
            </a:r>
            <a:endParaRPr lang="fr-FR" dirty="0" smtClean="0"/>
          </a:p>
          <a:p>
            <a:pPr lvl="0"/>
            <a:r>
              <a:rPr lang="fr-FR" dirty="0" smtClean="0"/>
              <a:t>Les AG hydroxylés et les AG ramifies  existent mais sont rares</a:t>
            </a:r>
            <a:endParaRPr lang="fr-FR" dirty="0"/>
          </a:p>
          <a:p>
            <a:pPr marL="0" indent="0">
              <a:buNone/>
            </a:pPr>
            <a:endParaRPr lang="fr-FR" b="1" dirty="0"/>
          </a:p>
        </p:txBody>
      </p:sp>
    </p:spTree>
    <p:extLst>
      <p:ext uri="{BB962C8B-B14F-4D97-AF65-F5344CB8AC3E}">
        <p14:creationId xmlns:p14="http://schemas.microsoft.com/office/powerpoint/2010/main" val="380477551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Les lipides complexes </a:t>
            </a:r>
          </a:p>
        </p:txBody>
      </p:sp>
      <p:sp>
        <p:nvSpPr>
          <p:cNvPr id="3" name="Espace réservé du contenu 2"/>
          <p:cNvSpPr>
            <a:spLocks noGrp="1"/>
          </p:cNvSpPr>
          <p:nvPr>
            <p:ph idx="1"/>
          </p:nvPr>
        </p:nvSpPr>
        <p:spPr/>
        <p:txBody>
          <a:bodyPr/>
          <a:lstStyle/>
          <a:p>
            <a:pPr marL="82296" indent="0">
              <a:buNone/>
            </a:pPr>
            <a:r>
              <a:rPr lang="fr-FR" b="1" dirty="0"/>
              <a:t>A-Les phospholipides</a:t>
            </a:r>
          </a:p>
          <a:p>
            <a:pPr marL="82296" indent="0">
              <a:buNone/>
            </a:pPr>
            <a:r>
              <a:rPr lang="fr-FR" sz="2800" b="1" dirty="0"/>
              <a:t>1-Glycerophospholipides </a:t>
            </a:r>
            <a:r>
              <a:rPr lang="fr-FR" sz="2800" b="1" dirty="0" smtClean="0"/>
              <a:t>ou </a:t>
            </a:r>
            <a:r>
              <a:rPr lang="fr-FR" sz="2800" b="1" dirty="0" err="1" smtClean="0"/>
              <a:t>phosphoglycerides</a:t>
            </a:r>
            <a:endParaRPr lang="fr-FR" sz="2800" b="1" dirty="0"/>
          </a:p>
          <a:p>
            <a:pPr marL="82296" indent="0">
              <a:buNone/>
            </a:pPr>
            <a:r>
              <a:rPr lang="fr-FR" dirty="0"/>
              <a:t>L’une des fonctions alcool primaire du glycérol  est estérifiée par l’acide phosphorique donnant ainsi </a:t>
            </a:r>
            <a:endParaRPr lang="fr-FR" dirty="0" smtClean="0"/>
          </a:p>
          <a:p>
            <a:pPr marL="82296" indent="0">
              <a:buNone/>
            </a:pPr>
            <a:r>
              <a:rPr lang="fr-FR" dirty="0" smtClean="0"/>
              <a:t> </a:t>
            </a:r>
            <a:r>
              <a:rPr lang="fr-FR" dirty="0"/>
              <a:t>l’acide L-</a:t>
            </a:r>
            <a:r>
              <a:rPr lang="el-GR" dirty="0"/>
              <a:t>α- </a:t>
            </a:r>
            <a:r>
              <a:rPr lang="fr-FR" dirty="0"/>
              <a:t>glycérophosphorique. </a:t>
            </a:r>
            <a:endParaRPr lang="fr-FR" dirty="0" smtClean="0"/>
          </a:p>
          <a:p>
            <a:pPr marL="82296" indent="0">
              <a:buNone/>
            </a:pPr>
            <a:r>
              <a:rPr lang="fr-FR" dirty="0" smtClean="0"/>
              <a:t>Tous </a:t>
            </a:r>
            <a:r>
              <a:rPr lang="fr-FR" dirty="0"/>
              <a:t>les glycérophospholipides dérivent de cette structure. </a:t>
            </a:r>
          </a:p>
        </p:txBody>
      </p:sp>
    </p:spTree>
    <p:extLst>
      <p:ext uri="{BB962C8B-B14F-4D97-AF65-F5344CB8AC3E}">
        <p14:creationId xmlns:p14="http://schemas.microsoft.com/office/powerpoint/2010/main" val="232322824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115616" y="332656"/>
            <a:ext cx="7858120" cy="6131768"/>
          </a:xfrm>
        </p:spPr>
        <p:txBody>
          <a:bodyPr/>
          <a:lstStyle/>
          <a:p>
            <a:pPr marL="82296" indent="0">
              <a:buNone/>
            </a:pPr>
            <a:r>
              <a:rPr lang="fr-FR" dirty="0"/>
              <a:t>a- </a:t>
            </a:r>
            <a:r>
              <a:rPr lang="fr-FR" sz="2800" b="1" dirty="0"/>
              <a:t>L’acide phosphatidique ou phosphatidate</a:t>
            </a:r>
          </a:p>
          <a:p>
            <a:pPr marL="82296" indent="0">
              <a:buNone/>
            </a:pPr>
            <a:r>
              <a:rPr lang="fr-FR" dirty="0"/>
              <a:t>• </a:t>
            </a:r>
            <a:r>
              <a:rPr lang="fr-FR" sz="2800" dirty="0"/>
              <a:t>C’est l’élément de base des glycérophospholipides.</a:t>
            </a:r>
          </a:p>
          <a:p>
            <a:pPr marL="82296" indent="0">
              <a:buNone/>
            </a:pPr>
            <a:r>
              <a:rPr lang="fr-FR" sz="2800" dirty="0"/>
              <a:t>Acide phosphatidique = Glycérol + 2 Acides Gras + H3PO4( acide phosphorique), </a:t>
            </a:r>
            <a:r>
              <a:rPr lang="fr-FR" sz="2800" dirty="0" smtClean="0"/>
              <a:t> </a:t>
            </a:r>
          </a:p>
          <a:p>
            <a:pPr marL="82296" indent="0">
              <a:buNone/>
            </a:pPr>
            <a:endParaRPr lang="fr-FR" sz="2800" dirty="0"/>
          </a:p>
          <a:p>
            <a:pPr marL="82296" indent="0">
              <a:buNone/>
            </a:pPr>
            <a:endParaRPr lang="fr-FR" sz="2800" dirty="0" smtClean="0"/>
          </a:p>
          <a:p>
            <a:pPr marL="82296" indent="0">
              <a:buNone/>
            </a:pPr>
            <a:endParaRPr lang="fr-FR" sz="2800" dirty="0"/>
          </a:p>
          <a:p>
            <a:pPr marL="82296" indent="0">
              <a:buNone/>
            </a:pPr>
            <a:endParaRPr lang="fr-FR" sz="2800" dirty="0" smtClean="0"/>
          </a:p>
          <a:p>
            <a:pPr marL="82296" indent="0">
              <a:buNone/>
            </a:pPr>
            <a:endParaRPr lang="fr-FR" sz="2800" dirty="0"/>
          </a:p>
          <a:p>
            <a:pPr marL="82296" indent="0">
              <a:buNone/>
            </a:pPr>
            <a:r>
              <a:rPr lang="fr-FR" sz="2800" dirty="0" smtClean="0"/>
              <a:t>Les </a:t>
            </a:r>
            <a:r>
              <a:rPr lang="fr-FR" sz="2800" dirty="0"/>
              <a:t>deux acides gras ont une chaîne longue (≥ 14C), l’acide gras en position 2 est souvent insaturé.</a:t>
            </a:r>
          </a:p>
          <a:p>
            <a:endParaRPr lang="fr-FR" dirty="0"/>
          </a:p>
          <a:p>
            <a:endParaRPr lang="fr-FR"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2492896"/>
            <a:ext cx="4752528" cy="2448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905620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03648" y="404664"/>
            <a:ext cx="7498080" cy="4800600"/>
          </a:xfrm>
        </p:spPr>
        <p:txBody>
          <a:bodyPr/>
          <a:lstStyle/>
          <a:p>
            <a:pPr marL="82296" indent="0">
              <a:buNone/>
            </a:pPr>
            <a:r>
              <a:rPr lang="fr-FR" sz="2800" b="1" dirty="0"/>
              <a:t>b-	Les glycérophospholipides</a:t>
            </a:r>
          </a:p>
          <a:p>
            <a:pPr marL="82296" indent="0">
              <a:buNone/>
            </a:pPr>
            <a:r>
              <a:rPr lang="fr-FR" sz="2800" dirty="0" smtClean="0"/>
              <a:t>Ils </a:t>
            </a:r>
            <a:r>
              <a:rPr lang="fr-FR" sz="2800" dirty="0"/>
              <a:t>sont constitués d’acide phosphatidique + alcool</a:t>
            </a:r>
          </a:p>
          <a:p>
            <a:pPr marL="82296" indent="0">
              <a:buNone/>
            </a:pPr>
            <a:r>
              <a:rPr lang="fr-FR" sz="2800" b="1" dirty="0"/>
              <a:t>A.	Nature de l’alcool</a:t>
            </a:r>
          </a:p>
          <a:p>
            <a:pPr marL="82296" indent="0">
              <a:buNone/>
            </a:pPr>
            <a:endParaRPr lang="fr-F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2060848"/>
            <a:ext cx="7056783" cy="4176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562898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115616" y="692696"/>
            <a:ext cx="7920880" cy="5760640"/>
          </a:xfrm>
        </p:spPr>
        <p:txBody>
          <a:bodyPr>
            <a:normAutofit/>
          </a:bodyPr>
          <a:lstStyle/>
          <a:p>
            <a:pPr marL="82296" indent="0">
              <a:buNone/>
            </a:pPr>
            <a:r>
              <a:rPr lang="fr-FR" sz="2400" b="1" dirty="0" smtClean="0"/>
              <a:t>B.Les </a:t>
            </a:r>
            <a:r>
              <a:rPr lang="fr-FR" sz="2400" b="1" dirty="0"/>
              <a:t>différentes classes de glycérophospholipides</a:t>
            </a:r>
          </a:p>
          <a:p>
            <a:pPr marL="82296" indent="0">
              <a:buNone/>
            </a:pPr>
            <a:r>
              <a:rPr lang="fr-FR" sz="2600" dirty="0"/>
              <a:t>Le lipide se forme par fixation d’un alcool sur l’acide phosphatidique.</a:t>
            </a:r>
          </a:p>
          <a:p>
            <a:pPr marL="82296" indent="0">
              <a:buNone/>
            </a:pPr>
            <a:r>
              <a:rPr lang="fr-FR" sz="2600" dirty="0"/>
              <a:t>Selon l’alcool, on obtient des classes différentes de lipides.</a:t>
            </a:r>
          </a:p>
          <a:p>
            <a:pPr marL="82296" indent="0">
              <a:buNone/>
            </a:pPr>
            <a:r>
              <a:rPr lang="fr-FR" sz="2600" dirty="0" err="1" smtClean="0"/>
              <a:t>Phosphatidylsérines</a:t>
            </a:r>
            <a:r>
              <a:rPr lang="fr-FR" sz="2600" dirty="0" smtClean="0"/>
              <a:t>(céphalines) = </a:t>
            </a:r>
            <a:r>
              <a:rPr lang="fr-FR" sz="2600" dirty="0"/>
              <a:t>Acides </a:t>
            </a:r>
            <a:r>
              <a:rPr lang="fr-FR" sz="2600" dirty="0" err="1"/>
              <a:t>Phosphatidiques</a:t>
            </a:r>
            <a:r>
              <a:rPr lang="fr-FR" sz="2600" dirty="0"/>
              <a:t> + Sérine</a:t>
            </a:r>
          </a:p>
          <a:p>
            <a:pPr marL="82296" indent="0">
              <a:buNone/>
            </a:pPr>
            <a:r>
              <a:rPr lang="fr-FR" sz="2600" dirty="0" smtClean="0"/>
              <a:t>Phosphatidyléthanolamines </a:t>
            </a:r>
            <a:r>
              <a:rPr lang="fr-FR" sz="2600" dirty="0"/>
              <a:t>(céphalines</a:t>
            </a:r>
            <a:r>
              <a:rPr lang="fr-FR" sz="2600" dirty="0" smtClean="0"/>
              <a:t>)= </a:t>
            </a:r>
            <a:r>
              <a:rPr lang="fr-FR" sz="2600" dirty="0"/>
              <a:t>Acides </a:t>
            </a:r>
            <a:r>
              <a:rPr lang="fr-FR" sz="2600" dirty="0" err="1"/>
              <a:t>Phosphatidiques</a:t>
            </a:r>
            <a:r>
              <a:rPr lang="fr-FR" sz="2600" dirty="0"/>
              <a:t> + </a:t>
            </a:r>
            <a:r>
              <a:rPr lang="fr-FR" sz="2600" dirty="0" err="1"/>
              <a:t>Ethanolamine</a:t>
            </a:r>
            <a:endParaRPr lang="fr-FR" sz="2600" dirty="0"/>
          </a:p>
          <a:p>
            <a:pPr marL="82296" indent="0">
              <a:buNone/>
            </a:pPr>
            <a:r>
              <a:rPr lang="fr-FR" sz="2600" dirty="0" smtClean="0"/>
              <a:t>Phosphatidylcholines</a:t>
            </a:r>
            <a:r>
              <a:rPr lang="fr-FR" sz="2600" dirty="0"/>
              <a:t>( lécithines) </a:t>
            </a:r>
            <a:r>
              <a:rPr lang="fr-FR" sz="2600" dirty="0" smtClean="0"/>
              <a:t>= </a:t>
            </a:r>
            <a:r>
              <a:rPr lang="fr-FR" sz="2600" dirty="0"/>
              <a:t>Acides </a:t>
            </a:r>
            <a:r>
              <a:rPr lang="fr-FR" sz="2600" dirty="0" err="1"/>
              <a:t>Phosphatidiques</a:t>
            </a:r>
            <a:r>
              <a:rPr lang="fr-FR" sz="2600" dirty="0"/>
              <a:t> + Choline</a:t>
            </a:r>
          </a:p>
          <a:p>
            <a:pPr marL="82296" indent="0">
              <a:buNone/>
            </a:pPr>
            <a:r>
              <a:rPr lang="fr-FR" sz="2600" dirty="0" err="1"/>
              <a:t>Phosphatidylinositols</a:t>
            </a:r>
            <a:r>
              <a:rPr lang="fr-FR" sz="2600" dirty="0"/>
              <a:t> = Acides </a:t>
            </a:r>
            <a:r>
              <a:rPr lang="fr-FR" sz="2600" dirty="0" err="1"/>
              <a:t>Phosphatidiques</a:t>
            </a:r>
            <a:r>
              <a:rPr lang="fr-FR" sz="2600" dirty="0"/>
              <a:t> + Inositol</a:t>
            </a:r>
          </a:p>
          <a:p>
            <a:pPr marL="82296" indent="0">
              <a:buNone/>
            </a:pPr>
            <a:endParaRPr lang="fr-FR" dirty="0"/>
          </a:p>
        </p:txBody>
      </p:sp>
    </p:spTree>
    <p:extLst>
      <p:ext uri="{BB962C8B-B14F-4D97-AF65-F5344CB8AC3E}">
        <p14:creationId xmlns:p14="http://schemas.microsoft.com/office/powerpoint/2010/main" val="39014594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15616" y="188640"/>
            <a:ext cx="7786112" cy="1143000"/>
          </a:xfrm>
        </p:spPr>
        <p:txBody>
          <a:bodyPr>
            <a:normAutofit/>
          </a:bodyPr>
          <a:lstStyle/>
          <a:p>
            <a:r>
              <a:rPr lang="fr-FR" sz="2400" b="1" dirty="0">
                <a:effectLst/>
              </a:rPr>
              <a:t>c-Les Phosphatidyléthanolamines et Phosphatidylsérines</a:t>
            </a: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31640" y="1268760"/>
            <a:ext cx="4968552" cy="2304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3933056"/>
            <a:ext cx="5328592" cy="252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526048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35608" y="764704"/>
            <a:ext cx="7498080" cy="5483696"/>
          </a:xfrm>
        </p:spPr>
        <p:txBody>
          <a:bodyPr/>
          <a:lstStyle/>
          <a:p>
            <a:pPr marL="82296" indent="0">
              <a:buNone/>
            </a:pPr>
            <a:r>
              <a:rPr lang="fr-FR" sz="2800" b="1" dirty="0"/>
              <a:t>d-Les Phosphatidylcholines ou Lécithines</a:t>
            </a:r>
          </a:p>
          <a:p>
            <a:pPr marL="82296" indent="0">
              <a:buNone/>
            </a:pPr>
            <a:r>
              <a:rPr lang="fr-FR" sz="2800" dirty="0"/>
              <a:t>On les trouve dans le cerveau, le foie, le jaune </a:t>
            </a:r>
            <a:endParaRPr lang="fr-FR" sz="2800" dirty="0" smtClean="0"/>
          </a:p>
          <a:p>
            <a:pPr marL="82296" indent="0">
              <a:buNone/>
            </a:pPr>
            <a:r>
              <a:rPr lang="fr-FR" sz="2800" dirty="0" smtClean="0"/>
              <a:t> </a:t>
            </a:r>
            <a:r>
              <a:rPr lang="fr-FR" sz="2800" dirty="0"/>
              <a:t>d’</a:t>
            </a:r>
            <a:r>
              <a:rPr lang="fr-FR" sz="2800" dirty="0" err="1"/>
              <a:t>oeuf</a:t>
            </a:r>
            <a:r>
              <a:rPr lang="fr-FR" sz="2800" dirty="0" smtClean="0"/>
              <a:t>.</a:t>
            </a:r>
          </a:p>
          <a:p>
            <a:pPr marL="82296" indent="0">
              <a:buNone/>
            </a:pPr>
            <a:r>
              <a:rPr lang="fr-FR" sz="2800" dirty="0"/>
              <a:t>S</a:t>
            </a:r>
            <a:r>
              <a:rPr lang="fr-FR" sz="2800" dirty="0" smtClean="0"/>
              <a:t>e </a:t>
            </a:r>
            <a:r>
              <a:rPr lang="fr-FR" sz="2800" dirty="0"/>
              <a:t>sont des molécules  amphotères et </a:t>
            </a:r>
            <a:r>
              <a:rPr lang="fr-FR" sz="2800" dirty="0" smtClean="0"/>
              <a:t>bipolaires</a:t>
            </a:r>
          </a:p>
          <a:p>
            <a:pPr marL="82296" indent="0">
              <a:buNone/>
            </a:pPr>
            <a:endParaRPr lang="fr-FR" sz="2800" dirty="0"/>
          </a:p>
          <a:p>
            <a:endParaRPr lang="fr-FR"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3079750"/>
            <a:ext cx="6696743" cy="2581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8056" y="3232150"/>
            <a:ext cx="6696743" cy="2581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99259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971600" y="620688"/>
            <a:ext cx="7858120" cy="6048672"/>
          </a:xfrm>
        </p:spPr>
        <p:txBody>
          <a:bodyPr>
            <a:normAutofit lnSpcReduction="10000"/>
          </a:bodyPr>
          <a:lstStyle/>
          <a:p>
            <a:pPr marL="82296" indent="0">
              <a:buNone/>
            </a:pPr>
            <a:r>
              <a:rPr lang="fr-FR" sz="2800" b="1" dirty="0"/>
              <a:t>e- Les </a:t>
            </a:r>
            <a:r>
              <a:rPr lang="fr-FR" sz="2800" b="1" dirty="0" err="1"/>
              <a:t>Phosphatidylinositols</a:t>
            </a:r>
            <a:endParaRPr lang="fr-FR" sz="2800" b="1" dirty="0"/>
          </a:p>
          <a:p>
            <a:pPr marL="82296" indent="0">
              <a:buNone/>
            </a:pPr>
            <a:r>
              <a:rPr lang="fr-FR" dirty="0"/>
              <a:t>Sont présents dans toutes les </a:t>
            </a:r>
            <a:r>
              <a:rPr lang="fr-FR" dirty="0" smtClean="0"/>
              <a:t>membranes</a:t>
            </a:r>
          </a:p>
          <a:p>
            <a:pPr marL="82296" indent="0">
              <a:buNone/>
            </a:pPr>
            <a:endParaRPr lang="fr-FR" dirty="0"/>
          </a:p>
          <a:p>
            <a:pPr marL="82296" indent="0">
              <a:buNone/>
            </a:pPr>
            <a:endParaRPr lang="fr-FR" dirty="0" smtClean="0"/>
          </a:p>
          <a:p>
            <a:pPr marL="82296" indent="0">
              <a:buNone/>
            </a:pPr>
            <a:endParaRPr lang="fr-FR" sz="2800" b="1" dirty="0" smtClean="0"/>
          </a:p>
          <a:p>
            <a:pPr marL="82296" indent="0">
              <a:buNone/>
            </a:pPr>
            <a:r>
              <a:rPr lang="fr-FR" sz="2800" b="1" dirty="0" smtClean="0"/>
              <a:t>1</a:t>
            </a:r>
            <a:r>
              <a:rPr lang="fr-FR" sz="2800" b="1" dirty="0"/>
              <a:t>. Structure de l’</a:t>
            </a:r>
            <a:r>
              <a:rPr lang="fr-FR" sz="2800" b="1" dirty="0" err="1"/>
              <a:t>inositol</a:t>
            </a:r>
            <a:endParaRPr lang="fr-FR" sz="2800" b="1" dirty="0"/>
          </a:p>
          <a:p>
            <a:pPr marL="82296" indent="0">
              <a:buNone/>
            </a:pPr>
            <a:r>
              <a:rPr lang="fr-FR" sz="2800" dirty="0"/>
              <a:t>• L’</a:t>
            </a:r>
            <a:r>
              <a:rPr lang="fr-FR" sz="2800" dirty="0" err="1"/>
              <a:t>inositol</a:t>
            </a:r>
            <a:r>
              <a:rPr lang="fr-FR" sz="2800" dirty="0"/>
              <a:t> est un hexa alcool cyclique qui a 9 isomères possibles. Le </a:t>
            </a:r>
            <a:r>
              <a:rPr lang="fr-FR" sz="2800" dirty="0" err="1"/>
              <a:t>myoinositol</a:t>
            </a:r>
            <a:r>
              <a:rPr lang="fr-FR" sz="2800" dirty="0"/>
              <a:t> est </a:t>
            </a:r>
            <a:r>
              <a:rPr lang="fr-FR" sz="2800" dirty="0" smtClean="0"/>
              <a:t>le plus </a:t>
            </a:r>
            <a:r>
              <a:rPr lang="fr-FR" sz="2800" dirty="0"/>
              <a:t>fréquent dans les lipides</a:t>
            </a:r>
            <a:r>
              <a:rPr lang="fr-FR" sz="2800" dirty="0" smtClean="0"/>
              <a:t>.</a:t>
            </a:r>
          </a:p>
          <a:p>
            <a:pPr marL="82296" indent="0">
              <a:buNone/>
            </a:pPr>
            <a:r>
              <a:rPr lang="fr-FR" sz="2800" dirty="0"/>
              <a:t>L’</a:t>
            </a:r>
            <a:r>
              <a:rPr lang="fr-FR" sz="2800" dirty="0" err="1"/>
              <a:t>inositol</a:t>
            </a:r>
            <a:r>
              <a:rPr lang="fr-FR" sz="2800" dirty="0"/>
              <a:t> 1, 4, 5 </a:t>
            </a:r>
            <a:endParaRPr lang="fr-FR" sz="2800" dirty="0" smtClean="0"/>
          </a:p>
          <a:p>
            <a:pPr marL="82296" indent="0">
              <a:buNone/>
            </a:pPr>
            <a:r>
              <a:rPr lang="fr-FR" sz="2800" dirty="0" smtClean="0"/>
              <a:t>triphosphate </a:t>
            </a:r>
            <a:r>
              <a:rPr lang="fr-FR" sz="2800" dirty="0"/>
              <a:t>ou IP3 est </a:t>
            </a:r>
            <a:endParaRPr lang="fr-FR" sz="2800" dirty="0" smtClean="0"/>
          </a:p>
          <a:p>
            <a:pPr marL="82296" indent="0">
              <a:buNone/>
            </a:pPr>
            <a:r>
              <a:rPr lang="fr-FR" sz="2800" dirty="0" smtClean="0"/>
              <a:t>un </a:t>
            </a:r>
            <a:r>
              <a:rPr lang="fr-FR" sz="2800" dirty="0"/>
              <a:t>second messager</a:t>
            </a:r>
          </a:p>
          <a:p>
            <a:pPr marL="82296" indent="0">
              <a:buNone/>
            </a:pPr>
            <a:endParaRPr lang="fr-FR" sz="2800" dirty="0" smtClean="0"/>
          </a:p>
          <a:p>
            <a:pPr marL="82296" indent="0">
              <a:buNone/>
            </a:pPr>
            <a:endParaRPr lang="fr-FR" sz="28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1484784"/>
            <a:ext cx="5688632" cy="1728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2020" y="4797152"/>
            <a:ext cx="4105275" cy="180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501000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259632" y="692696"/>
            <a:ext cx="7498080" cy="5400600"/>
          </a:xfrm>
        </p:spPr>
        <p:txBody>
          <a:bodyPr>
            <a:normAutofit fontScale="92500"/>
          </a:bodyPr>
          <a:lstStyle/>
          <a:p>
            <a:pPr marL="82296" indent="0">
              <a:buNone/>
            </a:pPr>
            <a:r>
              <a:rPr lang="fr-FR" sz="3000" b="1" dirty="0"/>
              <a:t>f-Propriétés des Glycérophospholipides</a:t>
            </a:r>
          </a:p>
          <a:p>
            <a:pPr marL="82296" indent="0">
              <a:buNone/>
            </a:pPr>
            <a:r>
              <a:rPr lang="fr-FR" sz="3000" dirty="0"/>
              <a:t>• Ce sont des molécules </a:t>
            </a:r>
            <a:r>
              <a:rPr lang="fr-FR" sz="3000" dirty="0" err="1"/>
              <a:t>amphipathiques</a:t>
            </a:r>
            <a:r>
              <a:rPr lang="fr-FR" sz="3000" dirty="0"/>
              <a:t> (ou amphiphiles) car elles présentent 2 pôles :</a:t>
            </a:r>
          </a:p>
          <a:p>
            <a:pPr marL="82296" indent="0">
              <a:buNone/>
            </a:pPr>
            <a:r>
              <a:rPr lang="fr-FR" sz="3000" dirty="0"/>
              <a:t>— l’un hydrophobe dû aux AG ;</a:t>
            </a:r>
          </a:p>
          <a:p>
            <a:pPr marL="82296" indent="0">
              <a:buNone/>
            </a:pPr>
            <a:r>
              <a:rPr lang="fr-FR" sz="3000" dirty="0"/>
              <a:t>— l’autre hydrophile dû à l’ester phosphorique.</a:t>
            </a:r>
          </a:p>
          <a:p>
            <a:pPr marL="82296" indent="0">
              <a:buNone/>
            </a:pPr>
            <a:r>
              <a:rPr lang="fr-FR" sz="3000" dirty="0"/>
              <a:t>• Elles ont donc des propriétés identiques à celles des savons (émulsionnants, …).</a:t>
            </a:r>
          </a:p>
          <a:p>
            <a:pPr marL="82296" indent="0">
              <a:buNone/>
            </a:pPr>
            <a:r>
              <a:rPr lang="fr-FR" sz="3000" dirty="0"/>
              <a:t>• Ce sont des molécules amphotères car elles possèdent à la fois :</a:t>
            </a:r>
          </a:p>
          <a:p>
            <a:pPr marL="82296" indent="0">
              <a:buNone/>
            </a:pPr>
            <a:r>
              <a:rPr lang="fr-FR" sz="3000" dirty="0"/>
              <a:t>— une fonction acide apportée par H3PO4</a:t>
            </a:r>
          </a:p>
          <a:p>
            <a:pPr marL="82296" indent="0">
              <a:buNone/>
            </a:pPr>
            <a:r>
              <a:rPr lang="fr-FR" sz="3000" dirty="0"/>
              <a:t>— une fonction basique apportée par l’AA alcool.</a:t>
            </a:r>
          </a:p>
          <a:p>
            <a:pPr marL="82296" indent="0">
              <a:buNone/>
            </a:pPr>
            <a:endParaRPr lang="fr-FR" dirty="0"/>
          </a:p>
        </p:txBody>
      </p:sp>
    </p:spTree>
    <p:extLst>
      <p:ext uri="{BB962C8B-B14F-4D97-AF65-F5344CB8AC3E}">
        <p14:creationId xmlns:p14="http://schemas.microsoft.com/office/powerpoint/2010/main" val="269069599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35608" y="548680"/>
            <a:ext cx="7498080" cy="5699720"/>
          </a:xfrm>
        </p:spPr>
        <p:txBody>
          <a:bodyPr>
            <a:normAutofit fontScale="70000" lnSpcReduction="20000"/>
          </a:bodyPr>
          <a:lstStyle/>
          <a:p>
            <a:pPr marL="82296" indent="0">
              <a:buNone/>
            </a:pPr>
            <a:r>
              <a:rPr lang="fr-FR" b="1" dirty="0"/>
              <a:t>g- Hydrolyse des phospholipides par les phospholipases</a:t>
            </a:r>
          </a:p>
          <a:p>
            <a:pPr marL="82296" indent="0">
              <a:buNone/>
            </a:pPr>
            <a:r>
              <a:rPr lang="fr-FR" dirty="0" smtClean="0"/>
              <a:t>1.Il </a:t>
            </a:r>
            <a:r>
              <a:rPr lang="fr-FR" dirty="0"/>
              <a:t>existe 4 phospholipases spécifiques A1, A2, C et D :</a:t>
            </a:r>
          </a:p>
          <a:p>
            <a:pPr marL="82296" indent="0">
              <a:buNone/>
            </a:pPr>
            <a:r>
              <a:rPr lang="fr-FR" dirty="0" smtClean="0"/>
              <a:t>Les </a:t>
            </a:r>
            <a:r>
              <a:rPr lang="fr-FR" dirty="0"/>
              <a:t>phospholipases sont des enzymes qui hydrolysent les phospholipides. On distingue selon le site d’action de l’enzyme :</a:t>
            </a:r>
          </a:p>
          <a:p>
            <a:pPr marL="82296" indent="0">
              <a:buNone/>
            </a:pPr>
            <a:r>
              <a:rPr lang="fr-FR" dirty="0" smtClean="0"/>
              <a:t>-Phospholipase </a:t>
            </a:r>
            <a:r>
              <a:rPr lang="fr-FR" dirty="0"/>
              <a:t>A1 (EC 3.1.1.32) enlève l’acide gras lié à la fonction alcool primaire du glycérol, libérant un acide gras et un </a:t>
            </a:r>
            <a:r>
              <a:rPr lang="fr-FR" dirty="0" err="1"/>
              <a:t>lysophospholipide</a:t>
            </a:r>
            <a:r>
              <a:rPr lang="fr-FR" dirty="0"/>
              <a:t> ;</a:t>
            </a:r>
          </a:p>
          <a:p>
            <a:pPr marL="82296" indent="0">
              <a:buNone/>
            </a:pPr>
            <a:r>
              <a:rPr lang="fr-FR" dirty="0" smtClean="0"/>
              <a:t>- Phospholipase </a:t>
            </a:r>
            <a:r>
              <a:rPr lang="fr-FR" dirty="0"/>
              <a:t>A2 (EC 3.1.1.4) enlève l’acide gras lié à la fonction alcool secondaire du glycérol, libérant un acide gras et un </a:t>
            </a:r>
            <a:r>
              <a:rPr lang="fr-FR" dirty="0" err="1"/>
              <a:t>lysophospholipide</a:t>
            </a:r>
            <a:r>
              <a:rPr lang="fr-FR" dirty="0"/>
              <a:t> ;</a:t>
            </a:r>
          </a:p>
          <a:p>
            <a:pPr marL="82296" indent="0">
              <a:buNone/>
            </a:pPr>
            <a:r>
              <a:rPr lang="fr-FR" dirty="0" smtClean="0"/>
              <a:t>-Phospholipase </a:t>
            </a:r>
            <a:r>
              <a:rPr lang="fr-FR" dirty="0"/>
              <a:t>C (EC 3.1.4.3) intervient sur la fonction ester liant le glycérol et le phosphate, libérant un </a:t>
            </a:r>
            <a:r>
              <a:rPr lang="fr-FR" dirty="0" err="1"/>
              <a:t>diglycéride</a:t>
            </a:r>
            <a:r>
              <a:rPr lang="fr-FR" dirty="0"/>
              <a:t> et un </a:t>
            </a:r>
            <a:r>
              <a:rPr lang="fr-FR" dirty="0" err="1"/>
              <a:t>phosphoalcool</a:t>
            </a:r>
            <a:r>
              <a:rPr lang="fr-FR" dirty="0"/>
              <a:t> </a:t>
            </a:r>
            <a:r>
              <a:rPr lang="fr-FR" dirty="0" smtClean="0"/>
              <a:t>;</a:t>
            </a:r>
          </a:p>
          <a:p>
            <a:pPr marL="82296" indent="0">
              <a:buNone/>
            </a:pPr>
            <a:r>
              <a:rPr lang="fr-FR" dirty="0"/>
              <a:t> </a:t>
            </a:r>
            <a:r>
              <a:rPr lang="fr-FR" dirty="0" smtClean="0"/>
              <a:t>-Phospholipase </a:t>
            </a:r>
            <a:r>
              <a:rPr lang="fr-FR" dirty="0"/>
              <a:t>D (EC 3.1.4.4. )hydrolyse la fonction ester entre la fonction acide du phosphate et l'alcool, libérant un phosphatidate et un alcool </a:t>
            </a:r>
          </a:p>
          <a:p>
            <a:pPr marL="82296" indent="0">
              <a:buNone/>
            </a:pPr>
            <a:endParaRPr lang="fr-FR" dirty="0"/>
          </a:p>
        </p:txBody>
      </p:sp>
    </p:spTree>
    <p:extLst>
      <p:ext uri="{BB962C8B-B14F-4D97-AF65-F5344CB8AC3E}">
        <p14:creationId xmlns:p14="http://schemas.microsoft.com/office/powerpoint/2010/main" val="419086226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43608" y="908720"/>
            <a:ext cx="7848872" cy="5544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71564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i="1" u="sng" dirty="0"/>
              <a:t>Acides gras saturés </a:t>
            </a:r>
            <a:endParaRPr lang="fr-FR" dirty="0"/>
          </a:p>
        </p:txBody>
      </p:sp>
      <p:sp>
        <p:nvSpPr>
          <p:cNvPr id="3" name="Espace réservé du contenu 2"/>
          <p:cNvSpPr>
            <a:spLocks noGrp="1"/>
          </p:cNvSpPr>
          <p:nvPr>
            <p:ph idx="1"/>
          </p:nvPr>
        </p:nvSpPr>
        <p:spPr>
          <a:xfrm rot="21600000">
            <a:off x="323528" y="1124744"/>
            <a:ext cx="8229600" cy="5733256"/>
          </a:xfrm>
        </p:spPr>
        <p:txBody>
          <a:bodyPr>
            <a:normAutofit fontScale="85000" lnSpcReduction="10000"/>
          </a:bodyPr>
          <a:lstStyle/>
          <a:p>
            <a:pPr marL="0" indent="0">
              <a:buNone/>
            </a:pPr>
            <a:r>
              <a:rPr lang="fr-FR" dirty="0"/>
              <a:t>Ils sont constitués d’une chaîne hydrocarbonée sans double liaison. En fait cette chaîne n’est pas “linéaire” car les angles de valence entre les Carbones  font 111</a:t>
            </a:r>
            <a:r>
              <a:rPr lang="fr-FR" dirty="0" smtClean="0"/>
              <a:t>°.</a:t>
            </a:r>
          </a:p>
          <a:p>
            <a:pPr marL="0" indent="0">
              <a:buNone/>
            </a:pPr>
            <a:r>
              <a:rPr lang="fr-FR" dirty="0" smtClean="0"/>
              <a:t>Leurs  </a:t>
            </a:r>
            <a:r>
              <a:rPr lang="fr-FR" dirty="0"/>
              <a:t>Formule  générale est </a:t>
            </a:r>
            <a:r>
              <a:rPr lang="fr-FR" dirty="0" smtClean="0"/>
              <a:t> </a:t>
            </a:r>
            <a:r>
              <a:rPr lang="fr-FR" b="1" dirty="0"/>
              <a:t>CH3 -(CH2)n – COOH </a:t>
            </a:r>
            <a:r>
              <a:rPr lang="fr-FR" b="1" dirty="0" smtClean="0"/>
              <a:t>.</a:t>
            </a:r>
          </a:p>
          <a:p>
            <a:pPr marL="0" indent="0">
              <a:buNone/>
            </a:pPr>
            <a:r>
              <a:rPr lang="fr-FR" b="1" dirty="0" smtClean="0"/>
              <a:t> </a:t>
            </a:r>
            <a:r>
              <a:rPr lang="fr-FR" b="1" dirty="0"/>
              <a:t>Les plus fréquents  sont :</a:t>
            </a:r>
          </a:p>
          <a:p>
            <a:pPr marL="0" indent="0">
              <a:buNone/>
            </a:pPr>
            <a:r>
              <a:rPr lang="fr-FR" b="1" dirty="0"/>
              <a:t>         </a:t>
            </a:r>
            <a:r>
              <a:rPr lang="fr-FR" b="1" dirty="0" smtClean="0"/>
              <a:t> </a:t>
            </a:r>
            <a:r>
              <a:rPr lang="fr-FR" b="1" dirty="0"/>
              <a:t>4C Acide butyrique  (4 :0)                        	 	 </a:t>
            </a:r>
            <a:endParaRPr lang="fr-FR" b="1" dirty="0" smtClean="0"/>
          </a:p>
          <a:p>
            <a:pPr marL="0" indent="0">
              <a:buNone/>
            </a:pPr>
            <a:r>
              <a:rPr lang="fr-FR" b="1" dirty="0"/>
              <a:t> </a:t>
            </a:r>
            <a:r>
              <a:rPr lang="fr-FR" b="1" dirty="0" smtClean="0"/>
              <a:t>        16C </a:t>
            </a:r>
            <a:r>
              <a:rPr lang="fr-FR" b="1" dirty="0"/>
              <a:t>Acide palmitique  (16 :0)	 	 	</a:t>
            </a:r>
            <a:endParaRPr lang="fr-FR" b="1" dirty="0" smtClean="0"/>
          </a:p>
          <a:p>
            <a:pPr marL="0" indent="0">
              <a:buNone/>
            </a:pPr>
            <a:r>
              <a:rPr lang="fr-FR" b="1" dirty="0"/>
              <a:t> </a:t>
            </a:r>
            <a:r>
              <a:rPr lang="fr-FR" b="1" dirty="0" smtClean="0"/>
              <a:t>        18C </a:t>
            </a:r>
            <a:r>
              <a:rPr lang="fr-FR" b="1" dirty="0"/>
              <a:t>Acide stéarique (18 :0)</a:t>
            </a:r>
          </a:p>
          <a:p>
            <a:pPr marL="0" indent="0">
              <a:buNone/>
            </a:pPr>
            <a:r>
              <a:rPr lang="fr-FR" b="1" dirty="0" smtClean="0"/>
              <a:t>         24C </a:t>
            </a:r>
            <a:r>
              <a:rPr lang="fr-FR" b="1" dirty="0"/>
              <a:t>Acide lignocérique(24 :0)</a:t>
            </a:r>
          </a:p>
          <a:p>
            <a:pPr marL="0" indent="0">
              <a:buNone/>
            </a:pPr>
            <a:r>
              <a:rPr lang="fr-FR" b="1" dirty="0"/>
              <a:t>	 	 	 	 </a:t>
            </a:r>
            <a:endParaRPr lang="fr-FR" b="1" dirty="0" smtClean="0"/>
          </a:p>
          <a:p>
            <a:pPr marL="0" indent="0">
              <a:buNone/>
            </a:pPr>
            <a:endParaRPr lang="fr-FR" dirty="0"/>
          </a:p>
          <a:p>
            <a:pPr marL="0" indent="0">
              <a:buNone/>
            </a:pPr>
            <a:endParaRPr lang="fr-FR" dirty="0"/>
          </a:p>
        </p:txBody>
      </p:sp>
    </p:spTree>
    <p:extLst>
      <p:ext uri="{BB962C8B-B14F-4D97-AF65-F5344CB8AC3E}">
        <p14:creationId xmlns:p14="http://schemas.microsoft.com/office/powerpoint/2010/main" val="244519654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115616" y="692696"/>
            <a:ext cx="7818072" cy="5555704"/>
          </a:xfrm>
        </p:spPr>
        <p:txBody>
          <a:bodyPr>
            <a:normAutofit fontScale="92500" lnSpcReduction="10000"/>
          </a:bodyPr>
          <a:lstStyle/>
          <a:p>
            <a:pPr marL="82296" indent="0">
              <a:buNone/>
            </a:pPr>
            <a:r>
              <a:rPr lang="fr-FR" sz="3000" b="1" dirty="0"/>
              <a:t>2. Rôle des phospholipases</a:t>
            </a:r>
          </a:p>
          <a:p>
            <a:pPr marL="82296" indent="0">
              <a:buNone/>
            </a:pPr>
            <a:r>
              <a:rPr lang="fr-FR" sz="3000" dirty="0"/>
              <a:t>• L’hydrolyse des phospholipides alimentaires lors de la digestion est réalisée par la phospholipase A2 pancréatique.</a:t>
            </a:r>
          </a:p>
          <a:p>
            <a:pPr marL="82296" indent="0">
              <a:buNone/>
            </a:pPr>
            <a:r>
              <a:rPr lang="fr-FR" sz="3000" dirty="0"/>
              <a:t>• L’hydrolyse des phospholipides membranaires permet la synthèse de </a:t>
            </a:r>
            <a:r>
              <a:rPr lang="fr-FR" sz="3000" dirty="0" smtClean="0"/>
              <a:t>médiateurs lipidiques </a:t>
            </a:r>
            <a:r>
              <a:rPr lang="fr-FR" sz="3000" dirty="0"/>
              <a:t>:</a:t>
            </a:r>
          </a:p>
          <a:p>
            <a:pPr marL="82296" indent="0">
              <a:buNone/>
            </a:pPr>
            <a:r>
              <a:rPr lang="fr-FR" sz="3000" dirty="0"/>
              <a:t>— une phospholipase A2 conduit aux prostaglandines, leucotriènes, lysophospholipides</a:t>
            </a:r>
          </a:p>
          <a:p>
            <a:pPr marL="82296" indent="0">
              <a:buNone/>
            </a:pPr>
            <a:r>
              <a:rPr lang="fr-FR" sz="3000" dirty="0"/>
              <a:t>— une phospholipase C conduit aux DAG (Diacylglycérol), IP3 (inositol 1, 4, 5 triphosphate)</a:t>
            </a:r>
          </a:p>
          <a:p>
            <a:pPr marL="82296" indent="0">
              <a:buNone/>
            </a:pPr>
            <a:r>
              <a:rPr lang="fr-FR" sz="3000" dirty="0"/>
              <a:t>— une phospholipase D conduit à l’Acide phosphatidique.</a:t>
            </a:r>
          </a:p>
          <a:p>
            <a:pPr marL="82296" indent="0">
              <a:buNone/>
            </a:pPr>
            <a:endParaRPr lang="fr-FR" dirty="0"/>
          </a:p>
        </p:txBody>
      </p:sp>
    </p:spTree>
    <p:extLst>
      <p:ext uri="{BB962C8B-B14F-4D97-AF65-F5344CB8AC3E}">
        <p14:creationId xmlns:p14="http://schemas.microsoft.com/office/powerpoint/2010/main" val="69915008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35608" y="692696"/>
            <a:ext cx="7498080" cy="5555704"/>
          </a:xfrm>
        </p:spPr>
        <p:txBody>
          <a:bodyPr>
            <a:normAutofit lnSpcReduction="10000"/>
          </a:bodyPr>
          <a:lstStyle/>
          <a:p>
            <a:pPr marL="82296" indent="0">
              <a:buNone/>
            </a:pPr>
            <a:r>
              <a:rPr lang="fr-FR" sz="2800" b="1" dirty="0"/>
              <a:t>2-Sphingolipides</a:t>
            </a:r>
          </a:p>
          <a:p>
            <a:pPr marL="82296" indent="0">
              <a:buNone/>
            </a:pPr>
            <a:r>
              <a:rPr lang="fr-FR" sz="2800" dirty="0"/>
              <a:t>Dans ce groupe le </a:t>
            </a:r>
            <a:r>
              <a:rPr lang="fr-FR" sz="2800" dirty="0" smtClean="0"/>
              <a:t>glycérol </a:t>
            </a:r>
            <a:r>
              <a:rPr lang="fr-FR" sz="2800" dirty="0"/>
              <a:t>est remplacé par un alcool  aminé  </a:t>
            </a:r>
            <a:r>
              <a:rPr lang="fr-FR" sz="2800" b="1" dirty="0">
                <a:solidFill>
                  <a:srgbClr val="FF0000"/>
                </a:solidFill>
                <a:effectLst>
                  <a:outerShdw blurRad="38100" dist="38100" dir="2700000" algn="tl">
                    <a:srgbClr val="000000">
                      <a:alpha val="43137"/>
                    </a:srgbClr>
                  </a:outerShdw>
                </a:effectLst>
              </a:rPr>
              <a:t>la </a:t>
            </a:r>
            <a:r>
              <a:rPr lang="fr-FR" sz="2800" b="1" dirty="0" err="1">
                <a:solidFill>
                  <a:srgbClr val="FF0000"/>
                </a:solidFill>
                <a:effectLst>
                  <a:outerShdw blurRad="38100" dist="38100" dir="2700000" algn="tl">
                    <a:srgbClr val="000000">
                      <a:alpha val="43137"/>
                    </a:srgbClr>
                  </a:outerShdw>
                </a:effectLst>
              </a:rPr>
              <a:t>sphingosine</a:t>
            </a:r>
            <a:r>
              <a:rPr lang="fr-FR" sz="2800" b="1" dirty="0">
                <a:solidFill>
                  <a:srgbClr val="FF0000"/>
                </a:solidFill>
                <a:effectLst>
                  <a:outerShdw blurRad="38100" dist="38100" dir="2700000" algn="tl">
                    <a:srgbClr val="000000">
                      <a:alpha val="43137"/>
                    </a:srgbClr>
                  </a:outerShdw>
                </a:effectLst>
              </a:rPr>
              <a:t> </a:t>
            </a:r>
            <a:r>
              <a:rPr lang="fr-FR" sz="2800" dirty="0" smtClean="0"/>
              <a:t>.</a:t>
            </a:r>
          </a:p>
          <a:p>
            <a:pPr marL="82296" indent="0">
              <a:buNone/>
            </a:pPr>
            <a:r>
              <a:rPr lang="fr-FR" sz="2800" dirty="0"/>
              <a:t>H3C-(CH2)12-CH═CH-CH-CH-CH2-OH</a:t>
            </a:r>
          </a:p>
          <a:p>
            <a:pPr marL="82296" indent="0">
              <a:buNone/>
            </a:pPr>
            <a:r>
              <a:rPr lang="fr-FR" sz="2800" dirty="0" smtClean="0"/>
              <a:t>                                       │ </a:t>
            </a:r>
            <a:r>
              <a:rPr lang="fr-FR" sz="2800" dirty="0"/>
              <a:t>│</a:t>
            </a:r>
          </a:p>
          <a:p>
            <a:pPr marL="82296" indent="0">
              <a:buNone/>
            </a:pPr>
            <a:r>
              <a:rPr lang="fr-FR" sz="2800" dirty="0" smtClean="0"/>
              <a:t>                                    OH </a:t>
            </a:r>
            <a:r>
              <a:rPr lang="fr-FR" sz="2800" dirty="0"/>
              <a:t>NH2</a:t>
            </a:r>
          </a:p>
          <a:p>
            <a:pPr marL="82296" indent="0">
              <a:buNone/>
            </a:pPr>
            <a:r>
              <a:rPr lang="fr-FR" sz="2800" dirty="0"/>
              <a:t>L’AG est fixé à la sphingosine   par une liaison amide ( liaison du carboxyle de l’AG sur le -NH2 de la sphingosine) :</a:t>
            </a:r>
          </a:p>
          <a:p>
            <a:pPr marL="82296" indent="0">
              <a:buNone/>
            </a:pPr>
            <a:r>
              <a:rPr lang="fr-FR" sz="2800" dirty="0" smtClean="0"/>
              <a:t>Les </a:t>
            </a:r>
            <a:r>
              <a:rPr lang="fr-FR" sz="2800" dirty="0"/>
              <a:t>sphingolipides sont </a:t>
            </a:r>
            <a:r>
              <a:rPr lang="fr-FR" sz="2800" dirty="0" smtClean="0"/>
              <a:t>particulièrement </a:t>
            </a:r>
            <a:r>
              <a:rPr lang="fr-FR" sz="2800" dirty="0"/>
              <a:t>abondants dans le tissus </a:t>
            </a:r>
            <a:r>
              <a:rPr lang="fr-FR" sz="2800" dirty="0" smtClean="0"/>
              <a:t>nerveux. Certains </a:t>
            </a:r>
            <a:r>
              <a:rPr lang="fr-FR" sz="2800" dirty="0"/>
              <a:t>d’entre eux s‘accumulant au cours de diverses maladies</a:t>
            </a:r>
          </a:p>
          <a:p>
            <a:endParaRPr lang="fr-FR" dirty="0"/>
          </a:p>
        </p:txBody>
      </p:sp>
    </p:spTree>
    <p:extLst>
      <p:ext uri="{BB962C8B-B14F-4D97-AF65-F5344CB8AC3E}">
        <p14:creationId xmlns:p14="http://schemas.microsoft.com/office/powerpoint/2010/main" val="386172516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181912" y="692696"/>
            <a:ext cx="7962088" cy="5555704"/>
          </a:xfrm>
        </p:spPr>
        <p:txBody>
          <a:bodyPr>
            <a:normAutofit fontScale="92500" lnSpcReduction="10000"/>
          </a:bodyPr>
          <a:lstStyle/>
          <a:p>
            <a:pPr marL="82296" indent="0">
              <a:buNone/>
            </a:pPr>
            <a:r>
              <a:rPr lang="fr-FR" sz="2800" b="1" dirty="0"/>
              <a:t>a-</a:t>
            </a:r>
            <a:r>
              <a:rPr lang="fr-FR" sz="2800" b="1" dirty="0" err="1"/>
              <a:t>Acylsphingosine</a:t>
            </a:r>
            <a:r>
              <a:rPr lang="fr-FR" sz="2800" b="1" dirty="0"/>
              <a:t> ou Céramide</a:t>
            </a:r>
          </a:p>
          <a:p>
            <a:pPr marL="82296" indent="0">
              <a:buNone/>
            </a:pPr>
            <a:r>
              <a:rPr lang="fr-FR" sz="2800" dirty="0"/>
              <a:t>l’acylation de la fonction amine de la sphingosine par un acide gras forme une </a:t>
            </a:r>
            <a:r>
              <a:rPr lang="fr-FR" sz="2800" dirty="0" smtClean="0"/>
              <a:t>céramide</a:t>
            </a:r>
          </a:p>
          <a:p>
            <a:r>
              <a:rPr lang="fr-FR" sz="2800" b="1" dirty="0">
                <a:latin typeface="ComicSansMS,Bold"/>
              </a:rPr>
              <a:t>H3C-(CH2)12-CH</a:t>
            </a:r>
            <a:r>
              <a:rPr lang="fr-FR" sz="2800" b="1" dirty="0">
                <a:latin typeface="Arial,Bold"/>
              </a:rPr>
              <a:t>═</a:t>
            </a:r>
            <a:r>
              <a:rPr lang="fr-FR" sz="2800" b="1" dirty="0">
                <a:latin typeface="ComicSansMS,Bold"/>
              </a:rPr>
              <a:t>CH-CH-CH-CH2-OH</a:t>
            </a:r>
          </a:p>
          <a:p>
            <a:pPr marL="82296" indent="0">
              <a:buNone/>
            </a:pPr>
            <a:r>
              <a:rPr lang="fr-FR" sz="2800" b="1" dirty="0" smtClean="0">
                <a:latin typeface="Arial,Bold"/>
              </a:rPr>
              <a:t>                                            │ │</a:t>
            </a:r>
            <a:r>
              <a:rPr lang="fr-FR" sz="2800" b="1" dirty="0" smtClean="0">
                <a:latin typeface="ComicSansMS,Bold"/>
              </a:rPr>
              <a:t>                                                                                                                                                                                                  </a:t>
            </a:r>
          </a:p>
          <a:p>
            <a:pPr marL="82296" indent="0">
              <a:buNone/>
            </a:pPr>
            <a:r>
              <a:rPr lang="fr-FR" sz="2800" b="1" dirty="0">
                <a:latin typeface="ComicSansMS,Bold"/>
              </a:rPr>
              <a:t> </a:t>
            </a:r>
            <a:r>
              <a:rPr lang="fr-FR" sz="2800" b="1" dirty="0" smtClean="0">
                <a:latin typeface="ComicSansMS,Bold"/>
              </a:rPr>
              <a:t>                                        OH </a:t>
            </a:r>
            <a:r>
              <a:rPr lang="fr-FR" sz="2800" b="1" dirty="0">
                <a:latin typeface="ComicSansMS,Bold"/>
              </a:rPr>
              <a:t>NH</a:t>
            </a:r>
          </a:p>
          <a:p>
            <a:pPr marL="82296" indent="0">
              <a:buNone/>
            </a:pPr>
            <a:r>
              <a:rPr lang="fr-FR" sz="2800" b="1" dirty="0" smtClean="0">
                <a:latin typeface="Arial,Bold"/>
              </a:rPr>
              <a:t>                                               </a:t>
            </a:r>
            <a:r>
              <a:rPr lang="fr-FR" sz="2800" b="1" dirty="0">
                <a:latin typeface="Arial,Bold"/>
              </a:rPr>
              <a:t>│← Liaison amide</a:t>
            </a:r>
          </a:p>
          <a:p>
            <a:pPr marL="82296" indent="0">
              <a:buNone/>
            </a:pPr>
            <a:r>
              <a:rPr lang="fr-FR" sz="2800" b="1" dirty="0">
                <a:latin typeface="ComicSansMS,Bold"/>
              </a:rPr>
              <a:t> </a:t>
            </a:r>
            <a:r>
              <a:rPr lang="fr-FR" sz="2800" b="1" dirty="0" smtClean="0">
                <a:latin typeface="ComicSansMS,Bold"/>
              </a:rPr>
              <a:t>                                         R</a:t>
            </a:r>
            <a:r>
              <a:rPr lang="fr-FR" sz="2800" b="1" dirty="0">
                <a:latin typeface="Arial,Bold"/>
              </a:rPr>
              <a:t>─</a:t>
            </a:r>
            <a:r>
              <a:rPr lang="fr-FR" sz="2800" b="1" dirty="0">
                <a:latin typeface="ComicSansMS,Bold"/>
              </a:rPr>
              <a:t>C</a:t>
            </a:r>
            <a:r>
              <a:rPr lang="fr-FR" sz="2800" b="1" dirty="0">
                <a:latin typeface="Arial,Bold"/>
              </a:rPr>
              <a:t>═</a:t>
            </a:r>
            <a:r>
              <a:rPr lang="fr-FR" sz="2800" b="1" dirty="0">
                <a:latin typeface="ComicSansMS,Bold"/>
              </a:rPr>
              <a:t>O</a:t>
            </a:r>
            <a:endParaRPr lang="fr-FR" sz="2800" dirty="0"/>
          </a:p>
          <a:p>
            <a:pPr marL="82296" indent="0">
              <a:buNone/>
            </a:pPr>
            <a:r>
              <a:rPr lang="fr-FR" sz="2800" dirty="0"/>
              <a:t>Cette molécule est le </a:t>
            </a:r>
            <a:r>
              <a:rPr lang="fr-FR" sz="2800" dirty="0" smtClean="0"/>
              <a:t>précurseur </a:t>
            </a:r>
            <a:r>
              <a:rPr lang="fr-FR" sz="2800" dirty="0"/>
              <a:t>de tous les sphingolipides..</a:t>
            </a:r>
          </a:p>
          <a:p>
            <a:pPr marL="82296" indent="0">
              <a:buNone/>
            </a:pPr>
            <a:r>
              <a:rPr lang="fr-FR" sz="2800" dirty="0"/>
              <a:t> </a:t>
            </a:r>
          </a:p>
          <a:p>
            <a:pPr marL="82296" indent="0">
              <a:buNone/>
            </a:pPr>
            <a:r>
              <a:rPr lang="fr-FR" sz="2800" dirty="0"/>
              <a:t>L’acide gras est saturé et à longue chaîne. Le Céramide est un second messager intracellulaire.</a:t>
            </a:r>
          </a:p>
          <a:p>
            <a:pPr marL="82296" indent="0">
              <a:buNone/>
            </a:pPr>
            <a:endParaRPr lang="fr-FR" sz="2800" dirty="0"/>
          </a:p>
          <a:p>
            <a:pPr marL="82296" indent="0">
              <a:buNone/>
            </a:pPr>
            <a:endParaRPr lang="fr-FR" dirty="0"/>
          </a:p>
        </p:txBody>
      </p:sp>
    </p:spTree>
    <p:extLst>
      <p:ext uri="{BB962C8B-B14F-4D97-AF65-F5344CB8AC3E}">
        <p14:creationId xmlns:p14="http://schemas.microsoft.com/office/powerpoint/2010/main" val="80739731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331640" y="188640"/>
            <a:ext cx="7498080" cy="6048672"/>
          </a:xfrm>
        </p:spPr>
        <p:txBody>
          <a:bodyPr>
            <a:normAutofit lnSpcReduction="10000"/>
          </a:bodyPr>
          <a:lstStyle/>
          <a:p>
            <a:pPr marL="82296" indent="0">
              <a:buNone/>
            </a:pPr>
            <a:r>
              <a:rPr lang="fr-FR" sz="3000" b="1" dirty="0"/>
              <a:t>b-Les Sphingomyélines</a:t>
            </a:r>
          </a:p>
          <a:p>
            <a:pPr marL="82296" indent="0">
              <a:buNone/>
            </a:pPr>
            <a:r>
              <a:rPr lang="fr-FR" sz="2400" dirty="0"/>
              <a:t>• Elles sont constituées de l’association</a:t>
            </a:r>
          </a:p>
          <a:p>
            <a:pPr marL="82296" indent="0">
              <a:buNone/>
            </a:pPr>
            <a:r>
              <a:rPr lang="fr-FR" sz="2400" dirty="0"/>
              <a:t>Sphingosine + AG + Phosphorylcholine</a:t>
            </a:r>
          </a:p>
          <a:p>
            <a:pPr marL="82296" indent="0">
              <a:buNone/>
            </a:pPr>
            <a:r>
              <a:rPr lang="fr-FR" sz="2400" dirty="0" smtClean="0"/>
              <a:t>L’acide </a:t>
            </a:r>
            <a:r>
              <a:rPr lang="fr-FR" sz="2400" dirty="0"/>
              <a:t>gras le plus fréquent est l’acide lignocérique (C24:O</a:t>
            </a:r>
            <a:r>
              <a:rPr lang="fr-FR" sz="2400" dirty="0" smtClean="0"/>
              <a:t>).</a:t>
            </a:r>
          </a:p>
          <a:p>
            <a:pPr marL="82296" indent="0">
              <a:buNone/>
            </a:pPr>
            <a:endParaRPr lang="fr-FR" sz="2800" dirty="0"/>
          </a:p>
          <a:p>
            <a:pPr marL="82296" indent="0">
              <a:buNone/>
            </a:pPr>
            <a:endParaRPr lang="fr-FR" sz="2800" dirty="0" smtClean="0"/>
          </a:p>
          <a:p>
            <a:pPr marL="82296" indent="0">
              <a:buNone/>
            </a:pPr>
            <a:endParaRPr lang="fr-FR" sz="2800" dirty="0"/>
          </a:p>
          <a:p>
            <a:pPr marL="82296" indent="0">
              <a:buNone/>
            </a:pPr>
            <a:endParaRPr lang="fr-FR" sz="2800" dirty="0" smtClean="0"/>
          </a:p>
          <a:p>
            <a:pPr marL="82296" indent="0">
              <a:buNone/>
            </a:pPr>
            <a:endParaRPr lang="fr-FR" sz="2800" dirty="0"/>
          </a:p>
          <a:p>
            <a:pPr marL="82296" indent="0">
              <a:buNone/>
            </a:pPr>
            <a:r>
              <a:rPr lang="fr-FR" sz="2400" dirty="0" smtClean="0"/>
              <a:t>• </a:t>
            </a:r>
            <a:r>
              <a:rPr lang="fr-FR" sz="2400" dirty="0"/>
              <a:t>Au pH du sang, la molécule est ionisée.</a:t>
            </a:r>
          </a:p>
          <a:p>
            <a:pPr marL="82296" indent="0">
              <a:buNone/>
            </a:pPr>
            <a:r>
              <a:rPr lang="fr-FR" sz="2400" dirty="0"/>
              <a:t>• On les trouve dans le tissu nerveux. </a:t>
            </a:r>
            <a:endParaRPr lang="fr-FR" sz="2400" dirty="0" smtClean="0"/>
          </a:p>
          <a:p>
            <a:pPr>
              <a:buClrTx/>
            </a:pPr>
            <a:r>
              <a:rPr lang="fr-FR" sz="2400" dirty="0" smtClean="0"/>
              <a:t>Les </a:t>
            </a:r>
            <a:r>
              <a:rPr lang="fr-FR" sz="2400" dirty="0"/>
              <a:t>Sphingomyélines different selon l’AG</a:t>
            </a:r>
          </a:p>
          <a:p>
            <a:pPr marL="82296" indent="0">
              <a:buNone/>
            </a:pPr>
            <a:endParaRPr lang="fr-FR" sz="28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2204865"/>
            <a:ext cx="6840760" cy="2304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091262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115616" y="116632"/>
            <a:ext cx="7714104" cy="6741368"/>
          </a:xfrm>
        </p:spPr>
        <p:txBody>
          <a:bodyPr>
            <a:normAutofit/>
          </a:bodyPr>
          <a:lstStyle/>
          <a:p>
            <a:pPr marL="82296" indent="0">
              <a:buNone/>
            </a:pPr>
            <a:r>
              <a:rPr lang="fr-FR" b="1" dirty="0"/>
              <a:t>c-Les Glycolipides</a:t>
            </a:r>
          </a:p>
          <a:p>
            <a:pPr marL="82296" indent="0">
              <a:buNone/>
            </a:pPr>
            <a:r>
              <a:rPr lang="fr-FR" sz="2000" dirty="0" smtClean="0"/>
              <a:t>Ce </a:t>
            </a:r>
            <a:r>
              <a:rPr lang="fr-FR" sz="2000" dirty="0"/>
              <a:t>sont des sphingolipides avec un ose ou un </a:t>
            </a:r>
            <a:r>
              <a:rPr lang="fr-FR" sz="2000" dirty="0" smtClean="0"/>
              <a:t>dérivé </a:t>
            </a:r>
            <a:r>
              <a:rPr lang="fr-FR" sz="2000" dirty="0"/>
              <a:t>d’ose.</a:t>
            </a:r>
          </a:p>
          <a:p>
            <a:pPr marL="82296" indent="0">
              <a:buNone/>
            </a:pPr>
            <a:r>
              <a:rPr lang="fr-FR" sz="2000" dirty="0"/>
              <a:t>Ils ont un </a:t>
            </a:r>
            <a:r>
              <a:rPr lang="fr-FR" sz="2000" dirty="0" smtClean="0"/>
              <a:t>rôle </a:t>
            </a:r>
            <a:r>
              <a:rPr lang="fr-FR" sz="2000" dirty="0"/>
              <a:t>biologique important au niveau des membranes cellulaires : récepteurs qui interviennent dans les </a:t>
            </a:r>
            <a:r>
              <a:rPr lang="fr-FR" sz="2000" dirty="0" smtClean="0"/>
              <a:t>phénomènes </a:t>
            </a:r>
            <a:r>
              <a:rPr lang="fr-FR" sz="2000" dirty="0"/>
              <a:t>de reconnaissance AG-AC  </a:t>
            </a:r>
          </a:p>
          <a:p>
            <a:pPr marL="82296" indent="0">
              <a:buNone/>
            </a:pPr>
            <a:r>
              <a:rPr lang="fr-FR" sz="2000" b="1" dirty="0" smtClean="0"/>
              <a:t>1</a:t>
            </a:r>
            <a:r>
              <a:rPr lang="fr-FR" sz="2000" b="1" dirty="0"/>
              <a:t>. Cérébrogalactosides ou Galactosylcéramides</a:t>
            </a:r>
          </a:p>
          <a:p>
            <a:pPr marL="82296" indent="0">
              <a:buNone/>
            </a:pPr>
            <a:r>
              <a:rPr lang="fr-FR" sz="2000" dirty="0"/>
              <a:t>   Ils sont constitués de :</a:t>
            </a:r>
          </a:p>
          <a:p>
            <a:pPr marL="82296" indent="0">
              <a:buNone/>
            </a:pPr>
            <a:r>
              <a:rPr lang="fr-FR" sz="2000" dirty="0"/>
              <a:t>        </a:t>
            </a:r>
            <a:r>
              <a:rPr lang="fr-FR" sz="2000" dirty="0" smtClean="0"/>
              <a:t> </a:t>
            </a:r>
            <a:r>
              <a:rPr lang="fr-FR" sz="2000" dirty="0"/>
              <a:t>Sphingosine + AG + βD </a:t>
            </a:r>
            <a:r>
              <a:rPr lang="fr-FR" sz="2000" dirty="0" smtClean="0"/>
              <a:t>Galactose</a:t>
            </a:r>
          </a:p>
          <a:p>
            <a:pPr marL="82296" indent="0">
              <a:buNone/>
            </a:pPr>
            <a:endParaRPr lang="fr-FR" sz="2000" dirty="0"/>
          </a:p>
          <a:p>
            <a:pPr marL="82296" indent="0">
              <a:buNone/>
            </a:pPr>
            <a:r>
              <a:rPr lang="fr-FR" sz="2000" dirty="0"/>
              <a:t>       </a:t>
            </a:r>
            <a:endParaRPr lang="fr-FR" sz="2000" dirty="0" smtClean="0"/>
          </a:p>
          <a:p>
            <a:pPr marL="82296" indent="0">
              <a:buNone/>
            </a:pPr>
            <a:endParaRPr lang="fr-FR" sz="20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3212976"/>
            <a:ext cx="6840759" cy="3142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52426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43608" y="260648"/>
            <a:ext cx="7714104" cy="6192688"/>
          </a:xfrm>
        </p:spPr>
        <p:txBody>
          <a:bodyPr>
            <a:normAutofit fontScale="85000" lnSpcReduction="10000"/>
          </a:bodyPr>
          <a:lstStyle/>
          <a:p>
            <a:pPr marL="82296" indent="0">
              <a:buNone/>
            </a:pPr>
            <a:r>
              <a:rPr lang="fr-FR" sz="2800" b="1" dirty="0"/>
              <a:t>Le galactose est uni à l’alcool primaire de la </a:t>
            </a:r>
            <a:r>
              <a:rPr lang="fr-FR" sz="2800" b="1" dirty="0" err="1"/>
              <a:t>sphingosine</a:t>
            </a:r>
            <a:r>
              <a:rPr lang="fr-FR" sz="2800" b="1" dirty="0"/>
              <a:t> par une liaison β osidique.</a:t>
            </a:r>
          </a:p>
          <a:p>
            <a:pPr marL="82296" indent="0">
              <a:buNone/>
            </a:pPr>
            <a:r>
              <a:rPr lang="fr-FR" sz="2800" b="1" smtClean="0"/>
              <a:t>2</a:t>
            </a:r>
            <a:r>
              <a:rPr lang="fr-FR" sz="2800" b="1" dirty="0"/>
              <a:t>. Les Cérébroglucides </a:t>
            </a:r>
            <a:r>
              <a:rPr lang="fr-FR" sz="2800" b="1" dirty="0" smtClean="0"/>
              <a:t>ouGlucosylcéramides</a:t>
            </a:r>
            <a:endParaRPr lang="fr-FR" sz="2800" b="1" dirty="0"/>
          </a:p>
          <a:p>
            <a:pPr marL="82296" indent="0">
              <a:buNone/>
            </a:pPr>
            <a:r>
              <a:rPr lang="fr-FR" dirty="0"/>
              <a:t>Ils sont constitués de :</a:t>
            </a:r>
          </a:p>
          <a:p>
            <a:pPr marL="82296" indent="0">
              <a:buNone/>
            </a:pPr>
            <a:r>
              <a:rPr lang="fr-FR" dirty="0"/>
              <a:t>Sphingosine + AG + βD Glucose</a:t>
            </a:r>
          </a:p>
          <a:p>
            <a:pPr marL="82296" indent="0">
              <a:buNone/>
            </a:pPr>
            <a:r>
              <a:rPr lang="fr-FR" dirty="0"/>
              <a:t>La liaison est β osidique</a:t>
            </a:r>
            <a:r>
              <a:rPr lang="fr-FR" dirty="0" smtClean="0"/>
              <a:t>.</a:t>
            </a:r>
          </a:p>
          <a:p>
            <a:pPr marL="82296" indent="0">
              <a:buNone/>
            </a:pPr>
            <a:r>
              <a:rPr lang="fr-FR" sz="3000" b="1" dirty="0"/>
              <a:t>3. Les Gangliosides ou Oligosylcéramides</a:t>
            </a:r>
          </a:p>
          <a:p>
            <a:pPr marL="82296" indent="0">
              <a:buNone/>
            </a:pPr>
            <a:r>
              <a:rPr lang="fr-FR" dirty="0"/>
              <a:t>Ils sont constitués de :</a:t>
            </a:r>
          </a:p>
          <a:p>
            <a:pPr marL="82296" indent="0">
              <a:buNone/>
            </a:pPr>
            <a:r>
              <a:rPr lang="fr-FR" dirty="0"/>
              <a:t>Sphingosine + AG + chaîne de plusieurs oses et dérivés d’oses amines et d’un ou de plusieurs </a:t>
            </a:r>
            <a:r>
              <a:rPr lang="fr-FR" dirty="0" smtClean="0"/>
              <a:t>résidus </a:t>
            </a:r>
            <a:r>
              <a:rPr lang="fr-FR" dirty="0"/>
              <a:t>d’acide N </a:t>
            </a:r>
            <a:r>
              <a:rPr lang="fr-FR" dirty="0" smtClean="0"/>
              <a:t>acétyl </a:t>
            </a:r>
            <a:r>
              <a:rPr lang="fr-FR" dirty="0"/>
              <a:t>neuraminique ou d’acide sialique .</a:t>
            </a:r>
          </a:p>
          <a:p>
            <a:pPr marL="82296" indent="0">
              <a:buNone/>
            </a:pPr>
            <a:r>
              <a:rPr lang="fr-FR" dirty="0"/>
              <a:t>Ils sont abondants dans les ganglions d’où leur nom.</a:t>
            </a:r>
          </a:p>
          <a:p>
            <a:pPr marL="82296" indent="0">
              <a:buNone/>
            </a:pPr>
            <a:r>
              <a:rPr lang="fr-FR" dirty="0"/>
              <a:t>Ces oligosides sont présents sur la face externe de la membrane plasmique.</a:t>
            </a:r>
          </a:p>
          <a:p>
            <a:pPr marL="82296" indent="0">
              <a:buNone/>
            </a:pPr>
            <a:endParaRPr lang="fr-FR" dirty="0"/>
          </a:p>
          <a:p>
            <a:pPr marL="82296" indent="0">
              <a:buNone/>
            </a:pPr>
            <a:endParaRPr lang="fr-FR" dirty="0"/>
          </a:p>
        </p:txBody>
      </p:sp>
    </p:spTree>
    <p:extLst>
      <p:ext uri="{BB962C8B-B14F-4D97-AF65-F5344CB8AC3E}">
        <p14:creationId xmlns:p14="http://schemas.microsoft.com/office/powerpoint/2010/main" val="186907789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marL="82296" indent="0">
              <a:buNone/>
            </a:pPr>
            <a:r>
              <a:rPr lang="fr-FR" sz="2800" b="1" dirty="0" smtClean="0"/>
              <a:t>D-Les </a:t>
            </a:r>
            <a:r>
              <a:rPr lang="fr-FR" sz="2800" b="1" dirty="0"/>
              <a:t>plasmalogenes </a:t>
            </a:r>
          </a:p>
          <a:p>
            <a:pPr marL="82296" indent="0">
              <a:buNone/>
            </a:pPr>
            <a:r>
              <a:rPr lang="fr-FR" dirty="0"/>
              <a:t>Ce sont des glycérophospholipides dans lesquels un aldéhyde a longue chaine carbonée est uni à une fonction alcool du glycérol a la place de l’un des acides gras</a:t>
            </a:r>
          </a:p>
          <a:p>
            <a:pPr marL="82296" indent="0">
              <a:buNone/>
            </a:pPr>
            <a:endParaRPr lang="fr-FR" dirty="0"/>
          </a:p>
          <a:p>
            <a:pPr marL="82296" indent="0">
              <a:buNone/>
            </a:pPr>
            <a:endParaRPr lang="fr-FR" dirty="0"/>
          </a:p>
        </p:txBody>
      </p:sp>
    </p:spTree>
    <p:extLst>
      <p:ext uri="{BB962C8B-B14F-4D97-AF65-F5344CB8AC3E}">
        <p14:creationId xmlns:p14="http://schemas.microsoft.com/office/powerpoint/2010/main" val="73700133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87624" y="3068960"/>
            <a:ext cx="7498080" cy="3168352"/>
          </a:xfrm>
        </p:spPr>
        <p:txBody>
          <a:bodyPr>
            <a:normAutofit fontScale="90000"/>
          </a:bodyPr>
          <a:lstStyle/>
          <a:p>
            <a:r>
              <a:rPr lang="fr-FR" sz="1200" dirty="0"/>
              <a:t>-</a:t>
            </a:r>
            <a:r>
              <a:rPr lang="fr-FR" sz="2000" dirty="0"/>
              <a:t>Répartition : abondants dans les membranes des cellules du cœur et du cerveau ou ils représentent plus de 30% des phospholipides de ces membranes.</a:t>
            </a:r>
            <a:br>
              <a:rPr lang="fr-FR" sz="2000" dirty="0"/>
            </a:br>
            <a:r>
              <a:rPr lang="fr-FR" sz="2000" dirty="0"/>
              <a:t>-Rôles biologiques :</a:t>
            </a:r>
            <a:br>
              <a:rPr lang="fr-FR" sz="2000" dirty="0"/>
            </a:br>
            <a:r>
              <a:rPr lang="fr-FR" sz="2000" dirty="0"/>
              <a:t>-Les plasmalogènes attirent les molécules potentiellement toxiques qui cassent la double liaison en position vinylique.la cassure de cette double liaison libère un composé qui joue le rôle d’antioxydant. Cet antioxydant empêche alors d’autres molécules toxiques d’agir sur d’autres glycérophospholipides importants pour le fonctionnement des membranes.</a:t>
            </a:r>
            <a:br>
              <a:rPr lang="fr-FR" sz="2000" dirty="0"/>
            </a:br>
            <a:r>
              <a:rPr lang="fr-FR" sz="2000" dirty="0"/>
              <a:t>- Les plasmalogènes stabilisent la fluidité membranaire. </a:t>
            </a:r>
            <a:br>
              <a:rPr lang="fr-FR" sz="2000" dirty="0"/>
            </a:br>
            <a:endParaRPr lang="fr-FR" sz="2000"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47664" y="908720"/>
            <a:ext cx="6912768" cy="20136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343412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03648" y="116632"/>
            <a:ext cx="7498080" cy="1143000"/>
          </a:xfrm>
        </p:spPr>
        <p:txBody>
          <a:bodyPr>
            <a:normAutofit/>
          </a:bodyPr>
          <a:lstStyle/>
          <a:p>
            <a:r>
              <a:rPr lang="fr-FR" sz="3200" b="1" dirty="0">
                <a:effectLst/>
              </a:rPr>
              <a:t>LES  LIPIDES  ISOPRENIQUES</a:t>
            </a:r>
          </a:p>
        </p:txBody>
      </p:sp>
      <p:sp>
        <p:nvSpPr>
          <p:cNvPr id="3" name="Espace réservé du contenu 2"/>
          <p:cNvSpPr>
            <a:spLocks noGrp="1"/>
          </p:cNvSpPr>
          <p:nvPr>
            <p:ph idx="1"/>
          </p:nvPr>
        </p:nvSpPr>
        <p:spPr>
          <a:xfrm>
            <a:off x="1259632" y="1052736"/>
            <a:ext cx="7498080" cy="4800600"/>
          </a:xfrm>
        </p:spPr>
        <p:txBody>
          <a:bodyPr/>
          <a:lstStyle/>
          <a:p>
            <a:pPr marL="82296" indent="0">
              <a:buNone/>
            </a:pPr>
            <a:r>
              <a:rPr lang="fr-FR" sz="2400" dirty="0" smtClean="0"/>
              <a:t>Ils </a:t>
            </a:r>
            <a:r>
              <a:rPr lang="fr-FR" sz="2400" dirty="0"/>
              <a:t>sont ainsi appelés car leur structure  est souvent une combinaison d’unités isopréniques.</a:t>
            </a:r>
          </a:p>
          <a:p>
            <a:pPr marL="82296" indent="0">
              <a:buNone/>
            </a:pPr>
            <a:r>
              <a:rPr lang="fr-FR" sz="2400" dirty="0" smtClean="0"/>
              <a:t>L’isoprène </a:t>
            </a:r>
            <a:r>
              <a:rPr lang="fr-FR" sz="2400" dirty="0"/>
              <a:t>est un hydrocarbure diéthylénique à </a:t>
            </a:r>
            <a:r>
              <a:rPr lang="fr-FR" sz="2400" dirty="0" smtClean="0"/>
              <a:t>5 carbones. </a:t>
            </a:r>
            <a:r>
              <a:rPr lang="fr-FR" sz="2400" smtClean="0"/>
              <a:t>Il </a:t>
            </a:r>
            <a:r>
              <a:rPr lang="fr-FR" sz="2400" dirty="0"/>
              <a:t>est synthétisé à partir de l’acétyl-COA par condensation</a:t>
            </a:r>
            <a:r>
              <a:rPr lang="fr-FR" sz="2400" dirty="0" smtClean="0"/>
              <a:t>.</a:t>
            </a:r>
          </a:p>
          <a:p>
            <a:pPr marL="82296" indent="0">
              <a:buNone/>
            </a:pPr>
            <a:endParaRPr lang="fr-FR" sz="2400" dirty="0"/>
          </a:p>
          <a:p>
            <a:pPr marL="82296" indent="0">
              <a:buNone/>
            </a:pPr>
            <a:endParaRPr lang="fr-FR" sz="2400" dirty="0"/>
          </a:p>
          <a:p>
            <a:pPr marL="82296" indent="0">
              <a:buNone/>
            </a:pPr>
            <a:endParaRPr lang="fr-FR" sz="24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3068960"/>
            <a:ext cx="7776864" cy="252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298395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rot="21600000">
            <a:off x="1435608" y="908720"/>
            <a:ext cx="7498080" cy="5339680"/>
          </a:xfrm>
        </p:spPr>
        <p:txBody>
          <a:bodyPr>
            <a:normAutofit fontScale="92500" lnSpcReduction="10000"/>
          </a:bodyPr>
          <a:lstStyle/>
          <a:p>
            <a:pPr marL="82296" indent="0">
              <a:buNone/>
            </a:pPr>
            <a:r>
              <a:rPr lang="fr-FR" dirty="0"/>
              <a:t>On distingue plusieurs </a:t>
            </a:r>
            <a:r>
              <a:rPr lang="fr-FR" dirty="0" smtClean="0"/>
              <a:t>classes:</a:t>
            </a:r>
            <a:endParaRPr lang="fr-FR" dirty="0"/>
          </a:p>
          <a:p>
            <a:pPr>
              <a:buFontTx/>
              <a:buChar char="-"/>
            </a:pPr>
            <a:r>
              <a:rPr lang="fr-FR" dirty="0" smtClean="0"/>
              <a:t>Les </a:t>
            </a:r>
            <a:r>
              <a:rPr lang="fr-FR" dirty="0"/>
              <a:t>terpénoïdes, </a:t>
            </a:r>
            <a:endParaRPr lang="fr-FR" dirty="0" smtClean="0"/>
          </a:p>
          <a:p>
            <a:pPr>
              <a:buFontTx/>
              <a:buChar char="-"/>
            </a:pPr>
            <a:r>
              <a:rPr lang="fr-FR" dirty="0"/>
              <a:t>les caroténoïdes(Les carotènes (pigment rouge-orangé), les xanthophylles (pigment jaune) et la vitamine </a:t>
            </a:r>
            <a:r>
              <a:rPr lang="fr-FR" dirty="0" smtClean="0"/>
              <a:t>A(rétinol))</a:t>
            </a:r>
          </a:p>
          <a:p>
            <a:pPr>
              <a:buFontTx/>
              <a:buChar char="-"/>
            </a:pPr>
            <a:r>
              <a:rPr lang="fr-FR" dirty="0" smtClean="0"/>
              <a:t>les </a:t>
            </a:r>
            <a:r>
              <a:rPr lang="fr-FR" dirty="0"/>
              <a:t>quinones à chaîne isopréniques </a:t>
            </a:r>
            <a:r>
              <a:rPr lang="fr-FR" dirty="0" smtClean="0"/>
              <a:t>(La </a:t>
            </a:r>
            <a:r>
              <a:rPr lang="fr-FR" dirty="0"/>
              <a:t>vitamine E, la vitamine K, les ubiquinones et les plastoquinones </a:t>
            </a:r>
            <a:r>
              <a:rPr lang="fr-FR" dirty="0" smtClean="0"/>
              <a:t>)</a:t>
            </a:r>
            <a:endParaRPr lang="fr-FR" dirty="0"/>
          </a:p>
          <a:p>
            <a:pPr>
              <a:buFontTx/>
              <a:buChar char="-"/>
            </a:pPr>
            <a:r>
              <a:rPr lang="fr-FR" dirty="0" smtClean="0"/>
              <a:t> </a:t>
            </a:r>
            <a:r>
              <a:rPr lang="fr-FR" dirty="0"/>
              <a:t>les </a:t>
            </a:r>
            <a:r>
              <a:rPr lang="fr-FR" dirty="0" smtClean="0"/>
              <a:t>stéroïdes regroupent </a:t>
            </a:r>
            <a:r>
              <a:rPr lang="fr-FR" dirty="0"/>
              <a:t>les stérols, les acides biliaires, les hormones stéroïdes et la vitamine D. </a:t>
            </a:r>
          </a:p>
        </p:txBody>
      </p:sp>
    </p:spTree>
    <p:extLst>
      <p:ext uri="{BB962C8B-B14F-4D97-AF65-F5344CB8AC3E}">
        <p14:creationId xmlns:p14="http://schemas.microsoft.com/office/powerpoint/2010/main" val="39132065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827584" y="332656"/>
            <a:ext cx="8106866" cy="586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888638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187624" y="404664"/>
            <a:ext cx="7746064" cy="5843736"/>
          </a:xfrm>
        </p:spPr>
        <p:txBody>
          <a:bodyPr>
            <a:normAutofit fontScale="92500" lnSpcReduction="20000"/>
          </a:bodyPr>
          <a:lstStyle/>
          <a:p>
            <a:pPr marL="82296" indent="0">
              <a:buNone/>
            </a:pPr>
            <a:r>
              <a:rPr lang="fr-FR" b="1" dirty="0"/>
              <a:t>Les stéroïdes</a:t>
            </a:r>
          </a:p>
          <a:p>
            <a:pPr marL="82296" indent="0">
              <a:buNone/>
            </a:pPr>
            <a:r>
              <a:rPr lang="fr-FR" dirty="0"/>
              <a:t>Les stéroïdes diffèrent les uns des autres par la nature et la position des </a:t>
            </a:r>
            <a:r>
              <a:rPr lang="fr-FR" dirty="0" smtClean="0"/>
              <a:t>différents groupements </a:t>
            </a:r>
            <a:r>
              <a:rPr lang="fr-FR" dirty="0"/>
              <a:t>portés par </a:t>
            </a:r>
            <a:r>
              <a:rPr lang="fr-FR" dirty="0" smtClean="0"/>
              <a:t>le</a:t>
            </a:r>
            <a:r>
              <a:rPr lang="fr-FR" dirty="0"/>
              <a:t> noyau</a:t>
            </a:r>
            <a:r>
              <a:rPr lang="fr-FR" dirty="0" smtClean="0"/>
              <a:t>  </a:t>
            </a:r>
            <a:r>
              <a:rPr lang="fr-FR" b="1" dirty="0" smtClean="0"/>
              <a:t>cyclopentanoperhydrophénanthène</a:t>
            </a:r>
            <a:r>
              <a:rPr lang="fr-FR" dirty="0" smtClean="0"/>
              <a:t>, </a:t>
            </a:r>
            <a:r>
              <a:rPr lang="fr-FR" dirty="0"/>
              <a:t>par la présence éventuelle de doubles liaisons et leur nombre.</a:t>
            </a:r>
          </a:p>
          <a:p>
            <a:pPr marL="82296" indent="0">
              <a:buNone/>
            </a:pPr>
            <a:r>
              <a:rPr lang="fr-FR" dirty="0"/>
              <a:t> Les stéroïdes naturels sont répartis en quatre séries :</a:t>
            </a:r>
          </a:p>
          <a:p>
            <a:pPr marL="82296" indent="0">
              <a:buNone/>
            </a:pPr>
            <a:r>
              <a:rPr lang="fr-FR" dirty="0"/>
              <a:t>- les stérols</a:t>
            </a:r>
          </a:p>
          <a:p>
            <a:pPr marL="82296" indent="0">
              <a:buNone/>
            </a:pPr>
            <a:r>
              <a:rPr lang="fr-FR" dirty="0"/>
              <a:t>- les acides et sels biliaires</a:t>
            </a:r>
          </a:p>
          <a:p>
            <a:pPr marL="82296" indent="0">
              <a:buNone/>
            </a:pPr>
            <a:r>
              <a:rPr lang="fr-FR" dirty="0"/>
              <a:t>- les </a:t>
            </a:r>
            <a:r>
              <a:rPr lang="fr-FR" dirty="0" smtClean="0"/>
              <a:t>stéroïdes </a:t>
            </a:r>
            <a:r>
              <a:rPr lang="fr-FR" dirty="0"/>
              <a:t>hormonaux</a:t>
            </a:r>
          </a:p>
          <a:p>
            <a:pPr marL="82296" indent="0">
              <a:buNone/>
            </a:pPr>
            <a:r>
              <a:rPr lang="fr-FR" dirty="0"/>
              <a:t>- les vitamines D et autres dérivés</a:t>
            </a:r>
          </a:p>
          <a:p>
            <a:pPr marL="82296" indent="0">
              <a:buNone/>
            </a:pPr>
            <a:endParaRPr lang="fr-FR" dirty="0"/>
          </a:p>
        </p:txBody>
      </p:sp>
    </p:spTree>
    <p:extLst>
      <p:ext uri="{BB962C8B-B14F-4D97-AF65-F5344CB8AC3E}">
        <p14:creationId xmlns:p14="http://schemas.microsoft.com/office/powerpoint/2010/main" val="40548899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35608" y="620688"/>
            <a:ext cx="7498080" cy="5627712"/>
          </a:xfrm>
        </p:spPr>
        <p:txBody>
          <a:bodyPr>
            <a:normAutofit lnSpcReduction="10000"/>
          </a:bodyPr>
          <a:lstStyle/>
          <a:p>
            <a:pPr marL="82296" indent="0">
              <a:buNone/>
            </a:pPr>
            <a:r>
              <a:rPr lang="fr-FR" dirty="0"/>
              <a:t> 1- Les stérols</a:t>
            </a:r>
          </a:p>
          <a:p>
            <a:pPr marL="82296" indent="0">
              <a:buNone/>
            </a:pPr>
            <a:r>
              <a:rPr lang="fr-FR" dirty="0"/>
              <a:t>Ils ont déjà été mentionnés dans le sous-groupe des stérides des lipides simples.</a:t>
            </a:r>
          </a:p>
          <a:p>
            <a:pPr marL="82296" indent="0">
              <a:buNone/>
            </a:pPr>
            <a:r>
              <a:rPr lang="fr-FR" dirty="0"/>
              <a:t>Le cholestérol : </a:t>
            </a:r>
            <a:r>
              <a:rPr lang="fr-FR" dirty="0" smtClean="0"/>
              <a:t>est </a:t>
            </a:r>
            <a:r>
              <a:rPr lang="fr-FR" dirty="0"/>
              <a:t>le principal stérol d'origine animale, présent dans les structures membranaires en association avec des lipides simples et complexes.</a:t>
            </a:r>
          </a:p>
          <a:p>
            <a:pPr marL="82296" indent="0">
              <a:buNone/>
            </a:pPr>
            <a:r>
              <a:rPr lang="fr-FR" dirty="0"/>
              <a:t> Il est aussi le précurseur de nombreuses substances </a:t>
            </a:r>
            <a:r>
              <a:rPr lang="fr-FR" dirty="0" smtClean="0"/>
              <a:t>stéroïdes, </a:t>
            </a:r>
            <a:r>
              <a:rPr lang="fr-FR" dirty="0"/>
              <a:t>hormones</a:t>
            </a:r>
          </a:p>
          <a:p>
            <a:pPr marL="82296" indent="0">
              <a:buNone/>
            </a:pPr>
            <a:r>
              <a:rPr lang="fr-FR" dirty="0"/>
              <a:t>sexuelles et </a:t>
            </a:r>
            <a:r>
              <a:rPr lang="fr-FR" dirty="0" smtClean="0"/>
              <a:t>cortico-surrénaliennes</a:t>
            </a:r>
            <a:r>
              <a:rPr lang="fr-FR" dirty="0"/>
              <a:t>, d'acides et sels biliaires, et de la vitamine D.</a:t>
            </a:r>
          </a:p>
          <a:p>
            <a:pPr marL="82296" indent="0">
              <a:buNone/>
            </a:pPr>
            <a:endParaRPr lang="fr-FR" dirty="0"/>
          </a:p>
        </p:txBody>
      </p:sp>
    </p:spTree>
    <p:extLst>
      <p:ext uri="{BB962C8B-B14F-4D97-AF65-F5344CB8AC3E}">
        <p14:creationId xmlns:p14="http://schemas.microsoft.com/office/powerpoint/2010/main" val="260809238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35608" y="692696"/>
            <a:ext cx="7498080" cy="5555704"/>
          </a:xfrm>
        </p:spPr>
        <p:txBody>
          <a:bodyPr>
            <a:normAutofit fontScale="92500" lnSpcReduction="20000"/>
          </a:bodyPr>
          <a:lstStyle/>
          <a:p>
            <a:pPr marL="82296" indent="0">
              <a:buNone/>
            </a:pPr>
            <a:r>
              <a:rPr lang="fr-FR" b="1" dirty="0"/>
              <a:t>Les stérols des animaux </a:t>
            </a:r>
            <a:r>
              <a:rPr lang="fr-FR" dirty="0"/>
              <a:t>: outre le cholestérol, principal stérol des animaux, on peut citer :</a:t>
            </a:r>
          </a:p>
          <a:p>
            <a:pPr marL="82296" indent="0">
              <a:buNone/>
            </a:pPr>
            <a:r>
              <a:rPr lang="fr-FR" dirty="0"/>
              <a:t>- coprostérol</a:t>
            </a:r>
          </a:p>
          <a:p>
            <a:pPr marL="82296" indent="0">
              <a:buNone/>
            </a:pPr>
            <a:r>
              <a:rPr lang="fr-FR" dirty="0"/>
              <a:t>- 7-déhydrocholestérol</a:t>
            </a:r>
          </a:p>
          <a:p>
            <a:pPr marL="82296" indent="0">
              <a:buNone/>
            </a:pPr>
            <a:r>
              <a:rPr lang="fr-FR" dirty="0"/>
              <a:t>- stérols de la lanoline</a:t>
            </a:r>
          </a:p>
          <a:p>
            <a:pPr marL="82296" indent="0">
              <a:buNone/>
            </a:pPr>
            <a:r>
              <a:rPr lang="fr-FR" b="1" dirty="0"/>
              <a:t>Les stérols des végétaux </a:t>
            </a:r>
            <a:r>
              <a:rPr lang="fr-FR" dirty="0"/>
              <a:t>: les plus répandus sont :</a:t>
            </a:r>
          </a:p>
          <a:p>
            <a:pPr marL="82296" indent="0">
              <a:buNone/>
            </a:pPr>
            <a:r>
              <a:rPr lang="fr-FR" dirty="0"/>
              <a:t>- ergostérol : c'est le plus important des stérols d'origine végétale.</a:t>
            </a:r>
          </a:p>
          <a:p>
            <a:pPr marL="82296" indent="0">
              <a:buNone/>
            </a:pPr>
            <a:r>
              <a:rPr lang="fr-FR" dirty="0"/>
              <a:t>- le stigmastérol du soja, le fucostérol des algues brunes, le zymostérol de la levure de bière.</a:t>
            </a:r>
          </a:p>
          <a:p>
            <a:pPr marL="82296" indent="0">
              <a:buNone/>
            </a:pPr>
            <a:endParaRPr lang="fr-FR" dirty="0"/>
          </a:p>
        </p:txBody>
      </p:sp>
    </p:spTree>
    <p:extLst>
      <p:ext uri="{BB962C8B-B14F-4D97-AF65-F5344CB8AC3E}">
        <p14:creationId xmlns:p14="http://schemas.microsoft.com/office/powerpoint/2010/main" val="265323518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35608" y="476672"/>
            <a:ext cx="7498080" cy="5771728"/>
          </a:xfrm>
        </p:spPr>
        <p:txBody>
          <a:bodyPr>
            <a:normAutofit/>
          </a:bodyPr>
          <a:lstStyle/>
          <a:p>
            <a:pPr marL="82296" indent="0">
              <a:buNone/>
            </a:pPr>
            <a:r>
              <a:rPr lang="fr-FR" dirty="0"/>
              <a:t>-2 Les acides et sels biliaires</a:t>
            </a:r>
          </a:p>
          <a:p>
            <a:pPr marL="82296" indent="0">
              <a:buNone/>
            </a:pPr>
            <a:r>
              <a:rPr lang="fr-FR" dirty="0"/>
              <a:t>Synthétisés par le foie et concentrés dans la bile, les sels biliaires ont deux fonctions :</a:t>
            </a:r>
          </a:p>
          <a:p>
            <a:pPr marL="82296" indent="0">
              <a:buNone/>
            </a:pPr>
            <a:r>
              <a:rPr lang="fr-FR" dirty="0"/>
              <a:t>- émulsification des lipides permettant leur digestion enzymatique dans l'intestin par la lipase pancréatique. </a:t>
            </a:r>
          </a:p>
          <a:p>
            <a:pPr marL="82296" indent="0">
              <a:buNone/>
            </a:pPr>
            <a:r>
              <a:rPr lang="fr-FR" dirty="0"/>
              <a:t>- élimination du cholestérol</a:t>
            </a:r>
          </a:p>
          <a:p>
            <a:pPr marL="82296" indent="0">
              <a:buNone/>
            </a:pPr>
            <a:r>
              <a:rPr lang="fr-FR" dirty="0"/>
              <a:t>Ce sont des sels d'acides provenant du cholestérol puis condensés (ou conjugués) avec un acide aminé ou un dérivé.</a:t>
            </a:r>
          </a:p>
          <a:p>
            <a:pPr marL="82296" indent="0">
              <a:buNone/>
            </a:pPr>
            <a:endParaRPr lang="fr-FR" dirty="0"/>
          </a:p>
        </p:txBody>
      </p:sp>
    </p:spTree>
    <p:extLst>
      <p:ext uri="{BB962C8B-B14F-4D97-AF65-F5344CB8AC3E}">
        <p14:creationId xmlns:p14="http://schemas.microsoft.com/office/powerpoint/2010/main" val="54434917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35608" y="476672"/>
            <a:ext cx="7498080" cy="5771728"/>
          </a:xfrm>
        </p:spPr>
        <p:txBody>
          <a:bodyPr>
            <a:normAutofit lnSpcReduction="10000"/>
          </a:bodyPr>
          <a:lstStyle/>
          <a:p>
            <a:pPr marL="82296" indent="0">
              <a:buNone/>
            </a:pPr>
            <a:r>
              <a:rPr lang="fr-FR" dirty="0"/>
              <a:t>L'acide cholique </a:t>
            </a:r>
            <a:r>
              <a:rPr lang="fr-FR" dirty="0" smtClean="0"/>
              <a:t>dérive </a:t>
            </a:r>
            <a:r>
              <a:rPr lang="fr-FR" dirty="0"/>
              <a:t>du cholestérol par amputation de la chaîne latérale de 3 carbones</a:t>
            </a:r>
            <a:r>
              <a:rPr lang="fr-FR" dirty="0" smtClean="0"/>
              <a:t>, oxydation </a:t>
            </a:r>
            <a:r>
              <a:rPr lang="fr-FR" dirty="0"/>
              <a:t>de la chaîne latérale (acide carboxylique) et hydroxylation en α (inverse des stérols) pour les positions 3, 7 et 12.</a:t>
            </a:r>
          </a:p>
          <a:p>
            <a:pPr marL="82296" indent="0">
              <a:buNone/>
            </a:pPr>
            <a:r>
              <a:rPr lang="fr-FR" dirty="0"/>
              <a:t>Ces acides sont ensuite conjugués par une liaison amide avec la fonction amine d'un acide aminé, la glycine ou d'un dérivé de la cystéine, la taurine.</a:t>
            </a:r>
          </a:p>
          <a:p>
            <a:pPr marL="82296" indent="0">
              <a:buNone/>
            </a:pPr>
            <a:r>
              <a:rPr lang="fr-FR" dirty="0"/>
              <a:t> Les sels de sodium sont appelés sels biliaires.</a:t>
            </a:r>
          </a:p>
          <a:p>
            <a:pPr marL="82296" indent="0">
              <a:buNone/>
            </a:pPr>
            <a:endParaRPr lang="fr-FR" dirty="0"/>
          </a:p>
        </p:txBody>
      </p:sp>
    </p:spTree>
    <p:extLst>
      <p:ext uri="{BB962C8B-B14F-4D97-AF65-F5344CB8AC3E}">
        <p14:creationId xmlns:p14="http://schemas.microsoft.com/office/powerpoint/2010/main" val="304720993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404664"/>
            <a:ext cx="7560840" cy="5760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416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35608" y="404664"/>
            <a:ext cx="7498080" cy="5843736"/>
          </a:xfrm>
        </p:spPr>
        <p:txBody>
          <a:bodyPr>
            <a:normAutofit fontScale="92500" lnSpcReduction="20000"/>
          </a:bodyPr>
          <a:lstStyle/>
          <a:p>
            <a:pPr marL="82296" indent="0">
              <a:buNone/>
            </a:pPr>
            <a:r>
              <a:rPr lang="fr-FR" dirty="0"/>
              <a:t>-3 Les hormones stéroïdes</a:t>
            </a:r>
          </a:p>
          <a:p>
            <a:pPr marL="82296" indent="0">
              <a:buNone/>
            </a:pPr>
            <a:r>
              <a:rPr lang="fr-FR" dirty="0"/>
              <a:t>Ces molécules sont présentes chez les animaux et les végétaux et sont des molécules "informatives", régulateurs de métabolisme ou médiateurs cellulaires.</a:t>
            </a:r>
          </a:p>
          <a:p>
            <a:pPr marL="82296" indent="0">
              <a:buNone/>
            </a:pPr>
            <a:r>
              <a:rPr lang="fr-FR" dirty="0"/>
              <a:t>Les hormones stéroïdes des mammifères</a:t>
            </a:r>
          </a:p>
          <a:p>
            <a:pPr marL="82296" indent="0">
              <a:buNone/>
            </a:pPr>
            <a:r>
              <a:rPr lang="fr-FR" dirty="0"/>
              <a:t>Ce sont les hormones :</a:t>
            </a:r>
          </a:p>
          <a:p>
            <a:pPr marL="82296" indent="0">
              <a:buNone/>
            </a:pPr>
            <a:r>
              <a:rPr lang="fr-FR" dirty="0"/>
              <a:t>- des glandes sexuelles et du placenta : androgènes, </a:t>
            </a:r>
            <a:r>
              <a:rPr lang="fr-FR" dirty="0" smtClean="0"/>
              <a:t>œstrogènes </a:t>
            </a:r>
            <a:r>
              <a:rPr lang="fr-FR" dirty="0"/>
              <a:t>et progestagènes</a:t>
            </a:r>
          </a:p>
          <a:p>
            <a:pPr marL="82296" indent="0">
              <a:buNone/>
            </a:pPr>
            <a:r>
              <a:rPr lang="fr-FR" dirty="0"/>
              <a:t>- des glandes corticosurrénales : les minéralocorticoides qui contrôlent l'équilibre minéral, </a:t>
            </a:r>
            <a:r>
              <a:rPr lang="fr-FR" dirty="0" smtClean="0"/>
              <a:t>et les glucocorticoïdes </a:t>
            </a:r>
            <a:r>
              <a:rPr lang="fr-FR" dirty="0"/>
              <a:t>qui contrôlent le métabolisme des glucides et le catabolisme des </a:t>
            </a:r>
            <a:r>
              <a:rPr lang="fr-FR" dirty="0" smtClean="0"/>
              <a:t>lipides de </a:t>
            </a:r>
            <a:r>
              <a:rPr lang="fr-FR" dirty="0"/>
              <a:t>réserve.</a:t>
            </a:r>
          </a:p>
          <a:p>
            <a:pPr marL="82296" indent="0">
              <a:buNone/>
            </a:pPr>
            <a:endParaRPr lang="fr-FR" dirty="0"/>
          </a:p>
        </p:txBody>
      </p:sp>
    </p:spTree>
    <p:extLst>
      <p:ext uri="{BB962C8B-B14F-4D97-AF65-F5344CB8AC3E}">
        <p14:creationId xmlns:p14="http://schemas.microsoft.com/office/powerpoint/2010/main" val="416789767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331640" y="188640"/>
            <a:ext cx="7498080" cy="4320480"/>
          </a:xfrm>
        </p:spPr>
        <p:txBody>
          <a:bodyPr>
            <a:normAutofit fontScale="85000" lnSpcReduction="10000"/>
          </a:bodyPr>
          <a:lstStyle/>
          <a:p>
            <a:pPr marL="82296" indent="0">
              <a:buNone/>
            </a:pPr>
            <a:r>
              <a:rPr lang="fr-FR" dirty="0"/>
              <a:t>Elles dérivent toutes du cholestérol par réaction de coupure sur la chaîne latérale, ou par</a:t>
            </a:r>
          </a:p>
          <a:p>
            <a:pPr marL="82296" indent="0">
              <a:buNone/>
            </a:pPr>
            <a:r>
              <a:rPr lang="fr-FR" dirty="0"/>
              <a:t>hydroxylation ou oxydation. Elles sont classées en trois groupes selon le nom générique de</a:t>
            </a:r>
          </a:p>
          <a:p>
            <a:pPr marL="82296" indent="0">
              <a:buNone/>
            </a:pPr>
            <a:r>
              <a:rPr lang="fr-FR" dirty="0"/>
              <a:t>leurs métaboliques hormonaux </a:t>
            </a:r>
            <a:r>
              <a:rPr lang="fr-FR" dirty="0" smtClean="0"/>
              <a:t>:</a:t>
            </a:r>
            <a:endParaRPr lang="fr-FR" dirty="0"/>
          </a:p>
          <a:p>
            <a:pPr>
              <a:buFontTx/>
              <a:buChar char="-"/>
            </a:pPr>
            <a:r>
              <a:rPr lang="fr-FR" dirty="0" smtClean="0"/>
              <a:t>le </a:t>
            </a:r>
            <a:r>
              <a:rPr lang="fr-FR" dirty="0"/>
              <a:t>prégnane à 21 atomes de carbones : noyau des progestagènes représentés par la progestérone. Les minéralocorticoides et les </a:t>
            </a:r>
            <a:r>
              <a:rPr lang="fr-FR" dirty="0" smtClean="0"/>
              <a:t>glucocorticoïdes </a:t>
            </a:r>
            <a:r>
              <a:rPr lang="fr-FR" dirty="0"/>
              <a:t>sont des dérivés de </a:t>
            </a:r>
            <a:r>
              <a:rPr lang="fr-FR" dirty="0" smtClean="0"/>
              <a:t>la Progestérone</a:t>
            </a:r>
          </a:p>
          <a:p>
            <a:pPr>
              <a:buFontTx/>
              <a:buChar char="-"/>
            </a:pPr>
            <a:endParaRPr lang="fr-FR" dirty="0"/>
          </a:p>
          <a:p>
            <a:pPr marL="82296" indent="0">
              <a:buNone/>
            </a:pPr>
            <a:endParaRPr lang="fr-FR"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4077072"/>
            <a:ext cx="2952328" cy="2560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992" y="4077072"/>
            <a:ext cx="3600400" cy="2304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6489342" y="6268701"/>
            <a:ext cx="1833002" cy="369332"/>
          </a:xfrm>
          <a:prstGeom prst="rect">
            <a:avLst/>
          </a:prstGeom>
        </p:spPr>
        <p:txBody>
          <a:bodyPr wrap="none">
            <a:spAutoFit/>
          </a:bodyPr>
          <a:lstStyle/>
          <a:p>
            <a:r>
              <a:rPr lang="fr-FR" b="1" dirty="0"/>
              <a:t>Corticostérone</a:t>
            </a:r>
          </a:p>
        </p:txBody>
      </p:sp>
    </p:spTree>
    <p:extLst>
      <p:ext uri="{BB962C8B-B14F-4D97-AF65-F5344CB8AC3E}">
        <p14:creationId xmlns:p14="http://schemas.microsoft.com/office/powerpoint/2010/main" val="29880247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03648" y="260648"/>
            <a:ext cx="7498080" cy="4800600"/>
          </a:xfrm>
        </p:spPr>
        <p:txBody>
          <a:bodyPr/>
          <a:lstStyle/>
          <a:p>
            <a:pPr marL="82296" indent="0">
              <a:buNone/>
            </a:pPr>
            <a:r>
              <a:rPr lang="fr-FR" dirty="0"/>
              <a:t>- l'</a:t>
            </a:r>
            <a:r>
              <a:rPr lang="fr-FR" dirty="0" err="1"/>
              <a:t>androstane</a:t>
            </a:r>
            <a:r>
              <a:rPr lang="fr-FR" dirty="0"/>
              <a:t> : sans chaîne latérale, c'est le noyau des androgènes représentés par la testostérone</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2204864"/>
            <a:ext cx="5616624" cy="3528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657656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259632" y="332656"/>
            <a:ext cx="7498080" cy="4800600"/>
          </a:xfrm>
        </p:spPr>
        <p:txBody>
          <a:bodyPr/>
          <a:lstStyle/>
          <a:p>
            <a:pPr marL="82296" indent="0">
              <a:buNone/>
            </a:pPr>
            <a:r>
              <a:rPr lang="fr-FR" dirty="0"/>
              <a:t>- l'</a:t>
            </a:r>
            <a:r>
              <a:rPr lang="fr-FR" dirty="0" err="1"/>
              <a:t>oestrane</a:t>
            </a:r>
            <a:r>
              <a:rPr lang="fr-FR" dirty="0"/>
              <a:t> : le produit de désaturation du cycle A en noyau aromatique est le noyau </a:t>
            </a:r>
            <a:r>
              <a:rPr lang="fr-FR" dirty="0" smtClean="0"/>
              <a:t>des </a:t>
            </a:r>
            <a:r>
              <a:rPr lang="fr-FR" dirty="0" err="1" smtClean="0"/>
              <a:t>oestrogènes</a:t>
            </a:r>
            <a:r>
              <a:rPr lang="fr-FR" dirty="0" smtClean="0"/>
              <a:t> </a:t>
            </a:r>
            <a:r>
              <a:rPr lang="fr-FR" dirty="0"/>
              <a:t>représentés par l'</a:t>
            </a:r>
            <a:r>
              <a:rPr lang="fr-FR" dirty="0" err="1"/>
              <a:t>oestradiol</a:t>
            </a:r>
            <a:r>
              <a:rPr lang="fr-FR" dirty="0"/>
              <a:t>.</a:t>
            </a:r>
          </a:p>
          <a:p>
            <a:pPr marL="82296" indent="0">
              <a:buNone/>
            </a:pPr>
            <a:endParaRPr lang="fr-FR"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2570162"/>
            <a:ext cx="7344816" cy="3595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22771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03648" y="116632"/>
            <a:ext cx="7498080" cy="1143000"/>
          </a:xfrm>
        </p:spPr>
        <p:txBody>
          <a:bodyPr/>
          <a:lstStyle/>
          <a:p>
            <a:r>
              <a:rPr lang="fr-FR" dirty="0"/>
              <a:t>N</a:t>
            </a:r>
            <a:r>
              <a:rPr lang="fr-FR" dirty="0" smtClean="0"/>
              <a:t>omenclature</a:t>
            </a:r>
            <a:endParaRPr lang="fr-FR" dirty="0"/>
          </a:p>
        </p:txBody>
      </p:sp>
      <p:sp>
        <p:nvSpPr>
          <p:cNvPr id="3" name="Espace réservé du contenu 2"/>
          <p:cNvSpPr>
            <a:spLocks noGrp="1"/>
          </p:cNvSpPr>
          <p:nvPr>
            <p:ph idx="1"/>
          </p:nvPr>
        </p:nvSpPr>
        <p:spPr>
          <a:xfrm>
            <a:off x="395536" y="1052736"/>
            <a:ext cx="8229600" cy="5472608"/>
          </a:xfrm>
        </p:spPr>
        <p:txBody>
          <a:bodyPr>
            <a:normAutofit/>
          </a:bodyPr>
          <a:lstStyle/>
          <a:p>
            <a:pPr lvl="0"/>
            <a:r>
              <a:rPr lang="fr-FR" sz="2800" dirty="0">
                <a:solidFill>
                  <a:prstClr val="black"/>
                </a:solidFill>
              </a:rPr>
              <a:t>Chaque acide gras saturé possède en général deux noms :</a:t>
            </a:r>
          </a:p>
          <a:p>
            <a:pPr marL="0" lvl="0" indent="0">
              <a:buNone/>
            </a:pPr>
            <a:r>
              <a:rPr lang="fr-FR" sz="2800" dirty="0">
                <a:solidFill>
                  <a:prstClr val="black"/>
                </a:solidFill>
              </a:rPr>
              <a:t> un nom </a:t>
            </a:r>
            <a:r>
              <a:rPr lang="fr-FR" sz="2800" i="1" dirty="0">
                <a:solidFill>
                  <a:prstClr val="black"/>
                </a:solidFill>
              </a:rPr>
              <a:t>commun</a:t>
            </a:r>
            <a:r>
              <a:rPr lang="fr-FR" sz="2800" dirty="0">
                <a:solidFill>
                  <a:prstClr val="black"/>
                </a:solidFill>
              </a:rPr>
              <a:t> qui rappelle souvent son origine. </a:t>
            </a:r>
          </a:p>
          <a:p>
            <a:pPr marL="0" lvl="0" indent="0">
              <a:buNone/>
            </a:pPr>
            <a:r>
              <a:rPr lang="fr-FR" sz="2800" dirty="0">
                <a:solidFill>
                  <a:prstClr val="black"/>
                </a:solidFill>
              </a:rPr>
              <a:t> un nom </a:t>
            </a:r>
            <a:r>
              <a:rPr lang="fr-FR" sz="2800" i="1" dirty="0">
                <a:solidFill>
                  <a:prstClr val="black"/>
                </a:solidFill>
              </a:rPr>
              <a:t>systématique</a:t>
            </a:r>
            <a:r>
              <a:rPr lang="fr-FR" sz="2800" dirty="0">
                <a:solidFill>
                  <a:prstClr val="black"/>
                </a:solidFill>
              </a:rPr>
              <a:t> décrivant sa structure et issu de la nomenclature chimique :</a:t>
            </a:r>
          </a:p>
          <a:p>
            <a:pPr lvl="0"/>
            <a:r>
              <a:rPr lang="fr-FR" sz="2800" b="1" dirty="0">
                <a:solidFill>
                  <a:prstClr val="black"/>
                </a:solidFill>
              </a:rPr>
              <a:t>acide</a:t>
            </a:r>
            <a:r>
              <a:rPr lang="fr-FR" sz="2800" dirty="0">
                <a:solidFill>
                  <a:prstClr val="black"/>
                </a:solidFill>
              </a:rPr>
              <a:t> </a:t>
            </a:r>
            <a:r>
              <a:rPr lang="fr-FR" sz="2800" i="1" dirty="0">
                <a:solidFill>
                  <a:prstClr val="black"/>
                </a:solidFill>
              </a:rPr>
              <a:t>(radical du nombre de carbone)</a:t>
            </a:r>
            <a:r>
              <a:rPr lang="fr-FR" sz="2800" dirty="0">
                <a:solidFill>
                  <a:prstClr val="black"/>
                </a:solidFill>
              </a:rPr>
              <a:t> </a:t>
            </a:r>
            <a:r>
              <a:rPr lang="fr-FR" sz="2800" b="1" dirty="0">
                <a:solidFill>
                  <a:prstClr val="black"/>
                </a:solidFill>
              </a:rPr>
              <a:t>anoïque</a:t>
            </a:r>
            <a:r>
              <a:rPr lang="fr-FR" sz="2800" dirty="0">
                <a:solidFill>
                  <a:prstClr val="black"/>
                </a:solidFill>
              </a:rPr>
              <a:t> où :</a:t>
            </a:r>
          </a:p>
          <a:p>
            <a:pPr lvl="0">
              <a:buFont typeface="Arial"/>
              <a:buChar char="•"/>
            </a:pPr>
            <a:r>
              <a:rPr lang="fr-FR" sz="2800" dirty="0">
                <a:solidFill>
                  <a:prstClr val="black"/>
                </a:solidFill>
              </a:rPr>
              <a:t>le </a:t>
            </a:r>
            <a:r>
              <a:rPr lang="fr-FR" sz="2800" i="1" dirty="0">
                <a:solidFill>
                  <a:prstClr val="black"/>
                </a:solidFill>
              </a:rPr>
              <a:t>radical</a:t>
            </a:r>
            <a:r>
              <a:rPr lang="fr-FR" sz="2800" dirty="0">
                <a:solidFill>
                  <a:prstClr val="black"/>
                </a:solidFill>
              </a:rPr>
              <a:t> correspond au nombre d'atomes de carbone de l'acide gras ;</a:t>
            </a:r>
          </a:p>
          <a:p>
            <a:pPr lvl="0">
              <a:buFont typeface="Arial"/>
              <a:buChar char="•"/>
            </a:pPr>
            <a:r>
              <a:rPr lang="fr-FR" sz="2800" b="1" dirty="0" err="1">
                <a:solidFill>
                  <a:prstClr val="black"/>
                </a:solidFill>
              </a:rPr>
              <a:t>ane</a:t>
            </a:r>
            <a:r>
              <a:rPr lang="fr-FR" sz="2800" dirty="0">
                <a:solidFill>
                  <a:prstClr val="black"/>
                </a:solidFill>
              </a:rPr>
              <a:t> indique qu'il s'agit d'un </a:t>
            </a:r>
            <a:r>
              <a:rPr lang="fr-FR" sz="2800" b="1" u="sng" dirty="0" err="1" smtClean="0">
                <a:solidFill>
                  <a:schemeClr val="tx2"/>
                </a:solidFill>
                <a:hlinkClick r:id="rId2" tooltip="Alkane (page inexistante)"/>
              </a:rPr>
              <a:t>alkane</a:t>
            </a:r>
            <a:r>
              <a:rPr lang="fr-FR" sz="2800" dirty="0">
                <a:solidFill>
                  <a:srgbClr val="C00000"/>
                </a:solidFill>
              </a:rPr>
              <a:t> ;</a:t>
            </a:r>
          </a:p>
          <a:p>
            <a:pPr lvl="0">
              <a:buFont typeface="Arial"/>
              <a:buChar char="•"/>
            </a:pPr>
            <a:r>
              <a:rPr lang="fr-FR" sz="2800" b="1" dirty="0" err="1">
                <a:solidFill>
                  <a:prstClr val="black"/>
                </a:solidFill>
              </a:rPr>
              <a:t>oïque</a:t>
            </a:r>
            <a:r>
              <a:rPr lang="fr-FR" sz="2800" dirty="0">
                <a:solidFill>
                  <a:prstClr val="black"/>
                </a:solidFill>
              </a:rPr>
              <a:t> qu'il s'agit d'un </a:t>
            </a:r>
            <a:r>
              <a:rPr lang="fr-FR" sz="2800" b="1" u="sng" dirty="0">
                <a:solidFill>
                  <a:prstClr val="black"/>
                </a:solidFill>
                <a:hlinkClick r:id="rId3" tooltip="Acide carboxylique"/>
              </a:rPr>
              <a:t>acide carboxylique</a:t>
            </a:r>
            <a:r>
              <a:rPr lang="fr-FR" sz="2800" b="1" u="sng" dirty="0">
                <a:solidFill>
                  <a:prstClr val="black"/>
                </a:solidFill>
              </a:rPr>
              <a:t>.</a:t>
            </a:r>
          </a:p>
          <a:p>
            <a:pPr marL="0" lvl="0" indent="0">
              <a:buNone/>
            </a:pPr>
            <a:endParaRPr lang="fr-FR" sz="2800" dirty="0">
              <a:solidFill>
                <a:prstClr val="black"/>
              </a:solidFill>
            </a:endParaRPr>
          </a:p>
          <a:p>
            <a:endParaRPr lang="fr-FR" dirty="0"/>
          </a:p>
        </p:txBody>
      </p:sp>
    </p:spTree>
    <p:extLst>
      <p:ext uri="{BB962C8B-B14F-4D97-AF65-F5344CB8AC3E}">
        <p14:creationId xmlns:p14="http://schemas.microsoft.com/office/powerpoint/2010/main" val="294333566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547664" y="836712"/>
            <a:ext cx="7498080" cy="5843736"/>
          </a:xfrm>
        </p:spPr>
        <p:txBody>
          <a:bodyPr/>
          <a:lstStyle/>
          <a:p>
            <a:pPr marL="82296" indent="0">
              <a:buNone/>
            </a:pPr>
            <a:r>
              <a:rPr lang="fr-FR" dirty="0"/>
              <a:t>La nature stéroïde de ces hormones les différencie des hormones peptidiques ou protéiques :</a:t>
            </a:r>
          </a:p>
          <a:p>
            <a:pPr marL="82296" indent="0">
              <a:buNone/>
            </a:pPr>
            <a:r>
              <a:rPr lang="fr-FR" dirty="0"/>
              <a:t>- elles sont insolubles et sont transportées par des protéines spécifiques</a:t>
            </a:r>
          </a:p>
          <a:p>
            <a:pPr marL="82296" indent="0">
              <a:buNone/>
            </a:pPr>
            <a:r>
              <a:rPr lang="fr-FR" dirty="0"/>
              <a:t>- elles sont lipophiles et traversent les membranes. Leurs récepteurs ne sont donc pas membranaires mais intracellulaires</a:t>
            </a:r>
          </a:p>
          <a:p>
            <a:pPr marL="82296" indent="0">
              <a:buNone/>
            </a:pPr>
            <a:endParaRPr lang="fr-FR" dirty="0"/>
          </a:p>
          <a:p>
            <a:pPr marL="82296" indent="0">
              <a:buNone/>
            </a:pPr>
            <a:endParaRPr lang="fr-FR" dirty="0"/>
          </a:p>
        </p:txBody>
      </p:sp>
    </p:spTree>
    <p:extLst>
      <p:ext uri="{BB962C8B-B14F-4D97-AF65-F5344CB8AC3E}">
        <p14:creationId xmlns:p14="http://schemas.microsoft.com/office/powerpoint/2010/main" val="358043778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35608" y="548680"/>
            <a:ext cx="7498080" cy="5699720"/>
          </a:xfrm>
        </p:spPr>
        <p:txBody>
          <a:bodyPr>
            <a:normAutofit/>
          </a:bodyPr>
          <a:lstStyle/>
          <a:p>
            <a:pPr marL="82296" indent="0">
              <a:buNone/>
            </a:pPr>
            <a:r>
              <a:rPr lang="fr-FR" dirty="0"/>
              <a:t>-</a:t>
            </a:r>
            <a:r>
              <a:rPr lang="fr-FR" b="1" dirty="0"/>
              <a:t>4 Les vitamines D et autres dérivés</a:t>
            </a:r>
          </a:p>
          <a:p>
            <a:pPr marL="82296" indent="0">
              <a:buNone/>
            </a:pPr>
            <a:r>
              <a:rPr lang="fr-FR" dirty="0"/>
              <a:t>Vitamines liposolubles D</a:t>
            </a:r>
          </a:p>
          <a:p>
            <a:pPr marL="82296" indent="0">
              <a:buNone/>
            </a:pPr>
            <a:r>
              <a:rPr lang="fr-FR" dirty="0"/>
              <a:t>Elles sont indispensables à la minéralisation du tissu osseux par leur intervention dans </a:t>
            </a:r>
            <a:r>
              <a:rPr lang="fr-FR" dirty="0" smtClean="0"/>
              <a:t>le métabolisme </a:t>
            </a:r>
            <a:r>
              <a:rPr lang="fr-FR" dirty="0"/>
              <a:t>phosphocalcique. Cette activité est due à des dérivés et ils sont désignés sous </a:t>
            </a:r>
            <a:r>
              <a:rPr lang="fr-FR" dirty="0" smtClean="0"/>
              <a:t>le nom </a:t>
            </a:r>
            <a:r>
              <a:rPr lang="fr-FR" dirty="0"/>
              <a:t>de pré-vitamines</a:t>
            </a:r>
            <a:r>
              <a:rPr lang="fr-FR" dirty="0" smtClean="0"/>
              <a:t>. Ces </a:t>
            </a:r>
            <a:r>
              <a:rPr lang="fr-FR" dirty="0"/>
              <a:t>composés sont des stérols di-insaturés en 5 et 7 et où le cycle B est rompu par coupure </a:t>
            </a:r>
            <a:r>
              <a:rPr lang="fr-FR" dirty="0" smtClean="0"/>
              <a:t>de la </a:t>
            </a:r>
            <a:r>
              <a:rPr lang="fr-FR" dirty="0"/>
              <a:t>liaison 9-10 : cette modification a lieu par réaction photochimique.</a:t>
            </a:r>
          </a:p>
          <a:p>
            <a:pPr marL="82296" indent="0">
              <a:buNone/>
            </a:pPr>
            <a:endParaRPr lang="fr-FR" dirty="0"/>
          </a:p>
        </p:txBody>
      </p:sp>
    </p:spTree>
    <p:extLst>
      <p:ext uri="{BB962C8B-B14F-4D97-AF65-F5344CB8AC3E}">
        <p14:creationId xmlns:p14="http://schemas.microsoft.com/office/powerpoint/2010/main" val="102354713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35608" y="764704"/>
            <a:ext cx="7498080" cy="5483696"/>
          </a:xfrm>
        </p:spPr>
        <p:txBody>
          <a:bodyPr/>
          <a:lstStyle/>
          <a:p>
            <a:pPr marL="82296" indent="0">
              <a:buNone/>
            </a:pPr>
            <a:r>
              <a:rPr lang="fr-FR" dirty="0"/>
              <a:t>Les deux substances naturelles abondantes que l'on trouve sont la vitamine D2 ou ergocalciférol, formée à partir de l'ergostérol (végétaux), et la vitamine D3 ou cholécalciférol formée à partir du </a:t>
            </a:r>
            <a:endParaRPr lang="fr-FR" dirty="0" smtClean="0"/>
          </a:p>
          <a:p>
            <a:pPr marL="82296" indent="0">
              <a:buNone/>
            </a:pPr>
            <a:r>
              <a:rPr lang="fr-FR" dirty="0" smtClean="0"/>
              <a:t>7-déhydrocholestérol </a:t>
            </a:r>
            <a:r>
              <a:rPr lang="fr-FR" dirty="0"/>
              <a:t>(huiles de poissons) ;puis transporté par le sang vers le foie puis le rein ou il est converti en hormone active sur l’entrée et le </a:t>
            </a:r>
            <a:r>
              <a:rPr lang="fr-FR" dirty="0" smtClean="0"/>
              <a:t>métabolisme </a:t>
            </a:r>
            <a:r>
              <a:rPr lang="fr-FR" dirty="0"/>
              <a:t>du calcium.</a:t>
            </a:r>
          </a:p>
          <a:p>
            <a:pPr marL="82296" indent="0">
              <a:buNone/>
            </a:pPr>
            <a:endParaRPr lang="fr-FR" dirty="0"/>
          </a:p>
          <a:p>
            <a:pPr marL="82296" indent="0">
              <a:buNone/>
            </a:pPr>
            <a:endParaRPr lang="fr-FR" dirty="0"/>
          </a:p>
        </p:txBody>
      </p:sp>
    </p:spTree>
    <p:extLst>
      <p:ext uri="{BB962C8B-B14F-4D97-AF65-F5344CB8AC3E}">
        <p14:creationId xmlns:p14="http://schemas.microsoft.com/office/powerpoint/2010/main" val="1574317415"/>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71600" y="1196752"/>
            <a:ext cx="7992888" cy="4248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1796661"/>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35608" y="274638"/>
            <a:ext cx="6736792" cy="922114"/>
          </a:xfrm>
        </p:spPr>
        <p:txBody>
          <a:bodyPr/>
          <a:lstStyle/>
          <a:p>
            <a:r>
              <a:rPr lang="fr-FR" b="1" dirty="0">
                <a:effectLst/>
              </a:rPr>
              <a:t>La vitamine K</a:t>
            </a:r>
            <a:endParaRPr lang="fr-FR" dirty="0"/>
          </a:p>
        </p:txBody>
      </p:sp>
      <p:sp>
        <p:nvSpPr>
          <p:cNvPr id="3" name="Espace réservé du contenu 2"/>
          <p:cNvSpPr>
            <a:spLocks noGrp="1"/>
          </p:cNvSpPr>
          <p:nvPr>
            <p:ph idx="1"/>
          </p:nvPr>
        </p:nvSpPr>
        <p:spPr>
          <a:xfrm>
            <a:off x="827584" y="980728"/>
            <a:ext cx="8106104" cy="5267672"/>
          </a:xfrm>
        </p:spPr>
        <p:txBody>
          <a:bodyPr/>
          <a:lstStyle/>
          <a:p>
            <a:pPr marL="82296" indent="0">
              <a:buNone/>
            </a:pPr>
            <a:r>
              <a:rPr lang="fr-FR" dirty="0"/>
              <a:t>Toutes les formes actives de vitamine K contiennent le noyau naphtoquinone, dérivé à la fois de la paraquinone et du naphtalène.</a:t>
            </a:r>
          </a:p>
          <a:p>
            <a:pPr marL="82296" indent="0">
              <a:buNone/>
            </a:pPr>
            <a:endParaRPr lang="fr-F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2728912"/>
            <a:ext cx="7056784" cy="2932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235237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15616" y="274320"/>
            <a:ext cx="7818072" cy="3226688"/>
          </a:xfrm>
        </p:spPr>
        <p:txBody>
          <a:bodyPr>
            <a:normAutofit fontScale="90000"/>
          </a:bodyPr>
          <a:lstStyle/>
          <a:p>
            <a:r>
              <a:rPr lang="fr-FR" dirty="0"/>
              <a:t>Elles ont un méthyle substituant en 2 et une chaine latérale de nature terpénique en 3.Selon la nature de cette chaine, on distingue les vitamines K1   et K 2.</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3284984"/>
            <a:ext cx="7344816" cy="25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214412" y="5877272"/>
            <a:ext cx="3160032" cy="369332"/>
          </a:xfrm>
          <a:prstGeom prst="rect">
            <a:avLst/>
          </a:prstGeom>
        </p:spPr>
        <p:txBody>
          <a:bodyPr wrap="none">
            <a:spAutoFit/>
          </a:bodyPr>
          <a:lstStyle/>
          <a:p>
            <a:r>
              <a:rPr lang="fr-FR" b="1" dirty="0"/>
              <a:t>Structure de la vitamine K1</a:t>
            </a:r>
          </a:p>
        </p:txBody>
      </p:sp>
    </p:spTree>
    <p:extLst>
      <p:ext uri="{BB962C8B-B14F-4D97-AF65-F5344CB8AC3E}">
        <p14:creationId xmlns:p14="http://schemas.microsoft.com/office/powerpoint/2010/main" val="3521672600"/>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115616" y="548680"/>
            <a:ext cx="7818072" cy="5699720"/>
          </a:xfrm>
        </p:spPr>
        <p:txBody>
          <a:bodyPr>
            <a:normAutofit lnSpcReduction="10000"/>
          </a:bodyPr>
          <a:lstStyle/>
          <a:p>
            <a:r>
              <a:rPr lang="fr-FR" dirty="0"/>
              <a:t>La vitamine K est impliquée dans la </a:t>
            </a:r>
            <a:r>
              <a:rPr lang="fr-FR" u="sng" dirty="0" err="1">
                <a:hlinkClick r:id="rId2" tooltip="Carboxylation"/>
              </a:rPr>
              <a:t>carboxylation</a:t>
            </a:r>
            <a:r>
              <a:rPr lang="fr-FR" dirty="0"/>
              <a:t> (elle sert de coenzyme à des carboxylases) de certains résidus protéiques de </a:t>
            </a:r>
            <a:r>
              <a:rPr lang="fr-FR" u="sng" dirty="0">
                <a:hlinkClick r:id="rId3" tooltip="Glutamate"/>
              </a:rPr>
              <a:t>glutamates</a:t>
            </a:r>
            <a:r>
              <a:rPr lang="fr-FR" dirty="0"/>
              <a:t> pour former des résidus de </a:t>
            </a:r>
            <a:r>
              <a:rPr lang="fr-FR" u="sng" dirty="0">
                <a:hlinkClick r:id="rId4" tooltip="Gamma-carboxyglutamate"/>
              </a:rPr>
              <a:t>gamma-</a:t>
            </a:r>
            <a:r>
              <a:rPr lang="fr-FR" u="sng" dirty="0" err="1">
                <a:hlinkClick r:id="rId4" tooltip="Gamma-carboxyglutamate"/>
              </a:rPr>
              <a:t>carboxyglutamate</a:t>
            </a:r>
            <a:r>
              <a:rPr lang="fr-FR" dirty="0"/>
              <a:t>. Actuellement, 14 protéines gamma-</a:t>
            </a:r>
            <a:r>
              <a:rPr lang="fr-FR" dirty="0" err="1"/>
              <a:t>carboxyglutamate</a:t>
            </a:r>
            <a:r>
              <a:rPr lang="fr-FR" dirty="0"/>
              <a:t> ont été découvertes : elles jouent un rôle dans la régulation de trois processus physiologiques :</a:t>
            </a:r>
          </a:p>
          <a:p>
            <a:pPr lvl="0"/>
            <a:r>
              <a:rPr lang="fr-FR" dirty="0"/>
              <a:t>la coagulation ;</a:t>
            </a:r>
          </a:p>
          <a:p>
            <a:pPr lvl="0"/>
            <a:r>
              <a:rPr lang="fr-FR" dirty="0"/>
              <a:t>le métabolisme  osseux ;</a:t>
            </a:r>
          </a:p>
          <a:p>
            <a:pPr lvl="0"/>
            <a:r>
              <a:rPr lang="fr-FR" dirty="0"/>
              <a:t>la biologie vasculaire</a:t>
            </a:r>
          </a:p>
          <a:p>
            <a:pPr marL="82296" indent="0">
              <a:buNone/>
            </a:pPr>
            <a:endParaRPr lang="fr-FR" dirty="0"/>
          </a:p>
        </p:txBody>
      </p:sp>
    </p:spTree>
    <p:extLst>
      <p:ext uri="{BB962C8B-B14F-4D97-AF65-F5344CB8AC3E}">
        <p14:creationId xmlns:p14="http://schemas.microsoft.com/office/powerpoint/2010/main" val="3842482117"/>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35608" y="274638"/>
            <a:ext cx="7498080" cy="850106"/>
          </a:xfrm>
        </p:spPr>
        <p:txBody>
          <a:bodyPr>
            <a:normAutofit fontScale="90000"/>
          </a:bodyPr>
          <a:lstStyle/>
          <a:p>
            <a:r>
              <a:rPr lang="fr-FR" b="1" dirty="0"/>
              <a:t>La vitamine E : le tocophérol</a:t>
            </a:r>
            <a:r>
              <a:rPr lang="fr-FR" dirty="0"/>
              <a:t/>
            </a:r>
            <a:br>
              <a:rPr lang="fr-FR" dirty="0"/>
            </a:br>
            <a:endParaRPr lang="fr-FR" dirty="0"/>
          </a:p>
        </p:txBody>
      </p:sp>
      <p:sp>
        <p:nvSpPr>
          <p:cNvPr id="3" name="Espace réservé du contenu 2"/>
          <p:cNvSpPr>
            <a:spLocks noGrp="1"/>
          </p:cNvSpPr>
          <p:nvPr>
            <p:ph idx="1"/>
          </p:nvPr>
        </p:nvSpPr>
        <p:spPr>
          <a:xfrm>
            <a:off x="1043608" y="836712"/>
            <a:ext cx="7848872" cy="4800600"/>
          </a:xfrm>
        </p:spPr>
        <p:txBody>
          <a:bodyPr/>
          <a:lstStyle/>
          <a:p>
            <a:pPr marL="82296" indent="0">
              <a:buNone/>
            </a:pPr>
            <a:r>
              <a:rPr lang="fr-FR" dirty="0" smtClean="0"/>
              <a:t>Les </a:t>
            </a:r>
            <a:r>
              <a:rPr lang="fr-FR" dirty="0"/>
              <a:t>tocophérols sont des substances constituées par un noyau </a:t>
            </a:r>
            <a:r>
              <a:rPr lang="fr-FR" dirty="0" err="1"/>
              <a:t>hydroxychromane</a:t>
            </a:r>
            <a:r>
              <a:rPr lang="fr-FR" dirty="0"/>
              <a:t> et une chaîne latérale saturée  à 16 carbones. Le nombre et la position des groupements méthyle sur le noyau </a:t>
            </a:r>
            <a:r>
              <a:rPr lang="fr-FR" dirty="0" err="1"/>
              <a:t>hydroxychromane</a:t>
            </a:r>
            <a:r>
              <a:rPr lang="fr-FR" dirty="0"/>
              <a:t> définissent les différentes formes de vitamine E. </a:t>
            </a:r>
          </a:p>
          <a:p>
            <a:pPr marL="82296" indent="0">
              <a:buNone/>
            </a:pPr>
            <a:endParaRPr lang="fr-FR"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3933056"/>
            <a:ext cx="6696743" cy="28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31266705"/>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Espace réservé du contenu 2"/>
              <p:cNvSpPr>
                <a:spLocks noGrp="1"/>
              </p:cNvSpPr>
              <p:nvPr>
                <p:ph idx="1"/>
              </p:nvPr>
            </p:nvSpPr>
            <p:spPr>
              <a:xfrm>
                <a:off x="1115616" y="33355"/>
                <a:ext cx="7498080" cy="4800600"/>
              </a:xfrm>
            </p:spPr>
            <p:txBody>
              <a:bodyPr/>
              <a:lstStyle/>
              <a:p>
                <a:r>
                  <a:rPr lang="fr-FR" dirty="0"/>
                  <a:t>L’</a:t>
                </a:r>
                <a14:m>
                  <m:oMath xmlns:m="http://schemas.openxmlformats.org/officeDocument/2006/math">
                    <m:r>
                      <a:rPr lang="fr-FR" i="1">
                        <a:latin typeface="Cambria Math"/>
                      </a:rPr>
                      <m:t>𝛼</m:t>
                    </m:r>
                  </m:oMath>
                </a14:m>
                <a:r>
                  <a:rPr lang="fr-FR" dirty="0"/>
                  <a:t>-</a:t>
                </a:r>
                <a:r>
                  <a:rPr lang="fr-FR" dirty="0" err="1"/>
                  <a:t>tocopherol</a:t>
                </a:r>
                <a:r>
                  <a:rPr lang="fr-FR" dirty="0"/>
                  <a:t> est la forme la plus active de la vitamine E .C’est un puissant antioxydant.</a:t>
                </a:r>
              </a:p>
              <a:p>
                <a:r>
                  <a:rPr lang="fr-FR" dirty="0"/>
                  <a:t> La vitamine E s'oppose à la peroxydation des acides gras </a:t>
                </a:r>
                <a:r>
                  <a:rPr lang="fr-FR" dirty="0" smtClean="0"/>
                  <a:t> </a:t>
                </a:r>
                <a:r>
                  <a:rPr lang="fr-FR" dirty="0"/>
                  <a:t>par réactions radicalaires. </a:t>
                </a:r>
              </a:p>
              <a:p>
                <a:pPr marL="82296" indent="0">
                  <a:buNone/>
                </a:pPr>
                <a:endParaRPr lang="fr-FR" dirty="0"/>
              </a:p>
            </p:txBody>
          </p:sp>
        </mc:Choice>
        <mc:Fallback xmlns="">
          <p:sp>
            <p:nvSpPr>
              <p:cNvPr id="3" name="Espace réservé du contenu 2"/>
              <p:cNvSpPr>
                <a:spLocks noGrp="1" noRot="1" noChangeAspect="1" noMove="1" noResize="1" noEditPoints="1" noAdjustHandles="1" noChangeArrowheads="1" noChangeShapeType="1" noTextEdit="1"/>
              </p:cNvSpPr>
              <p:nvPr>
                <p:ph idx="1"/>
              </p:nvPr>
            </p:nvSpPr>
            <p:spPr>
              <a:xfrm>
                <a:off x="1115616" y="33355"/>
                <a:ext cx="7498080" cy="4800600"/>
              </a:xfrm>
              <a:blipFill rotWithShape="1">
                <a:blip r:embed="rId2"/>
                <a:stretch>
                  <a:fillRect t="-1650" r="-2114"/>
                </a:stretch>
              </a:blipFill>
            </p:spPr>
            <p:txBody>
              <a:bodyPr/>
              <a:lstStyle/>
              <a:p>
                <a:r>
                  <a:rPr lang="fr-FR">
                    <a:noFill/>
                  </a:rPr>
                  <a:t> </a:t>
                </a:r>
              </a:p>
            </p:txBody>
          </p:sp>
        </mc:Fallback>
      </mc:AlternateContent>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720" y="2636912"/>
            <a:ext cx="5544616" cy="3960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7053562"/>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3200" dirty="0"/>
              <a:t>Les lipides messagers : les éicosanoides</a:t>
            </a:r>
            <a:br>
              <a:rPr lang="fr-FR" sz="3200" dirty="0"/>
            </a:br>
            <a:r>
              <a:rPr lang="fr-FR" sz="3200" dirty="0"/>
              <a:t/>
            </a:r>
            <a:br>
              <a:rPr lang="fr-FR" sz="3200" dirty="0"/>
            </a:br>
            <a:endParaRPr lang="fr-FR" sz="3200" dirty="0"/>
          </a:p>
        </p:txBody>
      </p:sp>
      <p:sp>
        <p:nvSpPr>
          <p:cNvPr id="3" name="Espace réservé du contenu 2"/>
          <p:cNvSpPr>
            <a:spLocks noGrp="1"/>
          </p:cNvSpPr>
          <p:nvPr>
            <p:ph idx="1"/>
          </p:nvPr>
        </p:nvSpPr>
        <p:spPr>
          <a:xfrm>
            <a:off x="1259632" y="836712"/>
            <a:ext cx="7674056" cy="5411688"/>
          </a:xfrm>
        </p:spPr>
        <p:txBody>
          <a:bodyPr>
            <a:normAutofit fontScale="92500" lnSpcReduction="10000"/>
          </a:bodyPr>
          <a:lstStyle/>
          <a:p>
            <a:pPr marL="82296" indent="0">
              <a:buNone/>
            </a:pPr>
            <a:r>
              <a:rPr lang="fr-FR" sz="3000" dirty="0"/>
              <a:t>Les éicosanoides dérivent d’acides gras polyinsaturés à 20C dont la nature dépend de l’alimentation. Le plus souvent il s’agit de l’acide arachidonique libéré le plus souvent d’une phosphatidylcholine  suite à l’action d’une phospholipase A2.</a:t>
            </a:r>
          </a:p>
          <a:p>
            <a:pPr marL="82296" indent="0">
              <a:buNone/>
            </a:pPr>
            <a:r>
              <a:rPr lang="fr-FR" sz="3000" dirty="0"/>
              <a:t>Les éicosanoides (prostaglandines, </a:t>
            </a:r>
            <a:r>
              <a:rPr lang="fr-FR" sz="3000" dirty="0" err="1"/>
              <a:t>lipoxines</a:t>
            </a:r>
            <a:r>
              <a:rPr lang="fr-FR" sz="3000" dirty="0"/>
              <a:t>, thromboxanes et  leucotriènes) sont de petites molécules très diffusibles qui jouent le rôle d’hormones locales et interviennent dans de nombreux processus physiologiques et pathologiques (processus inflammatoires douloureux)</a:t>
            </a:r>
          </a:p>
          <a:p>
            <a:pPr marL="82296" indent="0">
              <a:buNone/>
            </a:pPr>
            <a:endParaRPr lang="fr-FR" dirty="0"/>
          </a:p>
          <a:p>
            <a:pPr marL="82296" indent="0">
              <a:buNone/>
            </a:pPr>
            <a:endParaRPr lang="fr-FR" dirty="0"/>
          </a:p>
          <a:p>
            <a:pPr marL="82296" indent="0">
              <a:buNone/>
            </a:pPr>
            <a:endParaRPr lang="fr-FR" dirty="0"/>
          </a:p>
        </p:txBody>
      </p:sp>
    </p:spTree>
    <p:extLst>
      <p:ext uri="{BB962C8B-B14F-4D97-AF65-F5344CB8AC3E}">
        <p14:creationId xmlns:p14="http://schemas.microsoft.com/office/powerpoint/2010/main" val="4983631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548680"/>
            <a:ext cx="8229600" cy="5616624"/>
          </a:xfrm>
        </p:spPr>
        <p:txBody>
          <a:bodyPr>
            <a:noAutofit/>
          </a:bodyPr>
          <a:lstStyle/>
          <a:p>
            <a:r>
              <a:rPr lang="fr-FR" dirty="0"/>
              <a:t>a</a:t>
            </a:r>
            <a:r>
              <a:rPr lang="fr-FR" dirty="0" smtClean="0"/>
              <a:t> </a:t>
            </a:r>
            <a:r>
              <a:rPr lang="fr-FR" dirty="0"/>
              <a:t>cela s'ajoute une nomenclature souvent utilisée en </a:t>
            </a:r>
            <a:r>
              <a:rPr lang="fr-FR" dirty="0">
                <a:hlinkClick r:id="rId2" tooltip="Physiologie"/>
              </a:rPr>
              <a:t>physiologie</a:t>
            </a:r>
            <a:r>
              <a:rPr lang="fr-FR" dirty="0"/>
              <a:t> et en </a:t>
            </a:r>
            <a:r>
              <a:rPr lang="fr-FR" dirty="0">
                <a:hlinkClick r:id="rId3" tooltip="Biochimie"/>
              </a:rPr>
              <a:t>biochimie</a:t>
            </a:r>
            <a:r>
              <a:rPr lang="fr-FR" dirty="0"/>
              <a:t> :</a:t>
            </a:r>
          </a:p>
          <a:p>
            <a:r>
              <a:rPr lang="fr-FR" b="1" dirty="0"/>
              <a:t>acide gras C</a:t>
            </a:r>
            <a:r>
              <a:rPr lang="fr-FR" b="1" i="1" dirty="0"/>
              <a:t>x</a:t>
            </a:r>
            <a:r>
              <a:rPr lang="fr-FR" b="1" dirty="0"/>
              <a:t>:0</a:t>
            </a:r>
            <a:r>
              <a:rPr lang="fr-FR" dirty="0"/>
              <a:t> où :</a:t>
            </a:r>
          </a:p>
          <a:p>
            <a:pPr>
              <a:buFont typeface="Arial"/>
              <a:buChar char="•"/>
            </a:pPr>
            <a:r>
              <a:rPr lang="fr-FR" b="1" dirty="0"/>
              <a:t>C</a:t>
            </a:r>
            <a:r>
              <a:rPr lang="fr-FR" i="1" dirty="0"/>
              <a:t>x</a:t>
            </a:r>
            <a:r>
              <a:rPr lang="fr-FR" dirty="0"/>
              <a:t> indique le nombre d'atomes de carbone ;</a:t>
            </a:r>
          </a:p>
          <a:p>
            <a:pPr>
              <a:buFont typeface="Arial"/>
              <a:buChar char="•"/>
            </a:pPr>
            <a:r>
              <a:rPr lang="fr-FR" b="1" dirty="0"/>
              <a:t>0</a:t>
            </a:r>
            <a:r>
              <a:rPr lang="fr-FR" dirty="0"/>
              <a:t> indique qu'il y a zéro double liaison carbone-carbone et par conséquent, que l'acide gras est saturé</a:t>
            </a:r>
            <a:r>
              <a:rPr lang="fr-FR" dirty="0" smtClean="0"/>
              <a:t>.</a:t>
            </a:r>
          </a:p>
          <a:p>
            <a:pPr>
              <a:buFont typeface="Arial"/>
              <a:buChar char="•"/>
            </a:pPr>
            <a:endParaRPr lang="fr-FR" dirty="0"/>
          </a:p>
          <a:p>
            <a:endParaRPr lang="fr-FR" sz="2400" dirty="0"/>
          </a:p>
        </p:txBody>
      </p:sp>
    </p:spTree>
    <p:extLst>
      <p:ext uri="{BB962C8B-B14F-4D97-AF65-F5344CB8AC3E}">
        <p14:creationId xmlns:p14="http://schemas.microsoft.com/office/powerpoint/2010/main" val="3199496822"/>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15616" y="764704"/>
            <a:ext cx="8028384" cy="54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5973153"/>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259632" y="692696"/>
            <a:ext cx="7498080" cy="4800600"/>
          </a:xfrm>
        </p:spPr>
        <p:txBody>
          <a:bodyPr/>
          <a:lstStyle/>
          <a:p>
            <a:pPr marL="82296" indent="0">
              <a:buNone/>
            </a:pPr>
            <a:r>
              <a:rPr lang="fr-FR" b="1" dirty="0"/>
              <a:t>Rôles des éicosanoides</a:t>
            </a:r>
          </a:p>
          <a:p>
            <a:pPr marL="82296" indent="0">
              <a:buNone/>
            </a:pPr>
            <a:r>
              <a:rPr lang="fr-FR" dirty="0"/>
              <a:t>La fixation de l’</a:t>
            </a:r>
            <a:r>
              <a:rPr lang="fr-FR" dirty="0" err="1"/>
              <a:t>éicosanoide</a:t>
            </a:r>
            <a:r>
              <a:rPr lang="fr-FR" dirty="0"/>
              <a:t> sur une protéine réceptrice membranaire d’une cellule périphérique entraine la production d’un messager chimique intracellulaire qui est un relais de l’action de l’</a:t>
            </a:r>
            <a:r>
              <a:rPr lang="fr-FR" dirty="0" err="1"/>
              <a:t>éicosanoide</a:t>
            </a:r>
            <a:r>
              <a:rPr lang="fr-FR" dirty="0"/>
              <a:t> : augmentation brusque de Ca2+ dans le cytosol ou augmentation de la production de l’AMPc.</a:t>
            </a:r>
          </a:p>
          <a:p>
            <a:pPr marL="82296" indent="0">
              <a:buNone/>
            </a:pPr>
            <a:endParaRPr lang="fr-FR" dirty="0"/>
          </a:p>
          <a:p>
            <a:pPr marL="82296" indent="0">
              <a:buNone/>
            </a:pPr>
            <a:endParaRPr lang="fr-FR" dirty="0"/>
          </a:p>
        </p:txBody>
      </p:sp>
    </p:spTree>
    <p:extLst>
      <p:ext uri="{BB962C8B-B14F-4D97-AF65-F5344CB8AC3E}">
        <p14:creationId xmlns:p14="http://schemas.microsoft.com/office/powerpoint/2010/main" val="3393993082"/>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331640" y="620688"/>
            <a:ext cx="7498080" cy="4800600"/>
          </a:xfrm>
        </p:spPr>
        <p:txBody>
          <a:bodyPr>
            <a:normAutofit lnSpcReduction="10000"/>
          </a:bodyPr>
          <a:lstStyle/>
          <a:p>
            <a:pPr marL="82296" indent="0">
              <a:buNone/>
            </a:pPr>
            <a:r>
              <a:rPr lang="fr-FR" b="1" dirty="0"/>
              <a:t>1-Obtention de l’acide arachidonique</a:t>
            </a:r>
          </a:p>
          <a:p>
            <a:pPr marL="82296" indent="0">
              <a:buNone/>
            </a:pPr>
            <a:r>
              <a:rPr lang="fr-FR" dirty="0"/>
              <a:t>L’acide arachidonique peut être obtenu de deux façons :</a:t>
            </a:r>
          </a:p>
          <a:p>
            <a:pPr marL="82296" indent="0">
              <a:buNone/>
            </a:pPr>
            <a:r>
              <a:rPr lang="fr-FR" dirty="0"/>
              <a:t>-soit par hydrolyse </a:t>
            </a:r>
            <a:r>
              <a:rPr lang="fr-FR" dirty="0" smtClean="0"/>
              <a:t>de  diglycérides ou de phospholipides </a:t>
            </a:r>
            <a:r>
              <a:rPr lang="fr-FR" dirty="0"/>
              <a:t>par la phospholipase 2 sous l’effet d’un stimulus (chimique ou mécanique).</a:t>
            </a:r>
          </a:p>
          <a:p>
            <a:pPr marL="82296" indent="0">
              <a:buNone/>
            </a:pPr>
            <a:r>
              <a:rPr lang="fr-FR" dirty="0"/>
              <a:t>-soit par une voie de synthèse faisant intervenir des  élongases ou des </a:t>
            </a:r>
            <a:r>
              <a:rPr lang="fr-FR" dirty="0" err="1" smtClean="0"/>
              <a:t>désaturases</a:t>
            </a:r>
            <a:r>
              <a:rPr lang="fr-FR" dirty="0" smtClean="0"/>
              <a:t> </a:t>
            </a:r>
            <a:r>
              <a:rPr lang="fr-FR" dirty="0"/>
              <a:t>à partir de l’acide linoléique.</a:t>
            </a:r>
          </a:p>
          <a:p>
            <a:pPr marL="82296" indent="0">
              <a:buNone/>
            </a:pPr>
            <a:endParaRPr lang="fr-FR" dirty="0"/>
          </a:p>
        </p:txBody>
      </p:sp>
    </p:spTree>
    <p:extLst>
      <p:ext uri="{BB962C8B-B14F-4D97-AF65-F5344CB8AC3E}">
        <p14:creationId xmlns:p14="http://schemas.microsoft.com/office/powerpoint/2010/main" val="1354584602"/>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35608" y="188640"/>
            <a:ext cx="7498080" cy="6059760"/>
          </a:xfrm>
        </p:spPr>
        <p:txBody>
          <a:bodyPr>
            <a:normAutofit/>
          </a:bodyPr>
          <a:lstStyle/>
          <a:p>
            <a:pPr marL="82296" indent="0">
              <a:buNone/>
            </a:pPr>
            <a:r>
              <a:rPr lang="fr-FR" b="1" dirty="0"/>
              <a:t>2-les prostaglandines</a:t>
            </a:r>
          </a:p>
          <a:p>
            <a:pPr marL="82296" indent="0">
              <a:buNone/>
            </a:pPr>
            <a:r>
              <a:rPr lang="fr-FR" sz="2400" dirty="0" smtClean="0"/>
              <a:t>Ces molécules dérivent de l’acide prostanoique (possédant 2 doubles liaisons).</a:t>
            </a:r>
          </a:p>
          <a:p>
            <a:pPr marL="82296" indent="0">
              <a:buNone/>
            </a:pPr>
            <a:r>
              <a:rPr lang="fr-FR" sz="2400" dirty="0" smtClean="0"/>
              <a:t>D’abord trouvées dans la prostate ,les prostaglandines(</a:t>
            </a:r>
            <a:r>
              <a:rPr lang="fr-FR" sz="2400" dirty="0" err="1" smtClean="0"/>
              <a:t>Pg</a:t>
            </a:r>
            <a:r>
              <a:rPr lang="fr-FR" sz="2400" dirty="0" smtClean="0"/>
              <a:t>)  sont présentes dans de nombreux tissus périphériques. </a:t>
            </a:r>
          </a:p>
          <a:p>
            <a:pPr marL="82296" indent="0">
              <a:buNone/>
            </a:pPr>
            <a:r>
              <a:rPr lang="fr-FR" sz="2400" dirty="0" smtClean="0"/>
              <a:t>Les </a:t>
            </a:r>
            <a:r>
              <a:rPr lang="fr-FR" sz="2400" dirty="0" err="1" smtClean="0"/>
              <a:t>Pg</a:t>
            </a:r>
            <a:r>
              <a:rPr lang="fr-FR" sz="2400" dirty="0" smtClean="0"/>
              <a:t> sont cyclique (cycle pentagonal) entre  le C8 et le C12 ;des substituants oxygénés (cétones ou hydroxyles) se trouvent surtout sur le C9et surC11,ce qui confère aux </a:t>
            </a:r>
            <a:r>
              <a:rPr lang="fr-FR" sz="2400" dirty="0" err="1" smtClean="0"/>
              <a:t>Pg</a:t>
            </a:r>
            <a:r>
              <a:rPr lang="fr-FR" sz="2400" dirty="0" smtClean="0"/>
              <a:t> un caractère hydrophile. Toutes les </a:t>
            </a:r>
            <a:r>
              <a:rPr lang="fr-FR" sz="2400" dirty="0" err="1" smtClean="0"/>
              <a:t>Pg</a:t>
            </a:r>
            <a:r>
              <a:rPr lang="fr-FR" sz="2400" dirty="0" smtClean="0"/>
              <a:t> ont une double liaison C13-C14 et une fonction hydroxyle sur leC15.</a:t>
            </a:r>
          </a:p>
          <a:p>
            <a:pPr marL="82296" indent="0">
              <a:buNone/>
            </a:pPr>
            <a:endParaRPr lang="fr-FR"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4293096"/>
            <a:ext cx="5832647" cy="237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2987320"/>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35608" y="620688"/>
            <a:ext cx="7498080" cy="5627712"/>
          </a:xfrm>
        </p:spPr>
        <p:txBody>
          <a:bodyPr>
            <a:normAutofit fontScale="92500" lnSpcReduction="20000"/>
          </a:bodyPr>
          <a:lstStyle/>
          <a:p>
            <a:pPr marL="82296" indent="0">
              <a:buNone/>
            </a:pPr>
            <a:r>
              <a:rPr lang="fr-FR" dirty="0"/>
              <a:t>Rôles des </a:t>
            </a:r>
            <a:r>
              <a:rPr lang="fr-FR" dirty="0" err="1"/>
              <a:t>Pg</a:t>
            </a:r>
            <a:endParaRPr lang="fr-FR" dirty="0"/>
          </a:p>
          <a:p>
            <a:pPr marL="82296" indent="0">
              <a:buNone/>
            </a:pPr>
            <a:r>
              <a:rPr lang="fr-FR" dirty="0"/>
              <a:t>Les prostaglandines ont plusieurs actions :</a:t>
            </a:r>
          </a:p>
          <a:p>
            <a:pPr marL="82296" indent="0">
              <a:buNone/>
            </a:pPr>
            <a:r>
              <a:rPr lang="fr-FR" dirty="0"/>
              <a:t> -médiateurs  lors d’une inflammation.</a:t>
            </a:r>
          </a:p>
          <a:p>
            <a:pPr marL="82296" indent="0">
              <a:buNone/>
            </a:pPr>
            <a:r>
              <a:rPr lang="fr-FR" dirty="0"/>
              <a:t>-contraction des muscles lisses (utérus)</a:t>
            </a:r>
          </a:p>
          <a:p>
            <a:pPr marL="82296" indent="0">
              <a:buNone/>
            </a:pPr>
            <a:r>
              <a:rPr lang="fr-FR" dirty="0"/>
              <a:t>-régulation de la motricité des </a:t>
            </a:r>
            <a:r>
              <a:rPr lang="fr-FR" dirty="0" err="1"/>
              <a:t>branchioles</a:t>
            </a:r>
            <a:r>
              <a:rPr lang="fr-FR" dirty="0"/>
              <a:t>, et de leurs diamètre</a:t>
            </a:r>
          </a:p>
          <a:p>
            <a:pPr marL="82296" indent="0">
              <a:buNone/>
            </a:pPr>
            <a:r>
              <a:rPr lang="fr-FR" dirty="0"/>
              <a:t>-favorisent ou inhibent l’agréabilité et la formation de caillots sanguins</a:t>
            </a:r>
          </a:p>
          <a:p>
            <a:pPr marL="82296" indent="0">
              <a:buNone/>
            </a:pPr>
            <a:r>
              <a:rPr lang="fr-FR" dirty="0"/>
              <a:t>-régulation du sommeil, de la douleur, de la température (fièvre) et du système immunitaire.</a:t>
            </a:r>
          </a:p>
          <a:p>
            <a:pPr marL="82296" indent="0">
              <a:buNone/>
            </a:pPr>
            <a:r>
              <a:rPr lang="fr-FR" dirty="0"/>
              <a:t>Les </a:t>
            </a:r>
            <a:r>
              <a:rPr lang="fr-FR" dirty="0" err="1"/>
              <a:t>Pg</a:t>
            </a:r>
            <a:r>
              <a:rPr lang="fr-FR" dirty="0"/>
              <a:t> sont des molécules très actives et ont une durée de vie très courte.</a:t>
            </a:r>
          </a:p>
          <a:p>
            <a:pPr marL="82296" indent="0">
              <a:buNone/>
            </a:pPr>
            <a:endParaRPr lang="fr-FR" dirty="0"/>
          </a:p>
        </p:txBody>
      </p:sp>
    </p:spTree>
    <p:extLst>
      <p:ext uri="{BB962C8B-B14F-4D97-AF65-F5344CB8AC3E}">
        <p14:creationId xmlns:p14="http://schemas.microsoft.com/office/powerpoint/2010/main" val="1264158518"/>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35608" y="548680"/>
            <a:ext cx="7498080" cy="5699720"/>
          </a:xfrm>
        </p:spPr>
        <p:txBody>
          <a:bodyPr/>
          <a:lstStyle/>
          <a:p>
            <a:pPr marL="82296" indent="0">
              <a:buNone/>
            </a:pPr>
            <a:r>
              <a:rPr lang="fr-FR" dirty="0"/>
              <a:t>3-Les leucotriènes</a:t>
            </a:r>
          </a:p>
          <a:p>
            <a:pPr marL="82296" indent="0">
              <a:buNone/>
            </a:pPr>
            <a:r>
              <a:rPr lang="fr-FR" dirty="0"/>
              <a:t>Se sont des molécules linéaires non cyclisées qui dérivent des AG à 20 Cet surtout de l’acide arachidonique. Ils présentent 3 doubles liaisons conjuguées.</a:t>
            </a:r>
          </a:p>
          <a:p>
            <a:pPr marL="82296" indent="0">
              <a:buNone/>
            </a:pPr>
            <a:endParaRPr lang="fr-FR" dirty="0"/>
          </a:p>
          <a:p>
            <a:pPr marL="82296" indent="0">
              <a:buNone/>
            </a:pPr>
            <a:endParaRPr lang="fr-FR"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3501008"/>
            <a:ext cx="6408712" cy="2448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3195624"/>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35608" y="548680"/>
            <a:ext cx="7498080" cy="5699720"/>
          </a:xfrm>
        </p:spPr>
        <p:txBody>
          <a:bodyPr>
            <a:normAutofit fontScale="92500" lnSpcReduction="10000"/>
          </a:bodyPr>
          <a:lstStyle/>
          <a:p>
            <a:pPr marL="82296" indent="0">
              <a:buNone/>
            </a:pPr>
            <a:r>
              <a:rPr lang="fr-FR" b="1" dirty="0"/>
              <a:t>Rôles des leucotriènes</a:t>
            </a:r>
          </a:p>
          <a:p>
            <a:pPr marL="82296" indent="0">
              <a:buNone/>
            </a:pPr>
            <a:r>
              <a:rPr lang="fr-FR" dirty="0"/>
              <a:t>-un rôle dans la bronchoconstriction en réponse entre autres à des allergènes (Asthme) : ils provoquent la contraction du muscle lisse essentiellement au niveau bronchique.</a:t>
            </a:r>
          </a:p>
          <a:p>
            <a:pPr marL="82296" indent="0">
              <a:buNone/>
            </a:pPr>
            <a:r>
              <a:rPr lang="fr-FR" dirty="0"/>
              <a:t>- la propriété la plus importante </a:t>
            </a:r>
            <a:r>
              <a:rPr lang="fr-FR" dirty="0" smtClean="0"/>
              <a:t>des leucotriènes  </a:t>
            </a:r>
            <a:r>
              <a:rPr lang="fr-FR" dirty="0"/>
              <a:t>est la capacité de cette substance d'attirer d'autres polynucléaires, monocytes et </a:t>
            </a:r>
            <a:r>
              <a:rPr lang="fr-FR" dirty="0" smtClean="0"/>
              <a:t>macrophages </a:t>
            </a:r>
            <a:r>
              <a:rPr lang="fr-FR" dirty="0"/>
              <a:t>au site de l'inflammation. Cette propriété est appelée chimiotactisme</a:t>
            </a:r>
          </a:p>
          <a:p>
            <a:pPr marL="82296" indent="0">
              <a:buNone/>
            </a:pPr>
            <a:r>
              <a:rPr lang="fr-FR" dirty="0"/>
              <a:t>-effet vasoconstricteur.</a:t>
            </a:r>
          </a:p>
          <a:p>
            <a:pPr marL="82296" indent="0">
              <a:buNone/>
            </a:pPr>
            <a:endParaRPr lang="fr-FR" dirty="0"/>
          </a:p>
          <a:p>
            <a:pPr marL="82296" indent="0">
              <a:buNone/>
            </a:pPr>
            <a:endParaRPr lang="fr-FR" dirty="0"/>
          </a:p>
        </p:txBody>
      </p:sp>
    </p:spTree>
    <p:extLst>
      <p:ext uri="{BB962C8B-B14F-4D97-AF65-F5344CB8AC3E}">
        <p14:creationId xmlns:p14="http://schemas.microsoft.com/office/powerpoint/2010/main" val="2239580432"/>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Les thromboxanes</a:t>
            </a:r>
            <a:br>
              <a:rPr lang="fr-FR" dirty="0"/>
            </a:br>
            <a:endParaRPr lang="fr-FR" dirty="0"/>
          </a:p>
        </p:txBody>
      </p:sp>
      <p:sp>
        <p:nvSpPr>
          <p:cNvPr id="3" name="Espace réservé du contenu 2"/>
          <p:cNvSpPr>
            <a:spLocks noGrp="1"/>
          </p:cNvSpPr>
          <p:nvPr>
            <p:ph idx="1"/>
          </p:nvPr>
        </p:nvSpPr>
        <p:spPr>
          <a:xfrm>
            <a:off x="1435608" y="1052736"/>
            <a:ext cx="7498080" cy="5195664"/>
          </a:xfrm>
        </p:spPr>
        <p:txBody>
          <a:bodyPr/>
          <a:lstStyle/>
          <a:p>
            <a:pPr marL="82296" indent="0">
              <a:buNone/>
            </a:pPr>
            <a:r>
              <a:rPr lang="fr-FR" dirty="0" smtClean="0"/>
              <a:t>Dénommés </a:t>
            </a:r>
            <a:r>
              <a:rPr lang="fr-FR" dirty="0"/>
              <a:t>ainsi parce qu’ils sont produit entre autre par les thrombocytes; ils sont synthétisés par la rate, le poumon, le cerveau et les plaquettes ; le thromboxane est un puissant contracturant des muscles lisses vasculaire et bronchiques et un puissant agrégeant plaquettaire.</a:t>
            </a:r>
          </a:p>
        </p:txBody>
      </p:sp>
    </p:spTree>
    <p:extLst>
      <p:ext uri="{BB962C8B-B14F-4D97-AF65-F5344CB8AC3E}">
        <p14:creationId xmlns:p14="http://schemas.microsoft.com/office/powerpoint/2010/main" val="64998437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187624" y="548680"/>
            <a:ext cx="7498080" cy="4800600"/>
          </a:xfrm>
        </p:spPr>
        <p:txBody>
          <a:bodyPr/>
          <a:lstStyle/>
          <a:p>
            <a:pPr marL="82296" indent="0">
              <a:buNone/>
            </a:pPr>
            <a:r>
              <a:rPr lang="fr-FR" sz="2800" b="1" dirty="0"/>
              <a:t>4- mode d’action des anti –inflammatoires</a:t>
            </a:r>
          </a:p>
          <a:p>
            <a:pPr marL="82296" indent="0">
              <a:buNone/>
            </a:pPr>
            <a:r>
              <a:rPr lang="fr-FR" dirty="0"/>
              <a:t>Les corticoïdes de synthèse inhibent la phospholipase 2 avec blocage de toutes les voies de synthèse des éicosanoides puisque l’acides arachidonique n’est plus disponible.</a:t>
            </a:r>
          </a:p>
          <a:p>
            <a:pPr marL="82296" indent="0">
              <a:buNone/>
            </a:pPr>
            <a:r>
              <a:rPr lang="fr-FR" dirty="0"/>
              <a:t>Les anti-inflammatoires non stéroïdiens  tel que l’aspirine ou l’ibuprofène inhibent les Cox.</a:t>
            </a:r>
          </a:p>
          <a:p>
            <a:pPr marL="82296" indent="0">
              <a:buNone/>
            </a:pPr>
            <a:endParaRPr lang="fr-FR" dirty="0"/>
          </a:p>
          <a:p>
            <a:pPr marL="82296" indent="0">
              <a:buNone/>
            </a:pPr>
            <a:endParaRPr lang="fr-FR" dirty="0"/>
          </a:p>
        </p:txBody>
      </p:sp>
    </p:spTree>
    <p:extLst>
      <p:ext uri="{BB962C8B-B14F-4D97-AF65-F5344CB8AC3E}">
        <p14:creationId xmlns:p14="http://schemas.microsoft.com/office/powerpoint/2010/main" val="3076825052"/>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Les lipoprotéines </a:t>
            </a:r>
          </a:p>
        </p:txBody>
      </p:sp>
      <p:sp>
        <p:nvSpPr>
          <p:cNvPr id="3" name="Espace réservé du contenu 2"/>
          <p:cNvSpPr>
            <a:spLocks noGrp="1"/>
          </p:cNvSpPr>
          <p:nvPr>
            <p:ph idx="1"/>
          </p:nvPr>
        </p:nvSpPr>
        <p:spPr/>
        <p:txBody>
          <a:bodyPr>
            <a:normAutofit fontScale="92500" lnSpcReduction="10000"/>
          </a:bodyPr>
          <a:lstStyle/>
          <a:p>
            <a:pPr marL="82296" indent="0">
              <a:buNone/>
            </a:pPr>
            <a:r>
              <a:rPr lang="fr-FR" dirty="0"/>
              <a:t>I- Généralités : </a:t>
            </a:r>
          </a:p>
          <a:p>
            <a:pPr marL="82296" indent="0">
              <a:buNone/>
            </a:pPr>
            <a:r>
              <a:rPr lang="fr-FR" dirty="0"/>
              <a:t>Les graisses absorbées dans l’alimentation et les lipides synthétisés par le foie et le tissu adipeux, doivent être véhiculées entre les différents tissus et organes pour leur utilisation et leur stockage. </a:t>
            </a:r>
          </a:p>
          <a:p>
            <a:pPr marL="82296" indent="0">
              <a:buNone/>
            </a:pPr>
            <a:r>
              <a:rPr lang="fr-FR" dirty="0"/>
              <a:t>Dans le plasma sanguin, l’association des lipides non polaires (TAG), des lipides amphiphiles (phospholipides …) et des protéines (apoprotéines ou apolipoproteines) forme des lipoprotéines. </a:t>
            </a:r>
          </a:p>
          <a:p>
            <a:pPr marL="82296" indent="0">
              <a:buNone/>
            </a:pPr>
            <a:endParaRPr lang="fr-FR" dirty="0"/>
          </a:p>
        </p:txBody>
      </p:sp>
    </p:spTree>
    <p:extLst>
      <p:ext uri="{BB962C8B-B14F-4D97-AF65-F5344CB8AC3E}">
        <p14:creationId xmlns:p14="http://schemas.microsoft.com/office/powerpoint/2010/main" val="42630398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5219</TotalTime>
  <Words>4489</Words>
  <Application>Microsoft Office PowerPoint</Application>
  <PresentationFormat>Affichage à l'écran (4:3)</PresentationFormat>
  <Paragraphs>557</Paragraphs>
  <Slides>110</Slides>
  <Notes>1</Notes>
  <HiddenSlides>0</HiddenSlides>
  <MMClips>0</MMClips>
  <ScaleCrop>false</ScaleCrop>
  <HeadingPairs>
    <vt:vector size="4" baseType="variant">
      <vt:variant>
        <vt:lpstr>Thème</vt:lpstr>
      </vt:variant>
      <vt:variant>
        <vt:i4>1</vt:i4>
      </vt:variant>
      <vt:variant>
        <vt:lpstr>Titres des diapositives</vt:lpstr>
      </vt:variant>
      <vt:variant>
        <vt:i4>110</vt:i4>
      </vt:variant>
    </vt:vector>
  </HeadingPairs>
  <TitlesOfParts>
    <vt:vector size="111" baseType="lpstr">
      <vt:lpstr>Solstice</vt:lpstr>
      <vt:lpstr>Les lipides </vt:lpstr>
      <vt:lpstr>Définition</vt:lpstr>
      <vt:lpstr>Présentation PowerPoint</vt:lpstr>
      <vt:lpstr>Classification  </vt:lpstr>
      <vt:lpstr>1-les acides gras</vt:lpstr>
      <vt:lpstr>Acides gras saturés </vt:lpstr>
      <vt:lpstr>Présentation PowerPoint</vt:lpstr>
      <vt:lpstr>Nomenclature</vt:lpstr>
      <vt:lpstr>Présentation PowerPoint</vt:lpstr>
      <vt:lpstr>Présentation PowerPoint</vt:lpstr>
      <vt:lpstr>Présentation PowerPoint</vt:lpstr>
      <vt:lpstr> 2- Acides gras insaturés   </vt:lpstr>
      <vt:lpstr>Présentation PowerPoint</vt:lpstr>
      <vt:lpstr>Nomenclature </vt:lpstr>
      <vt:lpstr>Présentation PowerPoint</vt:lpstr>
      <vt:lpstr>Présentation PowerPoint</vt:lpstr>
      <vt:lpstr>Nomenclature chimique </vt:lpstr>
      <vt:lpstr>Présentation PowerPoint</vt:lpstr>
      <vt:lpstr>Présentation PowerPoint</vt:lpstr>
      <vt:lpstr>Présentation PowerPoint</vt:lpstr>
      <vt:lpstr>Présentation PowerPoint</vt:lpstr>
      <vt:lpstr>Présentation PowerPoint</vt:lpstr>
      <vt:lpstr>Présentation PowerPoint</vt:lpstr>
      <vt:lpstr>En milieu aqueux, les AG s’associent spontanément pour former : Des films (structures feuilletées) </vt:lpstr>
      <vt:lpstr>Des structures micellaires   </vt:lpstr>
      <vt:lpstr>Propriétés des acides gras   </vt:lpstr>
      <vt:lpstr>Présentation PowerPoint</vt:lpstr>
      <vt:lpstr>Présentation PowerPoint</vt:lpstr>
      <vt:lpstr>B-Propriétés chimiques : 1-Propriétés liées à la fonction carboxyle  </vt:lpstr>
      <vt:lpstr>Présentation PowerPoint</vt:lpstr>
      <vt:lpstr>2-Propriétés liées à la  présence des doubles liaisons    </vt:lpstr>
      <vt:lpstr>Présentation PowerPoint</vt:lpstr>
      <vt:lpstr>Présentation PowerPoint</vt:lpstr>
      <vt:lpstr>Présentation PowerPoint</vt:lpstr>
      <vt:lpstr>a- Les glycérides ou acylglycérols:  </vt:lpstr>
      <vt:lpstr>Triglycerides =triacylglycerol=graisses neutres</vt:lpstr>
      <vt:lpstr>Présentation PowerPoint</vt:lpstr>
      <vt:lpstr>Présentation PowerPoint</vt:lpstr>
      <vt:lpstr>Présentation PowerPoint</vt:lpstr>
      <vt:lpstr>Propriétés physiques :  </vt:lpstr>
      <vt:lpstr>Propriétés chimiques</vt:lpstr>
      <vt:lpstr>La saponification</vt:lpstr>
      <vt:lpstr>Sources alimentaires</vt:lpstr>
      <vt:lpstr>Les stérides</vt:lpstr>
      <vt:lpstr>Le cholestérol</vt:lpstr>
      <vt:lpstr>Présentation PowerPoint</vt:lpstr>
      <vt:lpstr>Les cérides</vt:lpstr>
      <vt:lpstr>Présentation PowerPoint</vt:lpstr>
      <vt:lpstr>Propriétés</vt:lpstr>
      <vt:lpstr>Les lipides complexes </vt:lpstr>
      <vt:lpstr>Présentation PowerPoint</vt:lpstr>
      <vt:lpstr>Présentation PowerPoint</vt:lpstr>
      <vt:lpstr>Présentation PowerPoint</vt:lpstr>
      <vt:lpstr>c-Les Phosphatidyléthanolamines et Phosphatidylsérines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-Répartition : abondants dans les membranes des cellules du cœur et du cerveau ou ils représentent plus de 30% des phospholipides de ces membranes. -Rôles biologiques : -Les plasmalogènes attirent les molécules potentiellement toxiques qui cassent la double liaison en position vinylique.la cassure de cette double liaison libère un composé qui joue le rôle d’antioxydant. Cet antioxydant empêche alors d’autres molécules toxiques d’agir sur d’autres glycérophospholipides importants pour le fonctionnement des membranes. - Les plasmalogènes stabilisent la fluidité membranaire.  </vt:lpstr>
      <vt:lpstr>LES  LIPIDES  ISOPRENIQUES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La vitamine K</vt:lpstr>
      <vt:lpstr>Elles ont un méthyle substituant en 2 et une chaine latérale de nature terpénique en 3.Selon la nature de cette chaine, on distingue les vitamines K1   et K 2.</vt:lpstr>
      <vt:lpstr>Présentation PowerPoint</vt:lpstr>
      <vt:lpstr>La vitamine E : le tocophérol </vt:lpstr>
      <vt:lpstr>Présentation PowerPoint</vt:lpstr>
      <vt:lpstr>Les lipides messagers : les éicosanoides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Les thromboxanes </vt:lpstr>
      <vt:lpstr>Présentation PowerPoint</vt:lpstr>
      <vt:lpstr>Les lipoprotéines </vt:lpstr>
      <vt:lpstr>Présentation PowerPoint</vt:lpstr>
      <vt:lpstr>Présentation PowerPoint</vt:lpstr>
      <vt:lpstr>Présentation PowerPoint</vt:lpstr>
      <vt:lpstr>Composition des différentes lipoprotéines </vt:lpstr>
      <vt:lpstr>II- Structure des lipoprotéines </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lipides</dc:title>
  <dc:creator>Famille</dc:creator>
  <cp:lastModifiedBy>MicroCenter</cp:lastModifiedBy>
  <cp:revision>295</cp:revision>
  <dcterms:created xsi:type="dcterms:W3CDTF">2012-03-04T16:44:09Z</dcterms:created>
  <dcterms:modified xsi:type="dcterms:W3CDTF">2013-05-13T07:33:47Z</dcterms:modified>
</cp:coreProperties>
</file>