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0" r:id="rId3"/>
    <p:sldId id="291" r:id="rId4"/>
    <p:sldId id="258" r:id="rId5"/>
    <p:sldId id="279" r:id="rId6"/>
    <p:sldId id="280" r:id="rId7"/>
    <p:sldId id="257" r:id="rId8"/>
    <p:sldId id="259" r:id="rId9"/>
    <p:sldId id="260" r:id="rId10"/>
    <p:sldId id="261" r:id="rId11"/>
    <p:sldId id="287" r:id="rId12"/>
    <p:sldId id="262" r:id="rId13"/>
    <p:sldId id="286" r:id="rId14"/>
    <p:sldId id="263" r:id="rId15"/>
    <p:sldId id="265" r:id="rId16"/>
    <p:sldId id="266" r:id="rId17"/>
    <p:sldId id="267" r:id="rId18"/>
    <p:sldId id="268" r:id="rId19"/>
    <p:sldId id="288" r:id="rId20"/>
    <p:sldId id="269" r:id="rId21"/>
    <p:sldId id="270" r:id="rId22"/>
    <p:sldId id="271" r:id="rId23"/>
    <p:sldId id="273" r:id="rId24"/>
    <p:sldId id="274" r:id="rId25"/>
    <p:sldId id="275" r:id="rId26"/>
    <p:sldId id="276" r:id="rId27"/>
    <p:sldId id="277" r:id="rId28"/>
    <p:sldId id="289" r:id="rId29"/>
    <p:sldId id="283" r:id="rId30"/>
    <p:sldId id="281" r:id="rId31"/>
    <p:sldId id="284" r:id="rId32"/>
    <p:sldId id="282" r:id="rId33"/>
    <p:sldId id="285" r:id="rId34"/>
    <p:sldId id="272" r:id="rId3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3B92-D110-4374-9494-5B32B8FB7B53}" type="datetimeFigureOut">
              <a:rPr lang="fr-FR" smtClean="0"/>
              <a:pPr/>
              <a:t>17/12/2013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D97F-4BB1-4D94-BD01-EB767FDEFD7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3B92-D110-4374-9494-5B32B8FB7B53}" type="datetimeFigureOut">
              <a:rPr lang="fr-FR" smtClean="0"/>
              <a:pPr/>
              <a:t>17/12/2013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D97F-4BB1-4D94-BD01-EB767FDEFD7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3B92-D110-4374-9494-5B32B8FB7B53}" type="datetimeFigureOut">
              <a:rPr lang="fr-FR" smtClean="0"/>
              <a:pPr/>
              <a:t>17/12/2013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D97F-4BB1-4D94-BD01-EB767FDEFD7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3B92-D110-4374-9494-5B32B8FB7B53}" type="datetimeFigureOut">
              <a:rPr lang="fr-FR" smtClean="0"/>
              <a:pPr/>
              <a:t>17/12/2013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D97F-4BB1-4D94-BD01-EB767FDEFD7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3B92-D110-4374-9494-5B32B8FB7B53}" type="datetimeFigureOut">
              <a:rPr lang="fr-FR" smtClean="0"/>
              <a:pPr/>
              <a:t>17/12/2013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D97F-4BB1-4D94-BD01-EB767FDEFD7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3B92-D110-4374-9494-5B32B8FB7B53}" type="datetimeFigureOut">
              <a:rPr lang="fr-FR" smtClean="0"/>
              <a:pPr/>
              <a:t>17/12/2013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D97F-4BB1-4D94-BD01-EB767FDEFD7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3B92-D110-4374-9494-5B32B8FB7B53}" type="datetimeFigureOut">
              <a:rPr lang="fr-FR" smtClean="0"/>
              <a:pPr/>
              <a:t>17/12/2013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D97F-4BB1-4D94-BD01-EB767FDEFD7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3B92-D110-4374-9494-5B32B8FB7B53}" type="datetimeFigureOut">
              <a:rPr lang="fr-FR" smtClean="0"/>
              <a:pPr/>
              <a:t>17/12/2013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D97F-4BB1-4D94-BD01-EB767FDEFD7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3B92-D110-4374-9494-5B32B8FB7B53}" type="datetimeFigureOut">
              <a:rPr lang="fr-FR" smtClean="0"/>
              <a:pPr/>
              <a:t>17/12/2013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D97F-4BB1-4D94-BD01-EB767FDEFD7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3B92-D110-4374-9494-5B32B8FB7B53}" type="datetimeFigureOut">
              <a:rPr lang="fr-FR" smtClean="0"/>
              <a:pPr/>
              <a:t>17/12/2013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D97F-4BB1-4D94-BD01-EB767FDEFD7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3B92-D110-4374-9494-5B32B8FB7B53}" type="datetimeFigureOut">
              <a:rPr lang="fr-FR" smtClean="0"/>
              <a:pPr/>
              <a:t>17/12/2013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2ED97F-4BB1-4D94-BD01-EB767FDEFD7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123B92-D110-4374-9494-5B32B8FB7B53}" type="datetimeFigureOut">
              <a:rPr lang="fr-FR" smtClean="0"/>
              <a:pPr/>
              <a:t>17/12/2013</a:t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2ED97F-4BB1-4D94-BD01-EB767FDEFD78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2214554"/>
            <a:ext cx="7851648" cy="985846"/>
          </a:xfrm>
        </p:spPr>
        <p:txBody>
          <a:bodyPr>
            <a:noAutofit/>
          </a:bodyPr>
          <a:lstStyle/>
          <a:p>
            <a:pPr algn="ctr"/>
            <a:r>
              <a:rPr lang="fr-FR" sz="6600" dirty="0" smtClean="0">
                <a:solidFill>
                  <a:srgbClr val="FFFF00"/>
                </a:solidFill>
              </a:rPr>
              <a:t>Le tissu adipeux</a:t>
            </a:r>
            <a:endParaRPr lang="fr-FR" sz="6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14290"/>
            <a:ext cx="8256490" cy="6500858"/>
          </a:xfrm>
        </p:spPr>
        <p:txBody>
          <a:bodyPr>
            <a:noAutofit/>
          </a:bodyPr>
          <a:lstStyle/>
          <a:p>
            <a:pPr algn="just"/>
            <a:r>
              <a:rPr lang="fr-FR" sz="2800" dirty="0" smtClean="0">
                <a:solidFill>
                  <a:srgbClr val="FFFF00"/>
                </a:solidFill>
              </a:rPr>
              <a:t>Adipocytes blancs </a:t>
            </a:r>
            <a:endParaRPr lang="fr-FR" sz="2800" dirty="0" smtClean="0">
              <a:solidFill>
                <a:srgbClr val="FFFF00"/>
              </a:solidFill>
              <a:sym typeface="Wingdings" pitchFamily="2" charset="2"/>
            </a:endParaRPr>
          </a:p>
          <a:p>
            <a:pPr algn="just"/>
            <a:r>
              <a:rPr lang="fr-FR" sz="2800" dirty="0" smtClean="0">
                <a:solidFill>
                  <a:srgbClr val="FFFF00"/>
                </a:solidFill>
                <a:sym typeface="Wingdings" pitchFamily="2" charset="2"/>
              </a:rPr>
              <a:t> Isolés au sein de :</a:t>
            </a:r>
          </a:p>
          <a:p>
            <a:pPr algn="just">
              <a:buFont typeface="Wingdings" pitchFamily="2" charset="2"/>
              <a:buChar char="ü"/>
            </a:pPr>
            <a:r>
              <a:rPr lang="fr-FR" sz="2800" dirty="0" smtClean="0">
                <a:solidFill>
                  <a:srgbClr val="FFFF00"/>
                </a:solidFill>
                <a:sym typeface="Wingdings" pitchFamily="2" charset="2"/>
              </a:rPr>
              <a:t> Tissu conjonctif lâche;</a:t>
            </a:r>
          </a:p>
          <a:p>
            <a:pPr algn="just">
              <a:buFont typeface="Wingdings" pitchFamily="2" charset="2"/>
              <a:buChar char="ü"/>
            </a:pPr>
            <a:r>
              <a:rPr lang="fr-FR" sz="2800" dirty="0" smtClean="0">
                <a:solidFill>
                  <a:srgbClr val="FFFF00"/>
                </a:solidFill>
                <a:sym typeface="Wingdings" pitchFamily="2" charset="2"/>
              </a:rPr>
              <a:t> Moelle osseuse (cavité médullaire des os longs des membres =&gt; 90% = tissu adipeux.</a:t>
            </a:r>
          </a:p>
          <a:p>
            <a:pPr algn="just"/>
            <a:endParaRPr lang="fr-FR" sz="2800" dirty="0" smtClean="0">
              <a:solidFill>
                <a:srgbClr val="FFFF00"/>
              </a:solidFill>
              <a:sym typeface="Wingdings" pitchFamily="2" charset="2"/>
            </a:endParaRPr>
          </a:p>
          <a:p>
            <a:pPr algn="just">
              <a:buFont typeface="Wingdings"/>
              <a:buChar char="à"/>
            </a:pPr>
            <a:r>
              <a:rPr lang="fr-FR" sz="2800" dirty="0" smtClean="0">
                <a:solidFill>
                  <a:srgbClr val="FFFF00"/>
                </a:solidFill>
                <a:sym typeface="Wingdings" pitchFamily="2" charset="2"/>
              </a:rPr>
              <a:t>Groupés pour constituer le tissu adipeux blanc.</a:t>
            </a:r>
          </a:p>
          <a:p>
            <a:pPr algn="just">
              <a:buFont typeface="Wingdings" pitchFamily="2" charset="2"/>
              <a:buChar char="v"/>
            </a:pPr>
            <a:r>
              <a:rPr lang="fr-FR" sz="2800" dirty="0" smtClean="0">
                <a:solidFill>
                  <a:srgbClr val="FFFF00"/>
                </a:solidFill>
                <a:sym typeface="Wingdings" pitchFamily="2" charset="2"/>
              </a:rPr>
              <a:t>  Pannicule adipeux sous-cutané:</a:t>
            </a:r>
          </a:p>
          <a:p>
            <a:pPr algn="just"/>
            <a:r>
              <a:rPr lang="fr-FR" sz="2800" dirty="0" smtClean="0">
                <a:solidFill>
                  <a:srgbClr val="FFFF00"/>
                </a:solidFill>
                <a:sym typeface="Wingdings" pitchFamily="2" charset="2"/>
              </a:rPr>
              <a:t>     - diffus et régulier chez le fœtus et le nouveau-né;</a:t>
            </a:r>
          </a:p>
          <a:p>
            <a:pPr algn="just"/>
            <a:r>
              <a:rPr lang="fr-FR" sz="2800" dirty="0" smtClean="0">
                <a:solidFill>
                  <a:srgbClr val="FFFF00"/>
                </a:solidFill>
                <a:sym typeface="Wingdings" pitchFamily="2" charset="2"/>
              </a:rPr>
              <a:t>     - prédominant sur la nuque et les épaules chez l’homme;</a:t>
            </a:r>
          </a:p>
          <a:p>
            <a:pPr algn="just"/>
            <a:r>
              <a:rPr lang="fr-FR" sz="2800" dirty="0" smtClean="0">
                <a:solidFill>
                  <a:srgbClr val="FFFF00"/>
                </a:solidFill>
                <a:sym typeface="Wingdings" pitchFamily="2" charset="2"/>
              </a:rPr>
              <a:t>     - la poitrine, les hanches, les cuisses et les fesses chez la femme.</a:t>
            </a:r>
            <a:endParaRPr lang="fr-FR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855455"/>
            <a:ext cx="6756871" cy="5859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785794"/>
            <a:ext cx="7772400" cy="564360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800" dirty="0" smtClean="0">
                <a:solidFill>
                  <a:srgbClr val="FFFF00"/>
                </a:solidFill>
              </a:rPr>
              <a:t> Régions profondes: ex. mésentère, épiploons, régions </a:t>
            </a:r>
            <a:r>
              <a:rPr lang="fr-FR" sz="2800" dirty="0" err="1" smtClean="0">
                <a:solidFill>
                  <a:srgbClr val="FFFF00"/>
                </a:solidFill>
              </a:rPr>
              <a:t>rétropéritonéales</a:t>
            </a:r>
            <a:r>
              <a:rPr lang="fr-FR" sz="2800" dirty="0" smtClean="0">
                <a:solidFill>
                  <a:srgbClr val="FFFF00"/>
                </a:solidFill>
              </a:rPr>
              <a:t>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800" dirty="0" smtClean="0">
                <a:solidFill>
                  <a:srgbClr val="FFFF00"/>
                </a:solidFill>
              </a:rPr>
              <a:t> Orbites, paumes, face palmaire des doigts, plantes et faces plantaires des orteils.</a:t>
            </a:r>
          </a:p>
          <a:p>
            <a:pPr algn="just">
              <a:lnSpc>
                <a:spcPct val="150000"/>
              </a:lnSpc>
            </a:pPr>
            <a:endParaRPr lang="fr-FR" sz="2800" dirty="0" smtClean="0">
              <a:solidFill>
                <a:srgbClr val="FFFF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N.B. </a:t>
            </a:r>
            <a:r>
              <a:rPr lang="fr-FR" sz="2800" dirty="0" smtClean="0">
                <a:solidFill>
                  <a:srgbClr val="FF0000"/>
                </a:solidFill>
              </a:rPr>
              <a:t>Les deux premières localisations (réserve énergétique) fondent lors du jeûne;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0000"/>
                </a:solidFill>
              </a:rPr>
              <a:t>La troisième (soutien et protection mécanique) en est peu sensible.</a:t>
            </a:r>
            <a:endParaRPr lang="fr-FR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598" y="928671"/>
            <a:ext cx="777880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1928802"/>
            <a:ext cx="8256490" cy="414340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	Le cytoplasme de l’adipocyte blanc contient les organites habituels de la cellule : Appareil de Golgi, REG, REL et mitochondries.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	Les gouttelettes lipidiques sont faites d’un mélange de triglycérides, d’acides gras, de phospholipides et de cholestérol. </a:t>
            </a:r>
            <a:endParaRPr lang="fr-FR" sz="2800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42910" y="915399"/>
            <a:ext cx="8358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Histophysiologie du tissu adipeux blanc</a:t>
            </a:r>
            <a:endParaRPr lang="fr-FR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"/>
          <p:cNvSpPr>
            <a:spLocks noGrp="1"/>
          </p:cNvSpPr>
          <p:nvPr>
            <p:ph type="body" idx="1"/>
          </p:nvPr>
        </p:nvSpPr>
        <p:spPr>
          <a:xfrm>
            <a:off x="71406" y="857232"/>
            <a:ext cx="8929718" cy="592933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800" dirty="0" smtClean="0">
                <a:solidFill>
                  <a:srgbClr val="FF0000"/>
                </a:solidFill>
              </a:rPr>
              <a:t>Métabolisme des lipides: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	Le T.A. blanc = 95% triglycérides stockés dans l’organisme.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	Lorsque les réserves de glucides épuisées ou inutilisables (Jeûne, lutte contre le froid, efforts physiques) =&gt; l’organisme fait appel à cette réserve.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fr-FR" sz="2400" dirty="0" smtClean="0">
                <a:solidFill>
                  <a:srgbClr val="FF0066"/>
                </a:solidFill>
              </a:rPr>
              <a:t>N.B. les lipides des adipocytes font l’objet d’un renouvellement permanent. </a:t>
            </a:r>
          </a:p>
          <a:p>
            <a:pPr algn="just">
              <a:lnSpc>
                <a:spcPct val="150000"/>
              </a:lnSpc>
            </a:pPr>
            <a:endParaRPr lang="fr-FR" sz="2800" dirty="0" smtClean="0">
              <a:solidFill>
                <a:srgbClr val="FFFF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28596" y="428604"/>
            <a:ext cx="8358246" cy="625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/>
              <a:buChar char="à"/>
            </a:pPr>
            <a:r>
              <a:rPr lang="fr-FR" sz="2800" dirty="0" smtClean="0">
                <a:solidFill>
                  <a:srgbClr val="FFFF00"/>
                </a:solidFill>
              </a:rPr>
              <a:t>Synthèse </a:t>
            </a:r>
            <a:r>
              <a:rPr lang="fr-FR" sz="2800" dirty="0">
                <a:solidFill>
                  <a:srgbClr val="FFFF00"/>
                </a:solidFill>
              </a:rPr>
              <a:t>(lipogenèse</a:t>
            </a:r>
            <a:r>
              <a:rPr lang="fr-FR" sz="2800" dirty="0" smtClean="0">
                <a:solidFill>
                  <a:srgbClr val="FFFF00"/>
                </a:solidFill>
              </a:rPr>
              <a:t>): stimulée par l’INSULINE </a:t>
            </a:r>
          </a:p>
          <a:p>
            <a:pPr lvl="0" algn="just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fr-FR" sz="2800" dirty="0" smtClean="0">
                <a:solidFill>
                  <a:srgbClr val="FFFF00"/>
                </a:solidFill>
              </a:rPr>
              <a:t>Substrat : Triglycérides d’origine alimentaire et glucose;</a:t>
            </a:r>
          </a:p>
          <a:p>
            <a:pPr lvl="0" algn="just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fr-FR" sz="2800" dirty="0" smtClean="0">
                <a:solidFill>
                  <a:srgbClr val="FFFF00"/>
                </a:solidFill>
              </a:rPr>
              <a:t>Glucose pénètre dans l’adipocyte par diffusion facilitée (</a:t>
            </a:r>
            <a:r>
              <a:rPr lang="fr-FR" sz="2800" dirty="0" err="1">
                <a:solidFill>
                  <a:srgbClr val="FFFF00"/>
                </a:solidFill>
              </a:rPr>
              <a:t>P</a:t>
            </a:r>
            <a:r>
              <a:rPr lang="fr-FR" sz="2800" dirty="0" err="1" smtClean="0">
                <a:solidFill>
                  <a:srgbClr val="FFFF00"/>
                </a:solidFill>
              </a:rPr>
              <a:t>rot</a:t>
            </a:r>
            <a:r>
              <a:rPr lang="fr-FR" sz="2800" dirty="0" smtClean="0">
                <a:solidFill>
                  <a:srgbClr val="FFFF00"/>
                </a:solidFill>
              </a:rPr>
              <a:t>. </a:t>
            </a:r>
            <a:r>
              <a:rPr lang="fr-FR" sz="2800" dirty="0" err="1" smtClean="0">
                <a:solidFill>
                  <a:srgbClr val="FFFF00"/>
                </a:solidFill>
              </a:rPr>
              <a:t>Transmemb</a:t>
            </a:r>
            <a:r>
              <a:rPr lang="fr-FR" sz="2800" dirty="0" smtClean="0">
                <a:solidFill>
                  <a:srgbClr val="FFFF00"/>
                </a:solidFill>
              </a:rPr>
              <a:t>.: GLUT1 et GLUT4).</a:t>
            </a:r>
          </a:p>
          <a:p>
            <a:pPr lvl="0" algn="just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fr-FR" sz="2800" dirty="0" smtClean="0">
                <a:solidFill>
                  <a:srgbClr val="FFFF00"/>
                </a:solidFill>
                <a:sym typeface="Wingdings" pitchFamily="2" charset="2"/>
              </a:rPr>
              <a:t> </a:t>
            </a:r>
            <a:r>
              <a:rPr lang="fr-FR" sz="2800" dirty="0" smtClean="0">
                <a:solidFill>
                  <a:srgbClr val="FFFF00"/>
                </a:solidFill>
              </a:rPr>
              <a:t>Stockage : sous forme de triglycérides;</a:t>
            </a:r>
            <a:endParaRPr lang="fr-FR" sz="2800" dirty="0" smtClean="0">
              <a:solidFill>
                <a:srgbClr val="FF0066"/>
              </a:solidFill>
            </a:endParaRPr>
          </a:p>
          <a:p>
            <a:pPr lvl="0" algn="just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/>
              <a:buChar char="à"/>
            </a:pPr>
            <a:r>
              <a:rPr lang="fr-FR" sz="2800" dirty="0" smtClean="0">
                <a:solidFill>
                  <a:srgbClr val="FFFF00"/>
                </a:solidFill>
              </a:rPr>
              <a:t>Libération </a:t>
            </a:r>
            <a:r>
              <a:rPr lang="fr-FR" sz="2800" dirty="0">
                <a:solidFill>
                  <a:srgbClr val="FFFF00"/>
                </a:solidFill>
              </a:rPr>
              <a:t>dans le sang (lipolyse</a:t>
            </a:r>
            <a:r>
              <a:rPr lang="fr-FR" sz="2800" dirty="0" smtClean="0">
                <a:solidFill>
                  <a:srgbClr val="FFFF00"/>
                </a:solidFill>
              </a:rPr>
              <a:t>): sous forme d’acides gras non estérifiés (stimulée par les </a:t>
            </a:r>
            <a:r>
              <a:rPr lang="fr-FR" sz="2800" dirty="0" smtClean="0">
                <a:solidFill>
                  <a:srgbClr val="FFFF00"/>
                </a:solidFill>
              </a:rPr>
              <a:t>catécholamines).</a:t>
            </a:r>
            <a:endParaRPr lang="fr-FR" sz="2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06" y="1310706"/>
            <a:ext cx="87154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3200" dirty="0" smtClean="0">
                <a:solidFill>
                  <a:srgbClr val="FF0000"/>
                </a:solidFill>
              </a:rPr>
              <a:t>Processus </a:t>
            </a:r>
            <a:r>
              <a:rPr lang="fr-FR" sz="3200" dirty="0">
                <a:solidFill>
                  <a:srgbClr val="FF0000"/>
                </a:solidFill>
              </a:rPr>
              <a:t>inflammatoires et réponse </a:t>
            </a:r>
            <a:r>
              <a:rPr lang="fr-FR" sz="3200" dirty="0" smtClean="0">
                <a:solidFill>
                  <a:srgbClr val="FF0000"/>
                </a:solidFill>
              </a:rPr>
              <a:t>immunitaire: </a:t>
            </a:r>
            <a:r>
              <a:rPr lang="fr-FR" sz="3200" dirty="0" smtClean="0">
                <a:solidFill>
                  <a:srgbClr val="FFFF00"/>
                </a:solidFill>
              </a:rPr>
              <a:t>Cytokines et Prostaglandines</a:t>
            </a:r>
            <a:r>
              <a:rPr lang="fr-FR" sz="3200" dirty="0">
                <a:solidFill>
                  <a:srgbClr val="FFFF00"/>
                </a:solidFill>
              </a:rPr>
              <a:t>.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3200" dirty="0">
                <a:solidFill>
                  <a:srgbClr val="FFFF00"/>
                </a:solidFill>
              </a:rPr>
              <a:t> </a:t>
            </a:r>
            <a:r>
              <a:rPr lang="fr-FR" sz="3200" dirty="0">
                <a:solidFill>
                  <a:srgbClr val="FF0000"/>
                </a:solidFill>
              </a:rPr>
              <a:t>Rôle dans les différentes complications de l’obésité </a:t>
            </a:r>
            <a:r>
              <a:rPr lang="fr-FR" sz="3200" dirty="0">
                <a:solidFill>
                  <a:srgbClr val="FFFF00"/>
                </a:solidFill>
              </a:rPr>
              <a:t>(Leptine).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01856" y="0"/>
            <a:ext cx="7042044" cy="678928"/>
          </a:xfrm>
        </p:spPr>
        <p:txBody>
          <a:bodyPr/>
          <a:lstStyle/>
          <a:p>
            <a:pPr algn="ctr"/>
            <a:r>
              <a:rPr lang="fr-FR" sz="4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Tissu adipeux brun</a:t>
            </a:r>
            <a:endParaRPr lang="fr-FR" sz="48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57158" y="785794"/>
            <a:ext cx="8572560" cy="585791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2700" dirty="0" smtClean="0">
                <a:solidFill>
                  <a:srgbClr val="FFFF00"/>
                </a:solidFill>
              </a:rPr>
              <a:t>	Le tissu adipeux brun (ou graisse brune) est fait d’adipocytes bruns remplis de petites vacuoles et de mitochondries.</a:t>
            </a:r>
          </a:p>
          <a:p>
            <a:pPr algn="just">
              <a:lnSpc>
                <a:spcPct val="150000"/>
              </a:lnSpc>
            </a:pPr>
            <a:r>
              <a:rPr lang="fr-FR" sz="2700" dirty="0" smtClean="0">
                <a:solidFill>
                  <a:srgbClr val="FFFF00"/>
                </a:solidFill>
              </a:rPr>
              <a:t>	La graisse brune est surtout abondante chez les mammifères hibernants. Chez l’espèce humaine, elle est principalement présente au début de la vie.</a:t>
            </a:r>
          </a:p>
          <a:p>
            <a:pPr algn="just">
              <a:lnSpc>
                <a:spcPct val="150000"/>
              </a:lnSpc>
            </a:pPr>
            <a:r>
              <a:rPr lang="fr-FR" sz="2700" dirty="0" smtClean="0">
                <a:solidFill>
                  <a:srgbClr val="FFFF00"/>
                </a:solidFill>
              </a:rPr>
              <a:t>Chez le fœtus et le nouveau-né, elle représente 4% du poids corporel: dans la région </a:t>
            </a:r>
            <a:r>
              <a:rPr lang="fr-FR" sz="2700" dirty="0" err="1" smtClean="0">
                <a:solidFill>
                  <a:srgbClr val="FFFF00"/>
                </a:solidFill>
              </a:rPr>
              <a:t>intercapsulaire</a:t>
            </a:r>
            <a:r>
              <a:rPr lang="fr-FR" sz="2700" dirty="0" smtClean="0">
                <a:solidFill>
                  <a:srgbClr val="FFFF00"/>
                </a:solidFill>
              </a:rPr>
              <a:t>, autour des gros vaisseaux (aisselles, cou) autour des reins et du cœur.</a:t>
            </a:r>
          </a:p>
          <a:p>
            <a:pPr algn="just">
              <a:lnSpc>
                <a:spcPct val="150000"/>
              </a:lnSpc>
            </a:pPr>
            <a:endParaRPr lang="fr-FR" sz="27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922" y="1568328"/>
            <a:ext cx="7651292" cy="5003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101856" y="606932"/>
            <a:ext cx="7042044" cy="678928"/>
          </a:xfrm>
        </p:spPr>
        <p:txBody>
          <a:bodyPr/>
          <a:lstStyle/>
          <a:p>
            <a:pPr algn="ctr"/>
            <a:r>
              <a:rPr lang="fr-FR" sz="4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Adipocytes multiloculaires</a:t>
            </a:r>
            <a:endParaRPr lang="fr-FR" sz="48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45" y="71414"/>
            <a:ext cx="8992349" cy="380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500034" y="4214818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Les différentes étapes du développement des adipocytes. </a:t>
            </a:r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première étape consiste </a:t>
            </a:r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 la </a:t>
            </a:r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génération de </a:t>
            </a:r>
            <a:r>
              <a:rPr lang="fr-FR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progéniteurs</a:t>
            </a:r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adipeux à partir des cellules souches pluripotentes. La </a:t>
            </a:r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deuxième étape </a:t>
            </a:r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est la différenciation terminale des </a:t>
            </a:r>
            <a:r>
              <a:rPr lang="fr-FR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progéniteurs</a:t>
            </a:r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en adipocytes matures.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928670"/>
            <a:ext cx="8185052" cy="557216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r-FR" sz="2800" b="1" u="sng" dirty="0" smtClean="0">
                <a:solidFill>
                  <a:srgbClr val="FF0066"/>
                </a:solidFill>
              </a:rPr>
              <a:t>Rôles: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Graisse brune </a:t>
            </a:r>
            <a:r>
              <a:rPr lang="fr-FR" sz="2800" dirty="0" smtClean="0">
                <a:solidFill>
                  <a:srgbClr val="FFFF00"/>
                </a:solidFill>
                <a:sym typeface="Wingdings" pitchFamily="2" charset="2"/>
              </a:rPr>
              <a:t> thermogenèse sans frisson et celle induite par l’alimentation.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  <a:sym typeface="Wingdings" pitchFamily="2" charset="2"/>
              </a:rPr>
              <a:t>Localisée au contact immédiat des principaux vaisseaux sanguins =&gt; facilité de diffusion de la chaleur produite dans tout l’organisme.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  <a:sym typeface="Wingdings" pitchFamily="2" charset="2"/>
              </a:rPr>
              <a:t>Vascularisation et innervation sympathique développées.</a:t>
            </a:r>
            <a:endParaRPr lang="fr-FR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1428736"/>
            <a:ext cx="8185052" cy="285752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3200" dirty="0" smtClean="0">
                <a:solidFill>
                  <a:srgbClr val="FFFF00"/>
                </a:solidFill>
              </a:rPr>
              <a:t>Mitochondries des adipocytes bruns ne contiennent pas d’enzymes de phosphorylation =&gt; l’énergie libérée a la capacité de se convertir en chaleur (la protéine responsable est la </a:t>
            </a:r>
            <a:r>
              <a:rPr lang="fr-FR" sz="3200" dirty="0" err="1" smtClean="0">
                <a:solidFill>
                  <a:srgbClr val="FFFF00"/>
                </a:solidFill>
              </a:rPr>
              <a:t>thermogénine</a:t>
            </a:r>
            <a:r>
              <a:rPr lang="fr-FR" sz="3200" dirty="0" smtClean="0">
                <a:solidFill>
                  <a:srgbClr val="FFFF00"/>
                </a:solidFill>
              </a:rPr>
              <a:t> ou UCP1: </a:t>
            </a:r>
            <a:r>
              <a:rPr lang="fr-FR" sz="3200" dirty="0" err="1" smtClean="0">
                <a:solidFill>
                  <a:srgbClr val="FFFF00"/>
                </a:solidFill>
              </a:rPr>
              <a:t>UnCoupling</a:t>
            </a:r>
            <a:r>
              <a:rPr lang="fr-FR" sz="3200" dirty="0" smtClean="0">
                <a:solidFill>
                  <a:srgbClr val="FFFF00"/>
                </a:solidFill>
              </a:rPr>
              <a:t> </a:t>
            </a:r>
            <a:r>
              <a:rPr lang="fr-FR" sz="3200" dirty="0" err="1" smtClean="0">
                <a:solidFill>
                  <a:srgbClr val="FFFF00"/>
                </a:solidFill>
              </a:rPr>
              <a:t>Protein</a:t>
            </a:r>
            <a:r>
              <a:rPr lang="fr-FR" sz="3200" dirty="0" smtClean="0">
                <a:solidFill>
                  <a:srgbClr val="FFFF00"/>
                </a:solidFill>
              </a:rPr>
              <a:t> 1).</a:t>
            </a:r>
            <a:endParaRPr lang="fr-FR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8928"/>
          </a:xfrm>
        </p:spPr>
        <p:txBody>
          <a:bodyPr/>
          <a:lstStyle/>
          <a:p>
            <a:pPr algn="ctr"/>
            <a:r>
              <a:rPr lang="fr-FR" sz="40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3. Cas particulier: Adipocytes médullaires </a:t>
            </a:r>
            <a:endParaRPr lang="fr-FR" sz="40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1214422"/>
            <a:ext cx="8185052" cy="521497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3200" dirty="0" smtClean="0">
                <a:solidFill>
                  <a:srgbClr val="FFFF00"/>
                </a:solidFill>
              </a:rPr>
              <a:t>Morphologiquement = adipocytes blancs.</a:t>
            </a:r>
          </a:p>
          <a:p>
            <a:pPr algn="just">
              <a:lnSpc>
                <a:spcPct val="150000"/>
              </a:lnSpc>
            </a:pPr>
            <a:r>
              <a:rPr lang="fr-FR" sz="3200" dirty="0" smtClean="0">
                <a:solidFill>
                  <a:srgbClr val="FFFF00"/>
                </a:solidFill>
              </a:rPr>
              <a:t>Localisation : moelle osseuse =&gt; contact étroit avec: cellules hématopoïétiques et cellules osseuses </a:t>
            </a:r>
            <a:r>
              <a:rPr lang="fr-FR" sz="3200" dirty="0" smtClean="0">
                <a:solidFill>
                  <a:srgbClr val="FFFF00"/>
                </a:solidFill>
                <a:sym typeface="Wingdings" pitchFamily="2" charset="2"/>
              </a:rPr>
              <a:t> joueraient un rôle important dans l’ostéogenèse et l’hématopoïèse (leptine et cytokines).</a:t>
            </a:r>
            <a:endParaRPr lang="fr-FR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43240" y="-24"/>
            <a:ext cx="2327136" cy="893266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Obésité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57158" y="785794"/>
            <a:ext cx="8572560" cy="592935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= Excès de poids par augmentation de la masse de tissu adipeux.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Normalement: Masse adipeuse 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= 10 à 15 % du poids total chez l’homme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= 20 à 25 % du poids total chez la femme.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+ de 20% chez l’homme et + de 30% chez la femme </a:t>
            </a:r>
            <a:r>
              <a:rPr lang="fr-FR" sz="2800" dirty="0" smtClean="0">
                <a:solidFill>
                  <a:srgbClr val="FFFF00"/>
                </a:solidFill>
                <a:sym typeface="Wingdings" pitchFamily="2" charset="2"/>
              </a:rPr>
              <a:t> obésité.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  <a:sym typeface="Wingdings" pitchFamily="2" charset="2"/>
              </a:rPr>
              <a:t>OMS: 400 M adultes obèses, 1.6 milliards en surpoids</a:t>
            </a:r>
          </a:p>
          <a:p>
            <a:pPr algn="just">
              <a:lnSpc>
                <a:spcPct val="150000"/>
              </a:lnSpc>
            </a:pPr>
            <a:endParaRPr lang="fr-FR" sz="2800" dirty="0" smtClean="0">
              <a:solidFill>
                <a:srgbClr val="FFFF00"/>
              </a:solidFill>
            </a:endParaRPr>
          </a:p>
          <a:p>
            <a:pPr algn="just">
              <a:lnSpc>
                <a:spcPct val="150000"/>
              </a:lnSpc>
            </a:pPr>
            <a:endParaRPr lang="fr-FR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"/>
          <p:cNvSpPr>
            <a:spLocks noGrp="1"/>
          </p:cNvSpPr>
          <p:nvPr>
            <p:ph type="body" idx="1"/>
          </p:nvPr>
        </p:nvSpPr>
        <p:spPr>
          <a:xfrm>
            <a:off x="357158" y="857232"/>
            <a:ext cx="8572560" cy="5214974"/>
          </a:xfrm>
        </p:spPr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</a:pPr>
            <a:r>
              <a:rPr lang="fr-FR" sz="2800" b="1" dirty="0" smtClean="0">
                <a:solidFill>
                  <a:srgbClr val="FF0000"/>
                </a:solidFill>
              </a:rPr>
              <a:t>1. Evaluation de la masse grasse :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Indice le + utilisé est l’Indice de la Masse Corporelle :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IMC = Poids (Kg) / Taille</a:t>
            </a:r>
            <a:r>
              <a:rPr lang="fr-FR" sz="2800" baseline="30000" dirty="0" smtClean="0">
                <a:solidFill>
                  <a:srgbClr val="FFFF00"/>
                </a:solidFill>
              </a:rPr>
              <a:t>2 </a:t>
            </a:r>
            <a:r>
              <a:rPr lang="fr-FR" sz="2800" dirty="0" smtClean="0">
                <a:solidFill>
                  <a:srgbClr val="FFFF00"/>
                </a:solidFill>
              </a:rPr>
              <a:t>(m</a:t>
            </a:r>
            <a:r>
              <a:rPr lang="fr-FR" sz="2800" baseline="30000" dirty="0" smtClean="0">
                <a:solidFill>
                  <a:srgbClr val="FFFF00"/>
                </a:solidFill>
              </a:rPr>
              <a:t>2</a:t>
            </a:r>
            <a:r>
              <a:rPr lang="fr-FR" sz="2800" dirty="0" smtClean="0">
                <a:solidFill>
                  <a:srgbClr val="FFFF00"/>
                </a:solidFill>
              </a:rPr>
              <a:t>).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Si : IMC entre 18.5 et 25 (Kg/m</a:t>
            </a:r>
            <a:r>
              <a:rPr lang="fr-FR" sz="2800" baseline="30000" dirty="0" smtClean="0">
                <a:solidFill>
                  <a:srgbClr val="FFFF00"/>
                </a:solidFill>
              </a:rPr>
              <a:t>2</a:t>
            </a:r>
            <a:r>
              <a:rPr lang="fr-FR" sz="2800" dirty="0" smtClean="0">
                <a:solidFill>
                  <a:srgbClr val="FFFF00"/>
                </a:solidFill>
              </a:rPr>
              <a:t>)</a:t>
            </a:r>
            <a:r>
              <a:rPr lang="fr-FR" sz="2800" baseline="30000" dirty="0" smtClean="0">
                <a:solidFill>
                  <a:srgbClr val="FFFF00"/>
                </a:solidFill>
              </a:rPr>
              <a:t> </a:t>
            </a:r>
            <a:r>
              <a:rPr lang="fr-FR" sz="2800" dirty="0" smtClean="0">
                <a:solidFill>
                  <a:srgbClr val="FFFF00"/>
                </a:solidFill>
              </a:rPr>
              <a:t>=&gt; normal;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Si : IMC entre 25 et 30 (Kg/m</a:t>
            </a:r>
            <a:r>
              <a:rPr lang="fr-FR" sz="2800" baseline="30000" dirty="0" smtClean="0">
                <a:solidFill>
                  <a:srgbClr val="FFFF00"/>
                </a:solidFill>
              </a:rPr>
              <a:t>2</a:t>
            </a:r>
            <a:r>
              <a:rPr lang="fr-FR" sz="2800" dirty="0" smtClean="0">
                <a:solidFill>
                  <a:srgbClr val="FFFF00"/>
                </a:solidFill>
              </a:rPr>
              <a:t>)</a:t>
            </a:r>
            <a:r>
              <a:rPr lang="fr-FR" sz="2800" baseline="30000" dirty="0" smtClean="0">
                <a:solidFill>
                  <a:srgbClr val="FFFF00"/>
                </a:solidFill>
              </a:rPr>
              <a:t> </a:t>
            </a:r>
            <a:r>
              <a:rPr lang="fr-FR" sz="2800" dirty="0" smtClean="0">
                <a:solidFill>
                  <a:srgbClr val="FFFF00"/>
                </a:solidFill>
              </a:rPr>
              <a:t>=&gt; surpoids;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Si : IMC &gt; 30 (Kg/m</a:t>
            </a:r>
            <a:r>
              <a:rPr lang="fr-FR" sz="2800" baseline="30000" dirty="0" smtClean="0">
                <a:solidFill>
                  <a:srgbClr val="FFFF00"/>
                </a:solidFill>
              </a:rPr>
              <a:t>2</a:t>
            </a:r>
            <a:r>
              <a:rPr lang="fr-FR" sz="2800" dirty="0" smtClean="0">
                <a:solidFill>
                  <a:srgbClr val="FFFF00"/>
                </a:solidFill>
              </a:rPr>
              <a:t>) =&gt; Obésité;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Si : IMC &gt; 40 (Kg/m</a:t>
            </a:r>
            <a:r>
              <a:rPr lang="fr-FR" sz="2800" baseline="30000" dirty="0" smtClean="0">
                <a:solidFill>
                  <a:srgbClr val="FFFF00"/>
                </a:solidFill>
              </a:rPr>
              <a:t>2</a:t>
            </a:r>
            <a:r>
              <a:rPr lang="fr-FR" sz="2800" dirty="0" smtClean="0">
                <a:solidFill>
                  <a:srgbClr val="FFFF00"/>
                </a:solidFill>
              </a:rPr>
              <a:t>)=&gt; Obésité «massive» ou «morbide».  </a:t>
            </a:r>
          </a:p>
          <a:p>
            <a:pPr algn="just">
              <a:lnSpc>
                <a:spcPct val="150000"/>
              </a:lnSpc>
            </a:pPr>
            <a:endParaRPr lang="fr-FR" sz="2800" baseline="30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"/>
          <p:cNvSpPr>
            <a:spLocks noGrp="1"/>
          </p:cNvSpPr>
          <p:nvPr>
            <p:ph type="body" idx="1"/>
          </p:nvPr>
        </p:nvSpPr>
        <p:spPr>
          <a:xfrm>
            <a:off x="357158" y="571480"/>
            <a:ext cx="8572560" cy="585791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r-FR" sz="2800" b="1" dirty="0" smtClean="0">
                <a:solidFill>
                  <a:srgbClr val="FF0000"/>
                </a:solidFill>
              </a:rPr>
              <a:t>2. Types d’obésité: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Augmentation des cellules adipeuses:</a:t>
            </a:r>
          </a:p>
          <a:p>
            <a:pPr algn="just">
              <a:lnSpc>
                <a:spcPct val="150000"/>
              </a:lnSpc>
              <a:buFont typeface="Wingdings"/>
              <a:buChar char="à"/>
            </a:pPr>
            <a:r>
              <a:rPr lang="fr-FR" sz="2800" dirty="0" smtClean="0">
                <a:solidFill>
                  <a:srgbClr val="FFFF00"/>
                </a:solidFill>
              </a:rPr>
              <a:t>en taille = obésité hypertrophique;</a:t>
            </a:r>
          </a:p>
          <a:p>
            <a:pPr algn="just">
              <a:lnSpc>
                <a:spcPct val="150000"/>
              </a:lnSpc>
              <a:buFont typeface="Wingdings"/>
              <a:buChar char="à"/>
            </a:pPr>
            <a:r>
              <a:rPr lang="fr-FR" sz="2800" dirty="0" smtClean="0">
                <a:solidFill>
                  <a:srgbClr val="FFFF00"/>
                </a:solidFill>
              </a:rPr>
              <a:t> en nombre = obésité hyperplasique.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Obésités morbides = hypertrophique + hyperplasique.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  <a:sym typeface="Wingdings" pitchFamily="2" charset="2"/>
              </a:rPr>
              <a:t></a:t>
            </a:r>
            <a:r>
              <a:rPr lang="fr-FR" sz="2800" dirty="0" smtClean="0">
                <a:solidFill>
                  <a:srgbClr val="FFFF00"/>
                </a:solidFill>
              </a:rPr>
              <a:t>Obésités à début infantiles (souvent massives) = obésités constitutionnelles ;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  <a:sym typeface="Wingdings" pitchFamily="2" charset="2"/>
              </a:rPr>
              <a:t></a:t>
            </a:r>
            <a:r>
              <a:rPr lang="fr-FR" sz="2800" dirty="0" smtClean="0">
                <a:solidFill>
                  <a:srgbClr val="FFFF00"/>
                </a:solidFill>
              </a:rPr>
              <a:t>Obésités à début adulte = obésités acquises.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  </a:t>
            </a:r>
          </a:p>
          <a:p>
            <a:pPr algn="just">
              <a:lnSpc>
                <a:spcPct val="150000"/>
              </a:lnSpc>
            </a:pPr>
            <a:endParaRPr lang="fr-FR" sz="2800" baseline="30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"/>
          <p:cNvSpPr>
            <a:spLocks noGrp="1"/>
          </p:cNvSpPr>
          <p:nvPr>
            <p:ph type="body" idx="1"/>
          </p:nvPr>
        </p:nvSpPr>
        <p:spPr>
          <a:xfrm>
            <a:off x="357158" y="571480"/>
            <a:ext cx="8572560" cy="585791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r-FR" sz="3200" b="1" dirty="0" smtClean="0">
                <a:solidFill>
                  <a:srgbClr val="FF0000"/>
                </a:solidFill>
              </a:rPr>
              <a:t>3. Survenue :</a:t>
            </a:r>
          </a:p>
          <a:p>
            <a:pPr algn="just">
              <a:lnSpc>
                <a:spcPct val="150000"/>
              </a:lnSpc>
            </a:pPr>
            <a:r>
              <a:rPr lang="fr-FR" sz="3200" dirty="0" smtClean="0">
                <a:solidFill>
                  <a:srgbClr val="FFFF00"/>
                </a:solidFill>
              </a:rPr>
              <a:t> Troubles de conduites alimentaires ou non selon les sujets.</a:t>
            </a:r>
          </a:p>
          <a:p>
            <a:pPr algn="just">
              <a:lnSpc>
                <a:spcPct val="150000"/>
              </a:lnSpc>
            </a:pPr>
            <a:r>
              <a:rPr lang="fr-FR" sz="3200" dirty="0" smtClean="0">
                <a:solidFill>
                  <a:srgbClr val="FFFF00"/>
                </a:solidFill>
              </a:rPr>
              <a:t>Circonstance </a:t>
            </a:r>
            <a:r>
              <a:rPr lang="fr-FR" sz="3200" dirty="0" err="1" smtClean="0">
                <a:solidFill>
                  <a:srgbClr val="FFFF00"/>
                </a:solidFill>
              </a:rPr>
              <a:t>déclenchante</a:t>
            </a:r>
            <a:r>
              <a:rPr lang="fr-FR" sz="3200" dirty="0" smtClean="0">
                <a:solidFill>
                  <a:srgbClr val="FFFF00"/>
                </a:solidFill>
              </a:rPr>
              <a:t> nette chez certains sujets + prise de poids rapide; </a:t>
            </a:r>
          </a:p>
          <a:p>
            <a:pPr algn="just">
              <a:lnSpc>
                <a:spcPct val="150000"/>
              </a:lnSpc>
            </a:pPr>
            <a:r>
              <a:rPr lang="fr-FR" sz="3200" dirty="0" smtClean="0">
                <a:solidFill>
                  <a:srgbClr val="FFFF00"/>
                </a:solidFill>
              </a:rPr>
              <a:t>Chez d’autres sujets, l’obésité se constitue progressivement au fil des ans.</a:t>
            </a:r>
          </a:p>
          <a:p>
            <a:pPr algn="just">
              <a:lnSpc>
                <a:spcPct val="150000"/>
              </a:lnSpc>
            </a:pPr>
            <a:r>
              <a:rPr lang="fr-FR" sz="3200" dirty="0" smtClean="0">
                <a:solidFill>
                  <a:srgbClr val="FFFF00"/>
                </a:solidFill>
              </a:rPr>
              <a:t>  </a:t>
            </a:r>
          </a:p>
          <a:p>
            <a:pPr algn="just">
              <a:lnSpc>
                <a:spcPct val="150000"/>
              </a:lnSpc>
            </a:pPr>
            <a:endParaRPr lang="fr-FR" sz="3200" baseline="30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"/>
          <p:cNvSpPr>
            <a:spLocks noGrp="1"/>
          </p:cNvSpPr>
          <p:nvPr>
            <p:ph type="body" idx="1"/>
          </p:nvPr>
        </p:nvSpPr>
        <p:spPr>
          <a:xfrm>
            <a:off x="357158" y="571480"/>
            <a:ext cx="8572560" cy="507209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r-FR" sz="2800" b="1" dirty="0" smtClean="0">
                <a:solidFill>
                  <a:srgbClr val="FF0000"/>
                </a:solidFill>
              </a:rPr>
              <a:t>4. Répartition :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 1. </a:t>
            </a:r>
            <a:r>
              <a:rPr lang="fr-FR" sz="2800" b="1" u="sng" dirty="0" smtClean="0">
                <a:solidFill>
                  <a:srgbClr val="FFFF00"/>
                </a:solidFill>
              </a:rPr>
              <a:t>Obésités androïdes ou abdominales</a:t>
            </a:r>
            <a:r>
              <a:rPr lang="fr-FR" sz="2800" dirty="0" smtClean="0">
                <a:solidFill>
                  <a:srgbClr val="FFFF00"/>
                </a:solidFill>
              </a:rPr>
              <a:t>: partie haute du corps + abdomen. Tour de taille &gt; 88 cm chez la femme (hors grossesse) et &gt; 102 chez l’homme.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Parmi ces obésités =&gt; obésité dite viscérale (graisse autour des viscères) = la plus dangereuse (risques métaboliques et cardiovasculaires).</a:t>
            </a:r>
          </a:p>
          <a:p>
            <a:pPr algn="just">
              <a:lnSpc>
                <a:spcPct val="150000"/>
              </a:lnSpc>
            </a:pPr>
            <a:endParaRPr lang="fr-FR" sz="2800" dirty="0" smtClean="0">
              <a:solidFill>
                <a:srgbClr val="FFFF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  </a:t>
            </a:r>
          </a:p>
          <a:p>
            <a:pPr algn="just">
              <a:lnSpc>
                <a:spcPct val="150000"/>
              </a:lnSpc>
            </a:pPr>
            <a:endParaRPr lang="fr-FR" sz="2800" baseline="30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6484" y="953998"/>
            <a:ext cx="6290226" cy="5546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857232"/>
            <a:ext cx="8643998" cy="4789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fr-FR" sz="2800" dirty="0" smtClean="0">
                <a:solidFill>
                  <a:srgbClr val="FFFF00"/>
                </a:solidFill>
              </a:rPr>
              <a:t>2. </a:t>
            </a:r>
            <a:r>
              <a:rPr lang="fr-FR" sz="2800" b="1" u="sng" dirty="0" smtClean="0">
                <a:solidFill>
                  <a:srgbClr val="FFFF00"/>
                </a:solidFill>
              </a:rPr>
              <a:t>Obésités </a:t>
            </a:r>
            <a:r>
              <a:rPr lang="fr-FR" sz="2800" b="1" u="sng" dirty="0" err="1" smtClean="0">
                <a:solidFill>
                  <a:srgbClr val="FFFF00"/>
                </a:solidFill>
              </a:rPr>
              <a:t>gynoïdes</a:t>
            </a:r>
            <a:r>
              <a:rPr lang="fr-FR" sz="2800" b="1" u="sng" dirty="0" smtClean="0">
                <a:solidFill>
                  <a:srgbClr val="FFFF00"/>
                </a:solidFill>
              </a:rPr>
              <a:t> ou fémorales</a:t>
            </a:r>
            <a:r>
              <a:rPr lang="fr-FR" sz="2800" dirty="0" smtClean="0">
                <a:solidFill>
                  <a:srgbClr val="FFFF00"/>
                </a:solidFill>
              </a:rPr>
              <a:t>: partie basse du corps (fesses et cuisses). </a:t>
            </a:r>
          </a:p>
          <a:p>
            <a:pPr lvl="0" algn="just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fr-FR" sz="2800" dirty="0" smtClean="0">
                <a:solidFill>
                  <a:srgbClr val="FFFF00"/>
                </a:solidFill>
              </a:rPr>
              <a:t>Peuvent entrainer des douleurs articulaires ou des troubles de la circulation veineuse, mais rarement des complications métaboliques et cardiovasculaires.</a:t>
            </a:r>
          </a:p>
          <a:p>
            <a:pPr lvl="0" algn="just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fr-FR" sz="2800" dirty="0" smtClean="0">
                <a:solidFill>
                  <a:srgbClr val="FFFF00"/>
                </a:solidFill>
              </a:rPr>
              <a:t>3. </a:t>
            </a:r>
            <a:r>
              <a:rPr lang="fr-FR" sz="2800" b="1" u="sng" dirty="0" smtClean="0">
                <a:solidFill>
                  <a:srgbClr val="FFFF00"/>
                </a:solidFill>
              </a:rPr>
              <a:t>Obésités mixtes</a:t>
            </a:r>
            <a:r>
              <a:rPr lang="fr-FR" sz="2800" dirty="0" smtClean="0">
                <a:solidFill>
                  <a:srgbClr val="FFFF00"/>
                </a:solidFill>
              </a:rPr>
              <a:t>: combinent les deux formes précédentes (+ fréquentes IMC &gt; 40).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"/>
          <p:cNvSpPr>
            <a:spLocks noGrp="1"/>
          </p:cNvSpPr>
          <p:nvPr>
            <p:ph type="body" idx="1"/>
          </p:nvPr>
        </p:nvSpPr>
        <p:spPr>
          <a:xfrm>
            <a:off x="357158" y="571480"/>
            <a:ext cx="8572560" cy="578647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r-FR" sz="2800" b="1" dirty="0" smtClean="0">
                <a:solidFill>
                  <a:srgbClr val="FF0000"/>
                </a:solidFill>
              </a:rPr>
              <a:t>5. Causes :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(Bilan d’énergie positif + Bilan lipidique positif) =&gt; Excès de masse grasse.  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fr-FR" sz="2800" b="1" u="sng" dirty="0" smtClean="0">
                <a:solidFill>
                  <a:srgbClr val="FFFF00"/>
                </a:solidFill>
              </a:rPr>
              <a:t>Hérédité</a:t>
            </a:r>
            <a:r>
              <a:rPr lang="fr-FR" sz="2800" dirty="0" smtClean="0">
                <a:solidFill>
                  <a:srgbClr val="FFFF00"/>
                </a:solidFill>
              </a:rPr>
              <a:t>: </a:t>
            </a:r>
          </a:p>
          <a:p>
            <a:pPr marL="514350" indent="-514350"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Parents obèses </a:t>
            </a:r>
            <a:r>
              <a:rPr lang="fr-FR" sz="2800" dirty="0" smtClean="0">
                <a:solidFill>
                  <a:srgbClr val="FFFF00"/>
                </a:solidFill>
                <a:sym typeface="Wingdings" pitchFamily="2" charset="2"/>
              </a:rPr>
              <a:t> enfants ayant plus de risques (2/3 obésités sévères);</a:t>
            </a:r>
          </a:p>
          <a:p>
            <a:pPr marL="514350" indent="-514350"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  <a:sym typeface="Wingdings" pitchFamily="2" charset="2"/>
              </a:rPr>
              <a:t>Facteurs génétiques déterminent et l’importance du tissu adipeux et sa répartition;</a:t>
            </a:r>
            <a:endParaRPr lang="fr-FR" sz="2800" dirty="0" smtClean="0">
              <a:solidFill>
                <a:srgbClr val="FFFF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  </a:t>
            </a:r>
          </a:p>
          <a:p>
            <a:pPr algn="just">
              <a:lnSpc>
                <a:spcPct val="150000"/>
              </a:lnSpc>
            </a:pPr>
            <a:endParaRPr lang="fr-FR" sz="2800" baseline="30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"/>
          <p:cNvSpPr>
            <a:spLocks noGrp="1"/>
          </p:cNvSpPr>
          <p:nvPr>
            <p:ph type="body" idx="1"/>
          </p:nvPr>
        </p:nvSpPr>
        <p:spPr>
          <a:xfrm>
            <a:off x="357158" y="1214422"/>
            <a:ext cx="8572560" cy="435771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Pas un seul gène, mais plusieurs qui en combinaison avec un environnement favorisant la prise de poids </a:t>
            </a:r>
            <a:r>
              <a:rPr lang="fr-FR" sz="2800" dirty="0" smtClean="0">
                <a:solidFill>
                  <a:srgbClr val="FFFF00"/>
                </a:solidFill>
                <a:sym typeface="Wingdings" pitchFamily="2" charset="2"/>
              </a:rPr>
              <a:t> obésité.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  <a:sym typeface="Wingdings" pitchFamily="2" charset="2"/>
              </a:rPr>
              <a:t>Mais, la transmission génétique (non complètement démontrée) est à distinguer de l’aspect familial.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  <a:sym typeface="Wingdings" pitchFamily="2" charset="2"/>
              </a:rPr>
              <a:t>Donc, un + pour le comportement et l’environnement.</a:t>
            </a:r>
            <a:endParaRPr lang="fr-FR" sz="2800" dirty="0" smtClean="0">
              <a:solidFill>
                <a:srgbClr val="FFFF00"/>
              </a:solidFill>
            </a:endParaRPr>
          </a:p>
          <a:p>
            <a:pPr algn="just">
              <a:lnSpc>
                <a:spcPct val="150000"/>
              </a:lnSpc>
            </a:pPr>
            <a:endParaRPr lang="fr-FR" sz="2800" dirty="0" smtClean="0">
              <a:solidFill>
                <a:srgbClr val="FFFF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  </a:t>
            </a:r>
          </a:p>
          <a:p>
            <a:pPr algn="just">
              <a:lnSpc>
                <a:spcPct val="150000"/>
              </a:lnSpc>
            </a:pPr>
            <a:endParaRPr lang="fr-FR" sz="2800" baseline="30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"/>
          <p:cNvSpPr>
            <a:spLocks noGrp="1"/>
          </p:cNvSpPr>
          <p:nvPr>
            <p:ph type="body" idx="1"/>
          </p:nvPr>
        </p:nvSpPr>
        <p:spPr>
          <a:xfrm>
            <a:off x="357158" y="428604"/>
            <a:ext cx="8572560" cy="607223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2. </a:t>
            </a:r>
            <a:r>
              <a:rPr lang="fr-FR" sz="2800" b="1" u="sng" dirty="0" smtClean="0">
                <a:solidFill>
                  <a:srgbClr val="FFFF00"/>
                </a:solidFill>
              </a:rPr>
              <a:t>Troubles du comportement alimentaire</a:t>
            </a:r>
            <a:r>
              <a:rPr lang="fr-FR" sz="2800" dirty="0" smtClean="0">
                <a:solidFill>
                  <a:srgbClr val="FFFF00"/>
                </a:solidFill>
              </a:rPr>
              <a:t>: 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Excès de nourriture + prédisposition à être obèse + bilans énergétique et lipidique positifs + confort moderne + habitudes familiales et sociales et les conditionnements culturels </a:t>
            </a:r>
            <a:r>
              <a:rPr lang="fr-FR" sz="2800" dirty="0" smtClean="0">
                <a:solidFill>
                  <a:srgbClr val="FFFF00"/>
                </a:solidFill>
                <a:sym typeface="Wingdings" pitchFamily="2" charset="2"/>
              </a:rPr>
              <a:t> manger sans faim ou au-delà de la satiété  obésité.</a:t>
            </a:r>
            <a:r>
              <a:rPr lang="fr-FR" sz="2800" dirty="0" smtClean="0">
                <a:solidFill>
                  <a:srgbClr val="FFFF00"/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3. </a:t>
            </a:r>
            <a:r>
              <a:rPr lang="fr-FR" sz="2800" b="1" u="sng" dirty="0" smtClean="0">
                <a:solidFill>
                  <a:srgbClr val="FFFF00"/>
                </a:solidFill>
              </a:rPr>
              <a:t>Facteurs psychologiques, comportementaux et </a:t>
            </a:r>
            <a:r>
              <a:rPr lang="fr-FR" sz="2800" b="1" u="sng" dirty="0" err="1" smtClean="0">
                <a:solidFill>
                  <a:srgbClr val="FFFF00"/>
                </a:solidFill>
              </a:rPr>
              <a:t>psychosciaux</a:t>
            </a:r>
            <a:r>
              <a:rPr lang="fr-FR" sz="2800" dirty="0" smtClean="0">
                <a:solidFill>
                  <a:srgbClr val="FFFF00"/>
                </a:solidFill>
              </a:rPr>
              <a:t>: dépression, angoisse, anxiété, stress </a:t>
            </a:r>
            <a:r>
              <a:rPr lang="fr-FR" sz="2800" dirty="0" smtClean="0">
                <a:solidFill>
                  <a:srgbClr val="FFFF00"/>
                </a:solidFill>
                <a:sym typeface="Wingdings" pitchFamily="2" charset="2"/>
              </a:rPr>
              <a:t> obésité (cercle vicieux).</a:t>
            </a:r>
            <a:endParaRPr lang="fr-FR" sz="2800" dirty="0" smtClean="0">
              <a:solidFill>
                <a:srgbClr val="FFFF00"/>
              </a:solidFill>
            </a:endParaRPr>
          </a:p>
          <a:p>
            <a:pPr algn="just">
              <a:lnSpc>
                <a:spcPct val="150000"/>
              </a:lnSpc>
            </a:pPr>
            <a:endParaRPr lang="fr-FR" sz="2800" dirty="0" smtClean="0">
              <a:solidFill>
                <a:srgbClr val="FFFF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  </a:t>
            </a:r>
          </a:p>
          <a:p>
            <a:pPr algn="just">
              <a:lnSpc>
                <a:spcPct val="150000"/>
              </a:lnSpc>
            </a:pPr>
            <a:endParaRPr lang="fr-FR" sz="2800" baseline="30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"/>
          <p:cNvSpPr>
            <a:spLocks noGrp="1"/>
          </p:cNvSpPr>
          <p:nvPr>
            <p:ph type="body" idx="1"/>
          </p:nvPr>
        </p:nvSpPr>
        <p:spPr>
          <a:xfrm>
            <a:off x="357158" y="214290"/>
            <a:ext cx="8572560" cy="635798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r-FR" sz="2800" b="1" dirty="0" smtClean="0">
                <a:solidFill>
                  <a:srgbClr val="FF0000"/>
                </a:solidFill>
              </a:rPr>
              <a:t>6. Risques associés :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fr-FR" sz="2800" dirty="0" smtClean="0">
                <a:solidFill>
                  <a:srgbClr val="FFFF00"/>
                </a:solidFill>
              </a:rPr>
              <a:t>Diminution de l’espérance de vie;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fr-FR" sz="2800" dirty="0" smtClean="0">
                <a:solidFill>
                  <a:srgbClr val="FFFF00"/>
                </a:solidFill>
              </a:rPr>
              <a:t>Insuffisance cardiaque, hypertension artérielle, diabète, goutte, lithiase biliaire, insuffisance respiratoire, apnées du sommeil, maladies rhumatologiques, …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fr-FR" sz="2800" dirty="0" smtClean="0">
                <a:solidFill>
                  <a:srgbClr val="FFFF00"/>
                </a:solidFill>
              </a:rPr>
              <a:t>Obésités androïdes </a:t>
            </a:r>
            <a:r>
              <a:rPr lang="fr-FR" sz="2800" dirty="0" smtClean="0">
                <a:solidFill>
                  <a:srgbClr val="FFFF00"/>
                </a:solidFill>
                <a:sym typeface="Wingdings" pitchFamily="2" charset="2"/>
              </a:rPr>
              <a:t> complications métaboliques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fr-FR" sz="2800" dirty="0" smtClean="0">
                <a:solidFill>
                  <a:srgbClr val="FFFF00"/>
                </a:solidFill>
                <a:sym typeface="Wingdings" pitchFamily="2" charset="2"/>
              </a:rPr>
              <a:t>Obésités </a:t>
            </a:r>
            <a:r>
              <a:rPr lang="fr-FR" sz="2800" dirty="0" err="1" smtClean="0">
                <a:solidFill>
                  <a:srgbClr val="FFFF00"/>
                </a:solidFill>
                <a:sym typeface="Wingdings" pitchFamily="2" charset="2"/>
              </a:rPr>
              <a:t>gynoïdes</a:t>
            </a:r>
            <a:r>
              <a:rPr lang="fr-FR" sz="2800" dirty="0" smtClean="0">
                <a:solidFill>
                  <a:srgbClr val="FFFF00"/>
                </a:solidFill>
                <a:sym typeface="Wingdings" pitchFamily="2" charset="2"/>
              </a:rPr>
              <a:t>  complications rhumatologiques et veineuses.</a:t>
            </a:r>
            <a:r>
              <a:rPr lang="fr-FR" sz="2800" dirty="0" smtClean="0">
                <a:solidFill>
                  <a:srgbClr val="FFFF00"/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  </a:t>
            </a:r>
          </a:p>
          <a:p>
            <a:pPr algn="just">
              <a:lnSpc>
                <a:spcPct val="150000"/>
              </a:lnSpc>
            </a:pPr>
            <a:endParaRPr lang="fr-FR" sz="2800" baseline="30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14282" y="928670"/>
            <a:ext cx="8643998" cy="4000528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 smtClean="0">
                <a:solidFill>
                  <a:srgbClr val="FF0066"/>
                </a:solidFill>
              </a:rPr>
              <a:t>Donc :</a:t>
            </a:r>
          </a:p>
          <a:p>
            <a:pPr algn="just"/>
            <a:r>
              <a:rPr lang="fr-FR" sz="3200" dirty="0" smtClean="0">
                <a:solidFill>
                  <a:srgbClr val="FFFF00"/>
                </a:solidFill>
              </a:rPr>
              <a:t>Tissu adipeux n’est pas qu’un dépôt passif de graisse.</a:t>
            </a:r>
          </a:p>
          <a:p>
            <a:pPr algn="ctr"/>
            <a:r>
              <a:rPr lang="fr-FR" sz="3200" b="1" dirty="0" smtClean="0">
                <a:solidFill>
                  <a:srgbClr val="FF0066"/>
                </a:solidFill>
              </a:rPr>
              <a:t>Mais ; </a:t>
            </a:r>
          </a:p>
          <a:p>
            <a:pPr algn="just"/>
            <a:r>
              <a:rPr lang="fr-FR" sz="3200" dirty="0" smtClean="0">
                <a:solidFill>
                  <a:srgbClr val="FFFF00"/>
                </a:solidFill>
              </a:rPr>
              <a:t>Un organe endocrine dont les sécrétions interviennent de façon essentielle dans de nombreux processus physiologiques.</a:t>
            </a:r>
            <a:endParaRPr lang="fr-FR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2844" y="928670"/>
            <a:ext cx="87868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200" b="1" u="sng" dirty="0" smtClean="0">
                <a:solidFill>
                  <a:srgbClr val="FF0000"/>
                </a:solidFill>
              </a:rPr>
              <a:t>Tissu adipeux 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fr-FR" sz="3200" dirty="0" smtClean="0">
                <a:solidFill>
                  <a:srgbClr val="FFFF00"/>
                </a:solidFill>
              </a:rPr>
              <a:t>Amas de cellules adipeuses (ou adipocytes) +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fr-FR" sz="3200" dirty="0" smtClean="0">
                <a:solidFill>
                  <a:srgbClr val="FFFF00"/>
                </a:solidFill>
              </a:rPr>
              <a:t>Fin réseau de tissu conjonctif lâche (prédominance de fibres de réticuline et de très nombreux capillaires sanguins). </a:t>
            </a:r>
            <a:endParaRPr lang="fr-FR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adipos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9" y="980565"/>
            <a:ext cx="8588017" cy="5591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9" descr="Adipeux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9291" y="805921"/>
            <a:ext cx="5891667" cy="5980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28662" y="537030"/>
            <a:ext cx="77867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Deux variétés de tissus adipeux: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- Tissu adipeux blanc (fait d’adipocytes blancs)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- Tissu adipeux brun (fait d’adipocytes bruns)</a:t>
            </a:r>
            <a:endParaRPr lang="fr-FR" sz="2800" dirty="0">
              <a:solidFill>
                <a:srgbClr val="FFFF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FFFF00"/>
                </a:solidFill>
              </a:rPr>
              <a:t>Différences :</a:t>
            </a:r>
            <a:endParaRPr lang="fr-FR" sz="2800" dirty="0">
              <a:solidFill>
                <a:srgbClr val="FFFF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000101" y="3088646"/>
          <a:ext cx="7572426" cy="3126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4142"/>
                <a:gridCol w="2524142"/>
                <a:gridCol w="2524142"/>
              </a:tblGrid>
              <a:tr h="781609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fr-FR" b="1" dirty="0" smtClean="0">
                          <a:solidFill>
                            <a:srgbClr val="C00000"/>
                          </a:solidFill>
                        </a:rPr>
                        <a:t>Adipocyte blanc</a:t>
                      </a:r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fr-FR" b="1" dirty="0" smtClean="0">
                          <a:solidFill>
                            <a:srgbClr val="C00000"/>
                          </a:solidFill>
                        </a:rPr>
                        <a:t>Adipocyte brun</a:t>
                      </a:r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81609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C00000"/>
                          </a:solidFill>
                        </a:rPr>
                        <a:t>Noyau</a:t>
                      </a:r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Aplati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Périphérique 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Arrondi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Central 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81609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C00000"/>
                          </a:solidFill>
                        </a:rPr>
                        <a:t>Vacuole(s)</a:t>
                      </a:r>
                      <a:r>
                        <a:rPr lang="fr-FR" b="1" baseline="0" dirty="0" smtClean="0">
                          <a:solidFill>
                            <a:srgbClr val="C00000"/>
                          </a:solidFill>
                        </a:rPr>
                        <a:t> lipidique(s) </a:t>
                      </a:r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Unique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Volumineuse</a:t>
                      </a:r>
                      <a:r>
                        <a:rPr lang="fr-FR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Multiples 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De petit volume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81609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C00000"/>
                          </a:solidFill>
                        </a:rPr>
                        <a:t>Mitochondrie</a:t>
                      </a:r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 +++</a:t>
                      </a:r>
                    </a:p>
                    <a:p>
                      <a:pPr algn="ctr"/>
                      <a:r>
                        <a:rPr lang="fr-FR" dirty="0" err="1" smtClean="0">
                          <a:solidFill>
                            <a:srgbClr val="C00000"/>
                          </a:solidFill>
                        </a:rPr>
                        <a:t>Thermogénine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42976" y="142852"/>
            <a:ext cx="6500858" cy="964704"/>
          </a:xfrm>
        </p:spPr>
        <p:txBody>
          <a:bodyPr/>
          <a:lstStyle/>
          <a:p>
            <a:pPr algn="ctr"/>
            <a:r>
              <a:rPr lang="fr-FR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Tissu Adipeux blanc</a:t>
            </a:r>
            <a:endParaRPr lang="fr-FR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785786" y="1276346"/>
            <a:ext cx="7786742" cy="5224488"/>
          </a:xfrm>
        </p:spPr>
        <p:txBody>
          <a:bodyPr>
            <a:normAutofit/>
          </a:bodyPr>
          <a:lstStyle/>
          <a:p>
            <a:pPr algn="just"/>
            <a:r>
              <a:rPr lang="fr-FR" sz="3200" dirty="0" smtClean="0">
                <a:solidFill>
                  <a:srgbClr val="FFFF00"/>
                </a:solidFill>
              </a:rPr>
              <a:t>Adipocytes (tassés les uns contre les autres) </a:t>
            </a:r>
            <a:r>
              <a:rPr lang="fr-FR" sz="3200" dirty="0" smtClean="0">
                <a:solidFill>
                  <a:srgbClr val="FFFF00"/>
                </a:solidFill>
                <a:sym typeface="Wingdings" pitchFamily="2" charset="2"/>
              </a:rPr>
              <a:t> forme polyédrique;</a:t>
            </a:r>
          </a:p>
          <a:p>
            <a:pPr algn="just"/>
            <a:endParaRPr lang="fr-FR" sz="3200" dirty="0" smtClean="0">
              <a:solidFill>
                <a:srgbClr val="FFFF00"/>
              </a:solidFill>
              <a:sym typeface="Wingdings" pitchFamily="2" charset="2"/>
            </a:endParaRPr>
          </a:p>
          <a:p>
            <a:pPr algn="just"/>
            <a:r>
              <a:rPr lang="fr-FR" sz="3200" dirty="0" smtClean="0">
                <a:solidFill>
                  <a:srgbClr val="FFFF00"/>
                </a:solidFill>
                <a:sym typeface="Wingdings" pitchFamily="2" charset="2"/>
              </a:rPr>
              <a:t>Séparés par:</a:t>
            </a:r>
          </a:p>
          <a:p>
            <a:pPr algn="just">
              <a:buFontTx/>
              <a:buChar char="-"/>
            </a:pPr>
            <a:r>
              <a:rPr lang="fr-FR" sz="3200" dirty="0" smtClean="0">
                <a:solidFill>
                  <a:srgbClr val="FFFF00"/>
                </a:solidFill>
                <a:sym typeface="Wingdings" pitchFamily="2" charset="2"/>
              </a:rPr>
              <a:t> Fibres de réticuline;</a:t>
            </a:r>
          </a:p>
          <a:p>
            <a:pPr algn="just">
              <a:buFontTx/>
              <a:buChar char="-"/>
            </a:pPr>
            <a:r>
              <a:rPr lang="fr-FR" sz="3200" dirty="0" smtClean="0">
                <a:solidFill>
                  <a:srgbClr val="FFFF00"/>
                </a:solidFill>
                <a:sym typeface="Wingdings" pitchFamily="2" charset="2"/>
              </a:rPr>
              <a:t>Très nombreux capillaires sanguins;</a:t>
            </a:r>
          </a:p>
          <a:p>
            <a:pPr algn="just">
              <a:buFontTx/>
              <a:buChar char="-"/>
            </a:pPr>
            <a:r>
              <a:rPr lang="fr-FR" sz="3200" dirty="0" smtClean="0">
                <a:solidFill>
                  <a:srgbClr val="FFFF00"/>
                </a:solidFill>
                <a:sym typeface="Wingdings" pitchFamily="2" charset="2"/>
              </a:rPr>
              <a:t>Fibres nerveuses amyéliniques (fibres sympathiques noradrénergiques).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2910" y="1000108"/>
            <a:ext cx="7772400" cy="4286280"/>
          </a:xfrm>
        </p:spPr>
        <p:txBody>
          <a:bodyPr>
            <a:normAutofit/>
          </a:bodyPr>
          <a:lstStyle/>
          <a:p>
            <a:pPr lvl="0" algn="just">
              <a:lnSpc>
                <a:spcPct val="160000"/>
              </a:lnSpc>
              <a:buClr>
                <a:srgbClr val="0BD0D9"/>
              </a:buClr>
            </a:pPr>
            <a:r>
              <a:rPr lang="fr-FR" sz="3200" dirty="0" smtClean="0">
                <a:solidFill>
                  <a:srgbClr val="FFFF00"/>
                </a:solidFill>
                <a:sym typeface="Wingdings" pitchFamily="2" charset="2"/>
              </a:rPr>
              <a:t>Adipocytes sont groupés en petits lobules (visibles à l’œil nu) séparés par de fines cloisons conjonctives (fibroblastes, macrophages, mastocytes et fibres de collagène). </a:t>
            </a:r>
          </a:p>
          <a:p>
            <a:pPr algn="just">
              <a:lnSpc>
                <a:spcPct val="160000"/>
              </a:lnSpc>
            </a:pP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1446</TotalTime>
  <Words>1139</Words>
  <Application>Microsoft Office PowerPoint</Application>
  <PresentationFormat>Affichage à l'écran (4:3)</PresentationFormat>
  <Paragraphs>141</Paragraphs>
  <Slides>34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35" baseType="lpstr">
      <vt:lpstr>Débit</vt:lpstr>
      <vt:lpstr>Le tissu adipeux</vt:lpstr>
      <vt:lpstr>Diapositive 2</vt:lpstr>
      <vt:lpstr>Diapositive 3</vt:lpstr>
      <vt:lpstr>Diapositive 4</vt:lpstr>
      <vt:lpstr>Diapositive 5</vt:lpstr>
      <vt:lpstr>Diapositive 6</vt:lpstr>
      <vt:lpstr>Diapositive 7</vt:lpstr>
      <vt:lpstr>1. Tissu Adipeux blanc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2. Tissu adipeux brun</vt:lpstr>
      <vt:lpstr>Adipocytes multiloculaires</vt:lpstr>
      <vt:lpstr>Diapositive 20</vt:lpstr>
      <vt:lpstr>Diapositive 21</vt:lpstr>
      <vt:lpstr>3. Cas particulier: Adipocytes médullaires </vt:lpstr>
      <vt:lpstr>Obésité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tissu adipeux</dc:title>
  <dc:creator>kacel</dc:creator>
  <cp:lastModifiedBy>kacel</cp:lastModifiedBy>
  <cp:revision>8</cp:revision>
  <dcterms:created xsi:type="dcterms:W3CDTF">2011-12-05T10:35:57Z</dcterms:created>
  <dcterms:modified xsi:type="dcterms:W3CDTF">2013-12-17T19:14:16Z</dcterms:modified>
</cp:coreProperties>
</file>