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88" r:id="rId8"/>
    <p:sldId id="261" r:id="rId9"/>
    <p:sldId id="262" r:id="rId10"/>
    <p:sldId id="263" r:id="rId11"/>
    <p:sldId id="264" r:id="rId12"/>
    <p:sldId id="276" r:id="rId13"/>
    <p:sldId id="265" r:id="rId14"/>
    <p:sldId id="278" r:id="rId15"/>
    <p:sldId id="279" r:id="rId16"/>
    <p:sldId id="280" r:id="rId17"/>
    <p:sldId id="266" r:id="rId18"/>
    <p:sldId id="267" r:id="rId19"/>
    <p:sldId id="268" r:id="rId20"/>
    <p:sldId id="282" r:id="rId21"/>
    <p:sldId id="283" r:id="rId22"/>
    <p:sldId id="269" r:id="rId23"/>
    <p:sldId id="270" r:id="rId24"/>
    <p:sldId id="271" r:id="rId25"/>
    <p:sldId id="272" r:id="rId26"/>
    <p:sldId id="273" r:id="rId27"/>
    <p:sldId id="281" r:id="rId28"/>
    <p:sldId id="285" r:id="rId29"/>
    <p:sldId id="286" r:id="rId30"/>
    <p:sldId id="287" r:id="rId31"/>
    <p:sldId id="274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DAEEA7-70BF-4207-88D2-386191BFEEFB}" type="datetimeFigureOut">
              <a:rPr lang="fr-FR" smtClean="0"/>
              <a:pPr/>
              <a:t>23/11/2014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E29363-0930-4B28-890D-76141600132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-mainz.de/FB/Medizin/Anatomie/workshop/EM/EMKollagenE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2586030"/>
            <a:ext cx="7851648" cy="985846"/>
          </a:xfrm>
        </p:spPr>
        <p:txBody>
          <a:bodyPr>
            <a:noAutofit/>
          </a:bodyPr>
          <a:lstStyle/>
          <a:p>
            <a:pPr algn="ctr"/>
            <a:r>
              <a:rPr lang="fr-FR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 tissu cartilagineux</a:t>
            </a:r>
            <a:endParaRPr lang="fr-FR" sz="6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214422"/>
            <a:ext cx="8786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3600" b="1" dirty="0" smtClean="0">
                <a:solidFill>
                  <a:srgbClr val="FFFF00"/>
                </a:solidFill>
              </a:rPr>
              <a:t>b. Cartilage Fibreux</a:t>
            </a:r>
          </a:p>
          <a:p>
            <a:pPr marL="342900" indent="-342900" algn="just"/>
            <a:r>
              <a:rPr lang="fr-FR" sz="3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MEC contient d’épais faisceaux de fibres de collagène de type I;</a:t>
            </a:r>
          </a:p>
          <a:p>
            <a:pPr marL="342900" indent="-342900" algn="just"/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/>
            <a:r>
              <a:rPr lang="fr-FR" sz="3600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fr-FR" sz="3600" dirty="0" smtClean="0">
                <a:solidFill>
                  <a:srgbClr val="FFFF00"/>
                </a:solidFill>
              </a:rPr>
              <a:t>Ces fibres de collagène sont orientées le long des lignes de force.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047825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3600" b="1" dirty="0" smtClean="0">
                <a:solidFill>
                  <a:srgbClr val="FFFF00"/>
                </a:solidFill>
              </a:rPr>
              <a:t>c. Cartilage élastique</a:t>
            </a:r>
            <a:r>
              <a:rPr lang="fr-FR" sz="3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ctr"/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MEC contient de nombreuses fibres d’élastine disposées dans toutes les directions de l’espace =&gt; Déformation des cartilages élastiques et restitution de la forme initiale.</a:t>
            </a:r>
          </a:p>
          <a:p>
            <a:pPr marL="342900" indent="-342900" algn="just"/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Fibres de collagène non visibles en MO.</a:t>
            </a:r>
          </a:p>
          <a:p>
            <a:pPr marL="342900" indent="-342900" algn="just"/>
            <a:endParaRPr lang="fr-FR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857232"/>
            <a:ext cx="87868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Exemples: Cartilages élastiques laryngés =&gt; </a:t>
            </a:r>
            <a:r>
              <a:rPr lang="fr-FR" sz="3600" dirty="0" smtClean="0">
                <a:solidFill>
                  <a:srgbClr val="FFFF00"/>
                </a:solidFill>
              </a:rPr>
              <a:t>phonation(la voix)</a:t>
            </a:r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/>
            <a:r>
              <a:rPr lang="fr-FR" sz="3600" dirty="0" smtClean="0">
                <a:solidFill>
                  <a:srgbClr val="FFFF00"/>
                </a:solidFill>
              </a:rPr>
              <a:t>	Epiglotte =&gt; fermer la filière aérienne (déglutition), et reprendre sa place (respiration).</a:t>
            </a:r>
          </a:p>
          <a:p>
            <a:pPr marL="342900" indent="-342900" algn="just"/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/>
            <a:r>
              <a:rPr lang="fr-FR" sz="3600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fr-FR" sz="3600" dirty="0" smtClean="0">
                <a:solidFill>
                  <a:srgbClr val="FFFF00"/>
                </a:solidFill>
              </a:rPr>
              <a:t>Caractérisé par une densité cellulaire beaucoup plus importante que les cartilages précédents.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8" y="71414"/>
            <a:ext cx="9001156" cy="642942"/>
          </a:xfrm>
        </p:spPr>
        <p:txBody>
          <a:bodyPr>
            <a:noAutofit/>
          </a:bodyPr>
          <a:lstStyle/>
          <a:p>
            <a:pPr algn="ctr"/>
            <a:r>
              <a:rPr lang="fr-FR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Selon la nature du tissu environnant</a:t>
            </a:r>
            <a:endParaRPr lang="fr-FR" sz="4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44" y="1285861"/>
            <a:ext cx="8786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3600" dirty="0" smtClean="0">
                <a:solidFill>
                  <a:srgbClr val="FFFF00"/>
                </a:solidFill>
              </a:rPr>
              <a:t>Importance fonctionnelle.</a:t>
            </a:r>
          </a:p>
          <a:p>
            <a:pPr marL="342900" indent="-342900" algn="just"/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fr-FR" sz="3600" dirty="0" smtClean="0">
                <a:solidFill>
                  <a:srgbClr val="FFFF00"/>
                </a:solidFill>
              </a:rPr>
              <a:t>Tous les cartilages, sauf le cartilage hyalin articulaire, sont recouverts par un tissu conjonctif particulier : </a:t>
            </a:r>
            <a:r>
              <a:rPr lang="fr-FR" sz="3600" b="1" i="1" dirty="0" smtClean="0">
                <a:solidFill>
                  <a:srgbClr val="FFFF00"/>
                </a:solidFill>
              </a:rPr>
              <a:t>le périchondre</a:t>
            </a:r>
            <a:r>
              <a:rPr lang="fr-FR" sz="3600" i="1" dirty="0" smtClean="0">
                <a:solidFill>
                  <a:srgbClr val="FFFF00"/>
                </a:solidFill>
              </a:rPr>
              <a:t>.</a:t>
            </a:r>
            <a:r>
              <a:rPr lang="fr-FR" sz="3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just"/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fr-FR" sz="3600" dirty="0" smtClean="0">
                <a:solidFill>
                  <a:srgbClr val="FFFF00"/>
                </a:solidFill>
              </a:rPr>
              <a:t>Ce dernier joue un rôle dans la croissance et la réparation du cartilage.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2844" y="1000108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3600" dirty="0" err="1" smtClean="0">
                <a:solidFill>
                  <a:srgbClr val="FFFF00"/>
                </a:solidFill>
              </a:rPr>
              <a:t>Périchondre</a:t>
            </a:r>
            <a:r>
              <a:rPr lang="en-US" sz="3600" dirty="0" smtClean="0">
                <a:solidFill>
                  <a:srgbClr val="FFFF00"/>
                </a:solidFill>
              </a:rPr>
              <a:t> (la “</a:t>
            </a:r>
            <a:r>
              <a:rPr lang="en-US" sz="3600" dirty="0" err="1" smtClean="0">
                <a:solidFill>
                  <a:srgbClr val="FFFF00"/>
                </a:solidFill>
              </a:rPr>
              <a:t>peau</a:t>
            </a:r>
            <a:r>
              <a:rPr lang="en-US" sz="3600" dirty="0" smtClean="0">
                <a:solidFill>
                  <a:srgbClr val="FFFF00"/>
                </a:solidFill>
              </a:rPr>
              <a:t>” cartilage) </a:t>
            </a:r>
            <a:r>
              <a:rPr lang="en-US" sz="3600" dirty="0" err="1" smtClean="0">
                <a:solidFill>
                  <a:srgbClr val="FFFF00"/>
                </a:solidFill>
              </a:rPr>
              <a:t>sert</a:t>
            </a:r>
            <a:r>
              <a:rPr lang="en-US" sz="3600" dirty="0" smtClean="0">
                <a:solidFill>
                  <a:srgbClr val="FFFF00"/>
                </a:solidFill>
              </a:rPr>
              <a:t>  à la </a:t>
            </a:r>
            <a:r>
              <a:rPr lang="en-US" sz="3600" dirty="0" err="1" smtClean="0">
                <a:solidFill>
                  <a:srgbClr val="FFFF00"/>
                </a:solidFill>
              </a:rPr>
              <a:t>regénération</a:t>
            </a:r>
            <a:r>
              <a:rPr lang="en-US" sz="3600" dirty="0" smtClean="0">
                <a:solidFill>
                  <a:srgbClr val="FFFF00"/>
                </a:solidFill>
              </a:rPr>
              <a:t> et  nutrition du cartilage .</a:t>
            </a:r>
          </a:p>
          <a:p>
            <a:pPr marL="342900" indent="-342900" algn="just"/>
            <a:endParaRPr lang="en-US" sz="3600" dirty="0" smtClean="0">
              <a:solidFill>
                <a:srgbClr val="FFFF00"/>
              </a:solidFill>
            </a:endParaRPr>
          </a:p>
          <a:p>
            <a:pPr marL="342900" indent="-342900" algn="just"/>
            <a:r>
              <a:rPr lang="en-US" sz="3600" dirty="0" err="1" smtClean="0">
                <a:solidFill>
                  <a:srgbClr val="FFFF00"/>
                </a:solidFill>
              </a:rPr>
              <a:t>Formé</a:t>
            </a:r>
            <a:r>
              <a:rPr lang="en-US" sz="3600" dirty="0" smtClean="0">
                <a:solidFill>
                  <a:srgbClr val="FFFF00"/>
                </a:solidFill>
              </a:rPr>
              <a:t> d’un </a:t>
            </a:r>
            <a:r>
              <a:rPr lang="en-US" sz="3600" dirty="0" err="1" smtClean="0">
                <a:solidFill>
                  <a:srgbClr val="FFFF00"/>
                </a:solidFill>
              </a:rPr>
              <a:t>réseau</a:t>
            </a:r>
            <a:r>
              <a:rPr lang="en-US" sz="3600" dirty="0" smtClean="0">
                <a:solidFill>
                  <a:srgbClr val="FFFF00"/>
                </a:solidFill>
              </a:rPr>
              <a:t> de </a:t>
            </a:r>
            <a:r>
              <a:rPr lang="en-US" sz="3600" dirty="0" err="1" smtClean="0">
                <a:solidFill>
                  <a:srgbClr val="FFFF00"/>
                </a:solidFill>
              </a:rPr>
              <a:t>tissu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conjonctif</a:t>
            </a:r>
            <a:r>
              <a:rPr lang="en-US" sz="3600" dirty="0" smtClean="0">
                <a:solidFill>
                  <a:srgbClr val="FFFF00"/>
                </a:solidFill>
              </a:rPr>
              <a:t> riche en </a:t>
            </a:r>
            <a:r>
              <a:rPr lang="en-US" sz="3600" dirty="0" err="1" smtClean="0">
                <a:solidFill>
                  <a:srgbClr val="FFFF00"/>
                </a:solidFill>
              </a:rPr>
              <a:t>fibres</a:t>
            </a:r>
            <a:r>
              <a:rPr lang="en-US" sz="3600" dirty="0" smtClean="0">
                <a:solidFill>
                  <a:srgbClr val="FFFF00"/>
                </a:solidFill>
              </a:rPr>
              <a:t> de </a:t>
            </a:r>
            <a:r>
              <a:rPr lang="en-US" sz="3600" dirty="0" err="1" smtClean="0">
                <a:solidFill>
                  <a:srgbClr val="FFFF00"/>
                </a:solidFill>
              </a:rPr>
              <a:t>collagènes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parallèles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 algn="just"/>
            <a:endParaRPr lang="en-US" sz="3600" dirty="0" smtClean="0">
              <a:solidFill>
                <a:srgbClr val="FFFF00"/>
              </a:solidFill>
            </a:endParaRPr>
          </a:p>
          <a:p>
            <a:pPr marL="342900" indent="-342900" algn="just"/>
            <a:r>
              <a:rPr lang="en-US" sz="3600" dirty="0" smtClean="0">
                <a:solidFill>
                  <a:srgbClr val="FFFF00"/>
                </a:solidFill>
              </a:rPr>
              <a:t>La </a:t>
            </a:r>
            <a:r>
              <a:rPr lang="en-US" sz="3600" dirty="0" err="1" smtClean="0">
                <a:solidFill>
                  <a:srgbClr val="FFFF00"/>
                </a:solidFill>
              </a:rPr>
              <a:t>couche</a:t>
            </a:r>
            <a:r>
              <a:rPr lang="en-US" sz="3600" dirty="0" smtClean="0">
                <a:solidFill>
                  <a:srgbClr val="FFFF00"/>
                </a:solidFill>
              </a:rPr>
              <a:t> interne (</a:t>
            </a:r>
            <a:r>
              <a:rPr lang="en-US" sz="3600" i="1" dirty="0" smtClean="0">
                <a:solidFill>
                  <a:srgbClr val="FFFF00"/>
                </a:solidFill>
              </a:rPr>
              <a:t>Stratum </a:t>
            </a:r>
            <a:r>
              <a:rPr lang="en-US" sz="3600" i="1" dirty="0" err="1" smtClean="0">
                <a:solidFill>
                  <a:srgbClr val="FFFF00"/>
                </a:solidFill>
              </a:rPr>
              <a:t>cellulare</a:t>
            </a:r>
            <a:r>
              <a:rPr lang="en-US" sz="3600" dirty="0" smtClean="0">
                <a:solidFill>
                  <a:srgbClr val="FFFF00"/>
                </a:solidFill>
              </a:rPr>
              <a:t>) </a:t>
            </a:r>
            <a:r>
              <a:rPr lang="en-US" sz="3600" dirty="0" err="1" smtClean="0">
                <a:solidFill>
                  <a:srgbClr val="FFFF00"/>
                </a:solidFill>
              </a:rPr>
              <a:t>est</a:t>
            </a:r>
            <a:r>
              <a:rPr lang="en-US" sz="3600" dirty="0" smtClean="0">
                <a:solidFill>
                  <a:srgbClr val="FFFF00"/>
                </a:solidFill>
              </a:rPr>
              <a:t> riche en cellules et </a:t>
            </a:r>
            <a:r>
              <a:rPr lang="en-US" sz="3600" dirty="0" err="1" smtClean="0">
                <a:solidFill>
                  <a:srgbClr val="FFFF00"/>
                </a:solidFill>
              </a:rPr>
              <a:t>est</a:t>
            </a:r>
            <a:r>
              <a:rPr lang="en-US" sz="3600" dirty="0" smtClean="0">
                <a:solidFill>
                  <a:srgbClr val="FFFF00"/>
                </a:solidFill>
              </a:rPr>
              <a:t> + </a:t>
            </a:r>
            <a:r>
              <a:rPr lang="en-US" sz="3600" dirty="0" err="1" smtClean="0">
                <a:solidFill>
                  <a:srgbClr val="FFFF00"/>
                </a:solidFill>
              </a:rPr>
              <a:t>importante</a:t>
            </a:r>
            <a:r>
              <a:rPr lang="en-US" sz="3600" dirty="0" smtClean="0">
                <a:solidFill>
                  <a:srgbClr val="FFFF00"/>
                </a:solidFill>
              </a:rPr>
              <a:t> pour la </a:t>
            </a:r>
            <a:r>
              <a:rPr lang="en-US" sz="3600" dirty="0" err="1" smtClean="0">
                <a:solidFill>
                  <a:srgbClr val="FFFF00"/>
                </a:solidFill>
              </a:rPr>
              <a:t>regénération</a:t>
            </a:r>
            <a:r>
              <a:rPr lang="en-US" sz="3600" dirty="0" smtClean="0">
                <a:solidFill>
                  <a:srgbClr val="FFFF00"/>
                </a:solidFill>
              </a:rPr>
              <a:t>. </a:t>
            </a:r>
          </a:p>
          <a:p>
            <a:pPr marL="342900" indent="-342900" algn="just"/>
            <a:endParaRPr lang="en-U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2844" y="976387"/>
            <a:ext cx="8786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3600" dirty="0" smtClean="0">
                <a:solidFill>
                  <a:srgbClr val="FFFF00"/>
                </a:solidFill>
              </a:rPr>
              <a:t>La </a:t>
            </a:r>
            <a:r>
              <a:rPr lang="en-US" sz="3600" dirty="0" err="1" smtClean="0">
                <a:solidFill>
                  <a:srgbClr val="FFFF00"/>
                </a:solidFill>
              </a:rPr>
              <a:t>couche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externe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est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très</a:t>
            </a:r>
            <a:r>
              <a:rPr lang="en-US" sz="3600" dirty="0" smtClean="0">
                <a:solidFill>
                  <a:srgbClr val="FFFF00"/>
                </a:solidFill>
              </a:rPr>
              <a:t> (</a:t>
            </a:r>
            <a:r>
              <a:rPr lang="en-US" sz="3600" i="1" dirty="0" smtClean="0">
                <a:solidFill>
                  <a:srgbClr val="FFFF00"/>
                </a:solidFill>
              </a:rPr>
              <a:t>Stratum </a:t>
            </a:r>
            <a:r>
              <a:rPr lang="en-US" sz="3600" i="1" dirty="0" err="1" smtClean="0">
                <a:solidFill>
                  <a:srgbClr val="FFFF00"/>
                </a:solidFill>
              </a:rPr>
              <a:t>fibrosum</a:t>
            </a:r>
            <a:r>
              <a:rPr lang="en-US" sz="3600" dirty="0" smtClean="0">
                <a:solidFill>
                  <a:srgbClr val="FFFF00"/>
                </a:solidFill>
              </a:rPr>
              <a:t>) riche en </a:t>
            </a:r>
            <a:r>
              <a:rPr lang="en-US" sz="3600" dirty="0" err="1" smtClean="0">
                <a:solidFill>
                  <a:srgbClr val="FFFF00"/>
                </a:solidFill>
                <a:hlinkClick r:id="rId2"/>
              </a:rPr>
              <a:t>fibres</a:t>
            </a:r>
            <a:r>
              <a:rPr lang="en-US" sz="3600" dirty="0" smtClean="0">
                <a:solidFill>
                  <a:srgbClr val="FFFF00"/>
                </a:solidFill>
              </a:rPr>
              <a:t> de </a:t>
            </a:r>
            <a:r>
              <a:rPr lang="en-US" sz="3600" dirty="0" err="1" smtClean="0">
                <a:solidFill>
                  <a:srgbClr val="FFFF00"/>
                </a:solidFill>
                <a:hlinkClick r:id="rId2"/>
              </a:rPr>
              <a:t>collagèn</a:t>
            </a:r>
            <a:r>
              <a:rPr lang="en-US" sz="3600" dirty="0" err="1" smtClean="0">
                <a:solidFill>
                  <a:srgbClr val="FFFF00"/>
                </a:solidFill>
              </a:rPr>
              <a:t>e</a:t>
            </a:r>
            <a:r>
              <a:rPr lang="en-US" sz="3600" dirty="0" smtClean="0">
                <a:solidFill>
                  <a:srgbClr val="FFFF00"/>
                </a:solidFill>
              </a:rPr>
              <a:t>. </a:t>
            </a:r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/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just"/>
            <a:r>
              <a:rPr lang="en-US" sz="3600" dirty="0" smtClean="0">
                <a:solidFill>
                  <a:srgbClr val="FFFF00"/>
                </a:solidFill>
              </a:rPr>
              <a:t>Le </a:t>
            </a:r>
            <a:r>
              <a:rPr lang="en-US" sz="3600" dirty="0" err="1" smtClean="0">
                <a:solidFill>
                  <a:srgbClr val="FFFF00"/>
                </a:solidFill>
              </a:rPr>
              <a:t>périchondre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contient</a:t>
            </a:r>
            <a:r>
              <a:rPr lang="en-US" sz="3600" dirty="0" smtClean="0">
                <a:solidFill>
                  <a:srgbClr val="FFFF00"/>
                </a:solidFill>
              </a:rPr>
              <a:t> beaucoup de </a:t>
            </a:r>
            <a:r>
              <a:rPr lang="en-US" sz="3600" dirty="0" err="1" smtClean="0">
                <a:solidFill>
                  <a:srgbClr val="FFFF00"/>
                </a:solidFill>
              </a:rPr>
              <a:t>vaisseaux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sanguins</a:t>
            </a:r>
            <a:r>
              <a:rPr lang="en-US" sz="3600" dirty="0" smtClean="0">
                <a:solidFill>
                  <a:srgbClr val="FFFF00"/>
                </a:solidFill>
              </a:rPr>
              <a:t> et de </a:t>
            </a:r>
            <a:r>
              <a:rPr lang="en-US" sz="3600" dirty="0" err="1" smtClean="0">
                <a:solidFill>
                  <a:srgbClr val="FFFF00"/>
                </a:solidFill>
              </a:rPr>
              <a:t>fibres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nerveuses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 algn="just"/>
            <a:endParaRPr lang="en-US" sz="3600" dirty="0" smtClean="0">
              <a:solidFill>
                <a:srgbClr val="FFFF00"/>
              </a:solidFill>
            </a:endParaRPr>
          </a:p>
          <a:p>
            <a:pPr marL="342900" indent="-342900" algn="just"/>
            <a:r>
              <a:rPr lang="en-US" sz="3600" dirty="0" smtClean="0">
                <a:solidFill>
                  <a:srgbClr val="FFFF00"/>
                </a:solidFill>
              </a:rPr>
              <a:t>Il </a:t>
            </a:r>
            <a:r>
              <a:rPr lang="en-US" sz="3600" dirty="0" err="1" smtClean="0">
                <a:solidFill>
                  <a:srgbClr val="FFFF00"/>
                </a:solidFill>
              </a:rPr>
              <a:t>est</a:t>
            </a:r>
            <a:r>
              <a:rPr lang="en-US" sz="3600" dirty="0" smtClean="0">
                <a:solidFill>
                  <a:srgbClr val="FFFF00"/>
                </a:solidFill>
              </a:rPr>
              <a:t> absent </a:t>
            </a:r>
            <a:r>
              <a:rPr lang="en-US" sz="3600" dirty="0" err="1" smtClean="0">
                <a:solidFill>
                  <a:srgbClr val="FFFF00"/>
                </a:solidFill>
              </a:rPr>
              <a:t>dans</a:t>
            </a:r>
            <a:r>
              <a:rPr lang="en-US" sz="3600" dirty="0" smtClean="0">
                <a:solidFill>
                  <a:srgbClr val="FFFF00"/>
                </a:solidFill>
              </a:rPr>
              <a:t> le cartilage des joints, </a:t>
            </a:r>
            <a:r>
              <a:rPr lang="en-US" sz="3600" dirty="0" err="1" smtClean="0">
                <a:solidFill>
                  <a:srgbClr val="FFFF00"/>
                </a:solidFill>
              </a:rPr>
              <a:t>donc</a:t>
            </a:r>
            <a:r>
              <a:rPr lang="en-US" sz="3600" dirty="0" smtClean="0">
                <a:solidFill>
                  <a:srgbClr val="FFFF00"/>
                </a:solidFill>
              </a:rPr>
              <a:t> la </a:t>
            </a:r>
            <a:r>
              <a:rPr lang="en-US" sz="3600" dirty="0" err="1" smtClean="0">
                <a:solidFill>
                  <a:srgbClr val="FFFF00"/>
                </a:solidFill>
              </a:rPr>
              <a:t>regénération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n’y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est</a:t>
            </a:r>
            <a:r>
              <a:rPr lang="en-US" sz="3600" dirty="0" smtClean="0">
                <a:solidFill>
                  <a:srgbClr val="FFFF00"/>
                </a:solidFill>
              </a:rPr>
              <a:t> pas possible.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5" y="1000108"/>
            <a:ext cx="8825840" cy="5572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314525"/>
            <a:ext cx="87868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UcPeriod"/>
            </a:pPr>
            <a:r>
              <a:rPr lang="fr-FR" sz="3600" b="1" dirty="0" smtClean="0">
                <a:solidFill>
                  <a:srgbClr val="FFFF00"/>
                </a:solidFill>
              </a:rPr>
              <a:t>Cartilages recouverts de périchondre</a:t>
            </a:r>
          </a:p>
          <a:p>
            <a:pPr marL="342900" indent="-342900" algn="just"/>
            <a:r>
              <a:rPr lang="fr-FR" sz="3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 A l’exception des cartilages articulaires, tous les cartilages de l’organisme adulte sont entièrement recouverts par le périchondre.</a:t>
            </a:r>
          </a:p>
          <a:p>
            <a:pPr marL="342900" indent="-342900" algn="just"/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  <a:sym typeface="Wingdings" pitchFamily="2" charset="2"/>
              </a:rPr>
              <a:t>Périchondre = Tissu conjonctif (fibroblastes + réseau dense de fibres de collagène) vascularisé .</a:t>
            </a:r>
          </a:p>
          <a:p>
            <a:pPr marL="342900" indent="-342900" algn="just">
              <a:buFont typeface="Wingdings"/>
              <a:buChar char="à"/>
            </a:pP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314525"/>
            <a:ext cx="87868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3600" b="1" dirty="0" smtClean="0">
                <a:solidFill>
                  <a:srgbClr val="FFFF00"/>
                </a:solidFill>
              </a:rPr>
              <a:t>B. Cartilages articulaires</a:t>
            </a:r>
          </a:p>
          <a:p>
            <a:pPr marL="342900" indent="-342900" algn="just"/>
            <a:r>
              <a:rPr lang="fr-FR" sz="3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 Localisés au niveau des articulations mobiles = interface entre les deux pièces osseuses =&gt; assurent le jeu et la mobilité de l’articulation. </a:t>
            </a:r>
          </a:p>
          <a:p>
            <a:pPr marL="342900" indent="-342900" algn="just"/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La face abarticulaire (opposée à l’articulation) est enchâssée dans l’os avec calcification de la MEC cartilagineuse située l’interface osseuse.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79579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 Latéralement, l’articulation est limitée par le tissu synovial.</a:t>
            </a:r>
          </a:p>
          <a:p>
            <a:pPr marL="342900" indent="-342900" algn="just"/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Dans ce type de cartilage, les </a:t>
            </a:r>
            <a:r>
              <a:rPr lang="fr-FR" sz="3600" dirty="0" err="1" smtClean="0">
                <a:solidFill>
                  <a:srgbClr val="FFFF00"/>
                </a:solidFill>
              </a:rPr>
              <a:t>chondrocytes</a:t>
            </a:r>
            <a:r>
              <a:rPr lang="fr-FR" sz="3600" dirty="0" smtClean="0">
                <a:solidFill>
                  <a:srgbClr val="FFFF00"/>
                </a:solidFill>
              </a:rPr>
              <a:t> superficiels (au voisinage de l’articulation) sont aplatis et parallèles à la surface articulaire et les cellules profondes sont plus arrondies et prennent un aspect en colonnes perpendiculaires à la surface articulaire. 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8858312" cy="4857784"/>
          </a:xfrm>
        </p:spPr>
        <p:txBody>
          <a:bodyPr>
            <a:normAutofit fontScale="92500"/>
          </a:bodyPr>
          <a:lstStyle/>
          <a:p>
            <a:pPr algn="ctr"/>
            <a:r>
              <a:rPr lang="fr-FR" sz="4000" b="1" dirty="0" smtClean="0">
                <a:solidFill>
                  <a:srgbClr val="FFC000"/>
                </a:solidFill>
              </a:rPr>
              <a:t>A. Définition du Tissu cartilagineux : </a:t>
            </a:r>
          </a:p>
          <a:p>
            <a:pPr algn="ctr"/>
            <a:endParaRPr lang="fr-FR" sz="4000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FF00"/>
                </a:solidFill>
              </a:rPr>
              <a:t> Tissu conjonctif dur, mais dont la matrice extracellulaire n’est pas calcifiée;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FF00"/>
                </a:solidFill>
              </a:rPr>
              <a:t> Dépourvu de vascularisation;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FF00"/>
                </a:solidFill>
              </a:rPr>
              <a:t> Constitué d’un seul type cellulaire (</a:t>
            </a:r>
            <a:r>
              <a:rPr lang="fr-FR" sz="4000" dirty="0" err="1" smtClean="0">
                <a:solidFill>
                  <a:srgbClr val="FFFF00"/>
                </a:solidFill>
              </a:rPr>
              <a:t>chondrocytes</a:t>
            </a:r>
            <a:r>
              <a:rPr lang="fr-FR" sz="4000" dirty="0" smtClean="0">
                <a:solidFill>
                  <a:srgbClr val="FFFF00"/>
                </a:solidFill>
              </a:rPr>
              <a:t>).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643703" cy="53600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357422" y="50004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Colonnes parallèles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621700" cy="57916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857356" y="14285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Couronnes perpendiculaires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929618" cy="57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244632"/>
            <a:ext cx="8786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 Chez l’adulte sain, une fois la croissance terminée, les </a:t>
            </a:r>
            <a:r>
              <a:rPr lang="fr-FR" sz="3600" dirty="0" err="1" smtClean="0">
                <a:solidFill>
                  <a:srgbClr val="FFFF00"/>
                </a:solidFill>
              </a:rPr>
              <a:t>chondrocytes</a:t>
            </a:r>
            <a:r>
              <a:rPr lang="fr-FR" sz="3600" dirty="0" smtClean="0">
                <a:solidFill>
                  <a:srgbClr val="FFFF00"/>
                </a:solidFill>
              </a:rPr>
              <a:t> articulaires se divisent faiblement.</a:t>
            </a:r>
          </a:p>
          <a:p>
            <a:pPr marL="342900" indent="-342900" algn="just">
              <a:buFont typeface="Wingdings"/>
              <a:buChar char="à"/>
            </a:pPr>
            <a:endParaRPr lang="fr-FR" sz="3600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La densité cellulaire de ce tissu est faible, elle est, par exemple, de 10000 C/mm</a:t>
            </a:r>
            <a:r>
              <a:rPr lang="fr-FR" sz="3600" baseline="30000" dirty="0" smtClean="0">
                <a:solidFill>
                  <a:srgbClr val="FFFF00"/>
                </a:solidFill>
              </a:rPr>
              <a:t>3</a:t>
            </a:r>
            <a:r>
              <a:rPr lang="fr-FR" sz="3600" dirty="0">
                <a:solidFill>
                  <a:srgbClr val="FFFF00"/>
                </a:solidFill>
              </a:rPr>
              <a:t> </a:t>
            </a:r>
            <a:r>
              <a:rPr lang="fr-FR" sz="3600" dirty="0" smtClean="0">
                <a:solidFill>
                  <a:srgbClr val="FFFF00"/>
                </a:solidFill>
              </a:rPr>
              <a:t>dans une tête fémorale adulte. 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6"/>
          <p:cNvSpPr>
            <a:spLocks noGrp="1"/>
          </p:cNvSpPr>
          <p:nvPr>
            <p:ph type="subTitle" idx="1"/>
          </p:nvPr>
        </p:nvSpPr>
        <p:spPr>
          <a:xfrm>
            <a:off x="71406" y="785794"/>
            <a:ext cx="9001156" cy="48577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3900" b="1" dirty="0" smtClean="0">
                <a:solidFill>
                  <a:srgbClr val="FFC000"/>
                </a:solidFill>
              </a:rPr>
              <a:t>C. </a:t>
            </a:r>
            <a:r>
              <a:rPr lang="fr-FR" sz="3900" b="1" dirty="0" err="1" smtClean="0">
                <a:solidFill>
                  <a:srgbClr val="FFC000"/>
                </a:solidFill>
              </a:rPr>
              <a:t>Histophysiologie</a:t>
            </a:r>
            <a:r>
              <a:rPr lang="fr-FR" sz="3900" b="1" dirty="0" smtClean="0">
                <a:solidFill>
                  <a:srgbClr val="FFC000"/>
                </a:solidFill>
              </a:rPr>
              <a:t> du T. cartilagineux</a:t>
            </a:r>
          </a:p>
          <a:p>
            <a:pPr marL="742950" indent="-742950" algn="ctr">
              <a:buAutoNum type="arabicPeriod"/>
            </a:pPr>
            <a:r>
              <a:rPr lang="fr-FR" sz="3900" b="1" dirty="0" smtClean="0">
                <a:solidFill>
                  <a:srgbClr val="FFC000"/>
                </a:solidFill>
              </a:rPr>
              <a:t>Nutrition </a:t>
            </a:r>
          </a:p>
          <a:p>
            <a:pPr marL="742950" indent="-742950" algn="just"/>
            <a:r>
              <a:rPr lang="fr-FR" sz="3600" b="1" dirty="0" smtClean="0">
                <a:solidFill>
                  <a:srgbClr val="FFFF00"/>
                </a:solidFill>
              </a:rPr>
              <a:t>Le T. cartilagineux n’est pas vascularisé</a:t>
            </a:r>
            <a:r>
              <a:rPr lang="fr-FR" sz="3600" b="1" dirty="0" smtClean="0">
                <a:solidFill>
                  <a:srgbClr val="FFC000"/>
                </a:solidFill>
              </a:rPr>
              <a:t> =&gt;</a:t>
            </a:r>
          </a:p>
          <a:p>
            <a:pPr marL="742950" indent="-742950" algn="just"/>
            <a:endParaRPr lang="fr-FR" sz="3600" b="1" dirty="0" smtClean="0">
              <a:solidFill>
                <a:srgbClr val="FFC000"/>
              </a:solidFill>
            </a:endParaRPr>
          </a:p>
          <a:p>
            <a:pPr marL="742950" indent="-742950" algn="just">
              <a:buFont typeface="Wingdings"/>
              <a:buChar char="à"/>
            </a:pPr>
            <a:r>
              <a:rPr lang="fr-FR" sz="3600" b="1" dirty="0" smtClean="0">
                <a:solidFill>
                  <a:srgbClr val="FFFF00"/>
                </a:solidFill>
                <a:sym typeface="Wingdings" pitchFamily="2" charset="2"/>
              </a:rPr>
              <a:t>Le cartilage articulaire : nutrition assurée par le liquide synovial;</a:t>
            </a:r>
          </a:p>
          <a:p>
            <a:pPr marL="742950" indent="-742950" algn="just"/>
            <a:endParaRPr lang="fr-FR" sz="36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742950" indent="-742950" algn="just">
              <a:buFont typeface="Wingdings"/>
              <a:buChar char="à"/>
            </a:pPr>
            <a:r>
              <a:rPr lang="fr-FR" sz="3600" b="1" dirty="0" smtClean="0">
                <a:solidFill>
                  <a:srgbClr val="FFFF00"/>
                </a:solidFill>
                <a:sym typeface="Wingdings" pitchFamily="2" charset="2"/>
              </a:rPr>
              <a:t>Les autres cartilages : nutrition assurée par le périchondre.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</a:p>
          <a:p>
            <a:pPr marL="742950" indent="-742950" algn="just"/>
            <a:endParaRPr lang="fr-FR" sz="3600" b="1" dirty="0" smtClean="0">
              <a:solidFill>
                <a:srgbClr val="FFC000"/>
              </a:solidFill>
            </a:endParaRPr>
          </a:p>
          <a:p>
            <a:pPr algn="just"/>
            <a:endParaRPr lang="fr-FR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6"/>
          <p:cNvSpPr>
            <a:spLocks noGrp="1"/>
          </p:cNvSpPr>
          <p:nvPr>
            <p:ph type="subTitle" idx="1"/>
          </p:nvPr>
        </p:nvSpPr>
        <p:spPr>
          <a:xfrm>
            <a:off x="71438" y="714356"/>
            <a:ext cx="9001156" cy="5143536"/>
          </a:xfrm>
        </p:spPr>
        <p:txBody>
          <a:bodyPr>
            <a:noAutofit/>
          </a:bodyPr>
          <a:lstStyle/>
          <a:p>
            <a:pPr marL="742950" indent="-742950" algn="ctr"/>
            <a:r>
              <a:rPr lang="fr-FR" sz="3600" b="1" dirty="0" smtClean="0">
                <a:solidFill>
                  <a:srgbClr val="FFC000"/>
                </a:solidFill>
              </a:rPr>
              <a:t>2. Réparation</a:t>
            </a:r>
          </a:p>
          <a:p>
            <a:pPr marL="742950" indent="-742950" algn="just"/>
            <a:endParaRPr lang="fr-FR" sz="3600" b="1" dirty="0" smtClean="0">
              <a:solidFill>
                <a:srgbClr val="FFC000"/>
              </a:solidFill>
            </a:endParaRPr>
          </a:p>
          <a:p>
            <a:pPr marL="742950" indent="-742950" algn="just">
              <a:buFont typeface="Wingdings"/>
              <a:buChar char="à"/>
            </a:pPr>
            <a:r>
              <a:rPr lang="fr-FR" sz="3600" b="1" dirty="0" smtClean="0">
                <a:solidFill>
                  <a:srgbClr val="FFFF00"/>
                </a:solidFill>
                <a:sym typeface="Wingdings" pitchFamily="2" charset="2"/>
              </a:rPr>
              <a:t>Le cartilage articulaire : en cas d’usure de ce cartilage, il n’y a aucun apport cellulaire possible en l’absence de périchondre; les processus pathologiques y sont fréquents (arthrose);</a:t>
            </a:r>
          </a:p>
          <a:p>
            <a:pPr marL="742950" indent="-742950" algn="just"/>
            <a:endParaRPr lang="fr-FR" sz="3600" b="1" dirty="0" smtClean="0">
              <a:solidFill>
                <a:srgbClr val="FFC000"/>
              </a:solidFill>
            </a:endParaRPr>
          </a:p>
          <a:p>
            <a:pPr algn="just"/>
            <a:endParaRPr lang="fr-FR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80"/>
            <a:ext cx="842968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45720" lvl="0" indent="-742950" algn="just">
              <a:spcBef>
                <a:spcPct val="20000"/>
              </a:spcBef>
              <a:buClr>
                <a:srgbClr val="0BD0D9"/>
              </a:buClr>
              <a:buSzPct val="95000"/>
            </a:pPr>
            <a:endParaRPr lang="fr-FR" sz="3600" b="1" dirty="0">
              <a:solidFill>
                <a:srgbClr val="FFFF00"/>
              </a:solidFill>
              <a:sym typeface="Wingdings" pitchFamily="2" charset="2"/>
            </a:endParaRPr>
          </a:p>
          <a:p>
            <a:pPr marL="742950" marR="45720" lvl="0" indent="-7429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/>
              <a:buChar char="à"/>
            </a:pPr>
            <a:r>
              <a:rPr lang="fr-FR" sz="3600" b="1" dirty="0">
                <a:solidFill>
                  <a:srgbClr val="FFFF00"/>
                </a:solidFill>
                <a:sym typeface="Wingdings" pitchFamily="2" charset="2"/>
              </a:rPr>
              <a:t>Les autres cartilages : le périchondre assure la réparation et la maintenance du tissu cartilagineux (processus très efficace qui permet le renouvellement des cellules). Seules anomalies : les pathologies inflammatoires.    </a:t>
            </a:r>
            <a:endParaRPr lang="fr-FR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90" y="357167"/>
            <a:ext cx="8702428" cy="64355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89101"/>
            <a:ext cx="8380784" cy="582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571736" y="97695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Cellule mésenchymateuse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462" y="1051757"/>
            <a:ext cx="6704124" cy="537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143240" y="42860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Chondroblaste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85716"/>
            <a:ext cx="7851648" cy="91439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Le </a:t>
            </a:r>
            <a:r>
              <a:rPr lang="fr-F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chondrocyte</a:t>
            </a: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8" y="1142984"/>
            <a:ext cx="9001156" cy="5143536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fr-FR" sz="3600" dirty="0" smtClean="0">
                <a:solidFill>
                  <a:srgbClr val="FFFF00"/>
                </a:solidFill>
              </a:rPr>
              <a:t> Cellule sphérique ou ovoïde à noyau volumineux;</a:t>
            </a:r>
          </a:p>
          <a:p>
            <a:pPr algn="just">
              <a:buFontTx/>
              <a:buChar char="-"/>
            </a:pPr>
            <a:r>
              <a:rPr lang="fr-FR" sz="3600" dirty="0" smtClean="0">
                <a:solidFill>
                  <a:srgbClr val="FFFF00"/>
                </a:solidFill>
              </a:rPr>
              <a:t> Contient RE abondant, </a:t>
            </a:r>
            <a:r>
              <a:rPr lang="fr-FR" sz="3600" dirty="0" err="1" smtClean="0">
                <a:solidFill>
                  <a:srgbClr val="FFFF00"/>
                </a:solidFill>
              </a:rPr>
              <a:t>App</a:t>
            </a:r>
            <a:r>
              <a:rPr lang="fr-FR" sz="3600" dirty="0" smtClean="0">
                <a:solidFill>
                  <a:srgbClr val="FFFF00"/>
                </a:solidFill>
              </a:rPr>
              <a:t>. de Golgi bien développé et mitochondries nombreuses; </a:t>
            </a:r>
          </a:p>
          <a:p>
            <a:pPr algn="just">
              <a:buFontTx/>
              <a:buChar char="-"/>
            </a:pPr>
            <a:r>
              <a:rPr lang="fr-FR" sz="3600" dirty="0" smtClean="0">
                <a:solidFill>
                  <a:srgbClr val="FFFF00"/>
                </a:solidFill>
              </a:rPr>
              <a:t> Situé dans une cavité appelée: </a:t>
            </a:r>
            <a:r>
              <a:rPr lang="fr-FR" sz="3600" b="1" dirty="0" err="1" smtClean="0">
                <a:solidFill>
                  <a:srgbClr val="FF0000"/>
                </a:solidFill>
              </a:rPr>
              <a:t>chondroplaste</a:t>
            </a:r>
            <a:r>
              <a:rPr lang="fr-FR" sz="3600" b="1" dirty="0" smtClean="0">
                <a:solidFill>
                  <a:srgbClr val="FFFF00"/>
                </a:solidFill>
              </a:rPr>
              <a:t>;</a:t>
            </a:r>
            <a:endParaRPr lang="fr-FR" sz="3600" dirty="0" smtClean="0">
              <a:solidFill>
                <a:srgbClr val="FFFF00"/>
              </a:solidFill>
            </a:endParaRPr>
          </a:p>
          <a:p>
            <a:pPr algn="just">
              <a:buFontTx/>
              <a:buChar char="-"/>
            </a:pPr>
            <a:r>
              <a:rPr lang="fr-FR" sz="3600" dirty="0" smtClean="0">
                <a:solidFill>
                  <a:srgbClr val="FFFF00"/>
                </a:solidFill>
              </a:rPr>
              <a:t> </a:t>
            </a:r>
            <a:r>
              <a:rPr lang="fr-FR" sz="3600" i="1" dirty="0" smtClean="0">
                <a:solidFill>
                  <a:srgbClr val="FFFF00"/>
                </a:solidFill>
              </a:rPr>
              <a:t>In vivo</a:t>
            </a:r>
            <a:r>
              <a:rPr lang="fr-FR" sz="3600" dirty="0" smtClean="0">
                <a:solidFill>
                  <a:srgbClr val="FFFF00"/>
                </a:solidFill>
              </a:rPr>
              <a:t>, le </a:t>
            </a:r>
            <a:r>
              <a:rPr lang="fr-FR" sz="3600" dirty="0" err="1" smtClean="0">
                <a:solidFill>
                  <a:srgbClr val="FFFF00"/>
                </a:solidFill>
              </a:rPr>
              <a:t>chondroplaste</a:t>
            </a:r>
            <a:r>
              <a:rPr lang="fr-FR" sz="3600" dirty="0" smtClean="0">
                <a:solidFill>
                  <a:srgbClr val="FFFF00"/>
                </a:solidFill>
              </a:rPr>
              <a:t> n’est pas visible;</a:t>
            </a:r>
          </a:p>
          <a:p>
            <a:pPr algn="just">
              <a:buFontTx/>
              <a:buChar char="-"/>
            </a:pPr>
            <a:r>
              <a:rPr lang="fr-FR" sz="3600" dirty="0" smtClean="0">
                <a:solidFill>
                  <a:srgbClr val="FFFF00"/>
                </a:solidFill>
              </a:rPr>
              <a:t> Assure le renouvellement  du tissu.</a:t>
            </a:r>
          </a:p>
          <a:p>
            <a:pPr algn="just"/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7037"/>
            <a:ext cx="671517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357554" y="64291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Chondrocyte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21185" y="255086"/>
          <a:ext cx="8929720" cy="649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44"/>
                <a:gridCol w="1785944"/>
                <a:gridCol w="1785944"/>
                <a:gridCol w="1785944"/>
                <a:gridCol w="1785944"/>
              </a:tblGrid>
              <a:tr h="458914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C. Hyalin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C. Fibreux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C. Elastique 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680604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Cartilages du système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ostéoarticulaire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(squelette).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Faisant partie des pièces osseuses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Ebauches osseuses du squelette fœtal;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C.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de croissance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C. Articulaires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C. costaux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80604"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Situés au voisinage des pièces osseuses ou entre-elles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Disques inter vertébraux;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Symphyse pubienne;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Ménisques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des genoux;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Insertion des tendons d’Achille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80604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Fosses nasales;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Larynx;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Trachée;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Bronches.</a:t>
                      </a:r>
                    </a:p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Pavillon oreille;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Conduits auditifs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ext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.;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Epiglotte;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Larynx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…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258482" y="285728"/>
            <a:ext cx="162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L</a:t>
            </a:r>
            <a:r>
              <a:rPr lang="fr-FR" b="1" dirty="0" smtClean="0">
                <a:solidFill>
                  <a:srgbClr val="FFFF00"/>
                </a:solidFill>
              </a:rPr>
              <a:t>ocalisation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0" y="550070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C. De la sphère ORL et des voies aériennes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2745"/>
            <a:ext cx="8143931" cy="6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carti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97972"/>
            <a:ext cx="8469855" cy="554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071670" y="35716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FF00"/>
                </a:solidFill>
              </a:rPr>
              <a:t>Chondrocytes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57752" y="197708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MEC 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357554" y="928670"/>
            <a:ext cx="714380" cy="218485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H="1">
            <a:off x="2357422" y="928670"/>
            <a:ext cx="1000132" cy="191174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9442" y="71414"/>
            <a:ext cx="7851648" cy="985846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2. La MEC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643998" cy="485778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FF00"/>
                </a:solidFill>
              </a:rPr>
              <a:t> Aspect histologique simple;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FF00"/>
                </a:solidFill>
              </a:rPr>
              <a:t> Mais, réseau tridimensionnel très complexe;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FF00"/>
                </a:solidFill>
              </a:rPr>
              <a:t> MEC ≠ pour chaque type de cartilage;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FF00"/>
                </a:solidFill>
              </a:rPr>
              <a:t>Haute teneur en eau (70 à 80% de son poids)=&gt; cartilages sont déformables;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FF00"/>
                </a:solidFill>
              </a:rPr>
              <a:t>Protéines majoritaires sont les collagènes (II et IX notamment);</a:t>
            </a:r>
          </a:p>
          <a:p>
            <a:pPr algn="just"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FFFF00"/>
                </a:solidFill>
              </a:rPr>
              <a:t> Aussi les </a:t>
            </a:r>
            <a:r>
              <a:rPr lang="fr-FR" sz="4000" dirty="0" err="1" smtClean="0">
                <a:solidFill>
                  <a:srgbClr val="FFFF00"/>
                </a:solidFill>
              </a:rPr>
              <a:t>protéoglycanes</a:t>
            </a:r>
            <a:r>
              <a:rPr lang="fr-FR" sz="4000" dirty="0" smtClean="0">
                <a:solidFill>
                  <a:srgbClr val="FFFF00"/>
                </a:solidFill>
              </a:rPr>
              <a:t>.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" y="791828"/>
            <a:ext cx="7805766" cy="585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286512" y="5143512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Principal </a:t>
            </a:r>
            <a:r>
              <a:rPr lang="fr-FR" dirty="0" err="1" smtClean="0">
                <a:solidFill>
                  <a:srgbClr val="FF0000"/>
                </a:solidFill>
              </a:rPr>
              <a:t>protéoglycane</a:t>
            </a:r>
            <a:r>
              <a:rPr lang="fr-FR" dirty="0" smtClean="0">
                <a:solidFill>
                  <a:srgbClr val="FF0000"/>
                </a:solidFill>
              </a:rPr>
              <a:t> sulfaté  riche en radicaux hydrophiles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6"/>
          <p:cNvSpPr>
            <a:spLocks noGrp="1"/>
          </p:cNvSpPr>
          <p:nvPr>
            <p:ph type="subTitle" idx="1"/>
          </p:nvPr>
        </p:nvSpPr>
        <p:spPr>
          <a:xfrm>
            <a:off x="71406" y="785794"/>
            <a:ext cx="9001156" cy="485778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</a:rPr>
              <a:t>B. Différents types de T. cartilagineux : </a:t>
            </a:r>
          </a:p>
          <a:p>
            <a:pPr algn="just"/>
            <a:endParaRPr lang="fr-FR" sz="4000" dirty="0" smtClean="0">
              <a:solidFill>
                <a:srgbClr val="FFFF00"/>
              </a:solidFill>
            </a:endParaRPr>
          </a:p>
          <a:p>
            <a:pPr algn="ctr"/>
            <a:r>
              <a:rPr lang="fr-FR" sz="4000" dirty="0" smtClean="0">
                <a:solidFill>
                  <a:srgbClr val="FFFF00"/>
                </a:solidFill>
              </a:rPr>
              <a:t>Selon la nature de la MEC </a:t>
            </a:r>
          </a:p>
          <a:p>
            <a:pPr algn="ctr"/>
            <a:r>
              <a:rPr lang="fr-FR" sz="4000" dirty="0" smtClean="0">
                <a:solidFill>
                  <a:srgbClr val="FFFF00"/>
                </a:solidFill>
              </a:rPr>
              <a:t>Ou </a:t>
            </a:r>
          </a:p>
          <a:p>
            <a:pPr algn="ctr"/>
            <a:r>
              <a:rPr lang="fr-FR" sz="4000" dirty="0" smtClean="0">
                <a:solidFill>
                  <a:srgbClr val="FFFF00"/>
                </a:solidFill>
              </a:rPr>
              <a:t>Selon la nature du tissu environnant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85716"/>
            <a:ext cx="8715436" cy="91439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Selon la nature de la MEC </a:t>
            </a: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44" y="1285860"/>
            <a:ext cx="8786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3600" b="1" dirty="0" smtClean="0">
                <a:solidFill>
                  <a:srgbClr val="FFFF00"/>
                </a:solidFill>
              </a:rPr>
              <a:t>a. Cartilage hyalin</a:t>
            </a:r>
          </a:p>
          <a:p>
            <a:pPr marL="342900" indent="-342900" algn="just"/>
            <a:r>
              <a:rPr lang="fr-FR" sz="3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just">
              <a:buFont typeface="Wingdings"/>
              <a:buChar char="à"/>
            </a:pPr>
            <a:r>
              <a:rPr lang="fr-FR" sz="3600" dirty="0" smtClean="0">
                <a:solidFill>
                  <a:srgbClr val="FFFF00"/>
                </a:solidFill>
              </a:rPr>
              <a:t>Absence de réseau fibrillaire visible en MO.</a:t>
            </a:r>
          </a:p>
          <a:p>
            <a:pPr marL="342900" indent="-342900" algn="just"/>
            <a:endParaRPr lang="fr-FR" sz="3600" dirty="0" smtClean="0">
              <a:solidFill>
                <a:srgbClr val="FFFF00"/>
              </a:solidFill>
            </a:endParaRPr>
          </a:p>
          <a:p>
            <a:pPr marL="342900" indent="-342900" algn="just"/>
            <a:r>
              <a:rPr lang="fr-FR" sz="3600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fr-FR" sz="3600" dirty="0" smtClean="0">
                <a:solidFill>
                  <a:srgbClr val="FFFF00"/>
                </a:solidFill>
              </a:rPr>
              <a:t>Mais, certaines préparations =&gt; réseaux de fibrilles qui se développent quand les contraintes mécaniques augmentent.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829</Words>
  <Application>Microsoft Office PowerPoint</Application>
  <PresentationFormat>Affichage à l'écran (4:3)</PresentationFormat>
  <Paragraphs>124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Débit</vt:lpstr>
      <vt:lpstr>Le tissu cartilagineux</vt:lpstr>
      <vt:lpstr>Diapositive 2</vt:lpstr>
      <vt:lpstr>1. Le chondrocyte</vt:lpstr>
      <vt:lpstr>Diapositive 4</vt:lpstr>
      <vt:lpstr>Diapositive 5</vt:lpstr>
      <vt:lpstr>2. La MEC</vt:lpstr>
      <vt:lpstr>Diapositive 7</vt:lpstr>
      <vt:lpstr>Diapositive 8</vt:lpstr>
      <vt:lpstr>1. Selon la nature de la MEC </vt:lpstr>
      <vt:lpstr>Diapositive 10</vt:lpstr>
      <vt:lpstr>Diapositive 11</vt:lpstr>
      <vt:lpstr>Diapositive 12</vt:lpstr>
      <vt:lpstr>2. Selon la nature du tissu environnant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tissu cartilagineux</dc:title>
  <dc:creator>kacel</dc:creator>
  <cp:lastModifiedBy>acer</cp:lastModifiedBy>
  <cp:revision>8</cp:revision>
  <dcterms:created xsi:type="dcterms:W3CDTF">2011-12-12T19:51:51Z</dcterms:created>
  <dcterms:modified xsi:type="dcterms:W3CDTF">2014-11-23T19:39:21Z</dcterms:modified>
</cp:coreProperties>
</file>