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287" r:id="rId4"/>
    <p:sldId id="261" r:id="rId5"/>
    <p:sldId id="260" r:id="rId6"/>
    <p:sldId id="259" r:id="rId7"/>
    <p:sldId id="258" r:id="rId8"/>
    <p:sldId id="265" r:id="rId9"/>
    <p:sldId id="264" r:id="rId10"/>
    <p:sldId id="263" r:id="rId11"/>
    <p:sldId id="262" r:id="rId12"/>
    <p:sldId id="303" r:id="rId13"/>
    <p:sldId id="257" r:id="rId14"/>
    <p:sldId id="288" r:id="rId15"/>
    <p:sldId id="269" r:id="rId16"/>
    <p:sldId id="268" r:id="rId17"/>
    <p:sldId id="270" r:id="rId18"/>
    <p:sldId id="267" r:id="rId19"/>
    <p:sldId id="266" r:id="rId20"/>
    <p:sldId id="273" r:id="rId21"/>
    <p:sldId id="272" r:id="rId22"/>
    <p:sldId id="275" r:id="rId23"/>
    <p:sldId id="274" r:id="rId24"/>
    <p:sldId id="276" r:id="rId25"/>
    <p:sldId id="278" r:id="rId26"/>
    <p:sldId id="277" r:id="rId27"/>
    <p:sldId id="279" r:id="rId28"/>
    <p:sldId id="281" r:id="rId29"/>
    <p:sldId id="304" r:id="rId30"/>
    <p:sldId id="271" r:id="rId31"/>
    <p:sldId id="286" r:id="rId32"/>
    <p:sldId id="285" r:id="rId33"/>
    <p:sldId id="284" r:id="rId34"/>
    <p:sldId id="283" r:id="rId35"/>
    <p:sldId id="291" r:id="rId36"/>
    <p:sldId id="290" r:id="rId37"/>
    <p:sldId id="292" r:id="rId38"/>
    <p:sldId id="289" r:id="rId39"/>
    <p:sldId id="282" r:id="rId40"/>
    <p:sldId id="296" r:id="rId41"/>
    <p:sldId id="295" r:id="rId42"/>
    <p:sldId id="298" r:id="rId43"/>
    <p:sldId id="297" r:id="rId44"/>
    <p:sldId id="299" r:id="rId45"/>
    <p:sldId id="294" r:id="rId46"/>
    <p:sldId id="301" r:id="rId47"/>
    <p:sldId id="293"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8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1D188740-41C5-4C8D-B027-85145E89614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1D188740-41C5-4C8D-B027-85145E89614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1D188740-41C5-4C8D-B027-85145E896142}"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1D188740-41C5-4C8D-B027-85145E896142}"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188740-41C5-4C8D-B027-85145E89614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400819D9-33B7-4AE0-8072-C4CDAF39B4E2}" type="datetimeFigureOut">
              <a:rPr lang="fr-FR" smtClean="0"/>
              <a:pPr/>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D188740-41C5-4C8D-B027-85145E896142}"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00819D9-33B7-4AE0-8072-C4CDAF39B4E2}" type="datetimeFigureOut">
              <a:rPr lang="fr-FR" smtClean="0"/>
              <a:pPr/>
              <a:t>15/03/2015</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188740-41C5-4C8D-B027-85145E896142}"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38" y="2627651"/>
            <a:ext cx="7438768" cy="1015663"/>
          </a:xfrm>
          <a:prstGeom prst="rect">
            <a:avLst/>
          </a:prstGeom>
          <a:noFill/>
        </p:spPr>
        <p:txBody>
          <a:bodyPr wrap="none" rtlCol="0">
            <a:spAutoFit/>
          </a:bodyPr>
          <a:lstStyle/>
          <a:p>
            <a:r>
              <a:rPr lang="fr-FR" sz="6000" b="1" dirty="0" smtClean="0">
                <a:latin typeface="Times New Roman" pitchFamily="18" charset="0"/>
                <a:cs typeface="Times New Roman" pitchFamily="18" charset="0"/>
              </a:rPr>
              <a:t>Les tissus musculaires</a:t>
            </a:r>
            <a:endParaRPr lang="fr-FR"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ebapps.fundp.ac.be/umdb/histohuma/histohuma/img/tmp/11_23.jpg"/>
          <p:cNvPicPr>
            <a:picLocks noChangeAspect="1" noChangeArrowheads="1"/>
          </p:cNvPicPr>
          <p:nvPr/>
        </p:nvPicPr>
        <p:blipFill>
          <a:blip r:embed="rId2"/>
          <a:srcRect t="10389" r="12746" b="7792"/>
          <a:stretch>
            <a:fillRect/>
          </a:stretch>
        </p:blipFill>
        <p:spPr bwMode="auto">
          <a:xfrm>
            <a:off x="214282" y="71438"/>
            <a:ext cx="8732835" cy="5357826"/>
          </a:xfrm>
          <a:prstGeom prst="rect">
            <a:avLst/>
          </a:prstGeom>
          <a:noFill/>
        </p:spPr>
      </p:pic>
      <p:sp>
        <p:nvSpPr>
          <p:cNvPr id="3" name="Rectangle 2"/>
          <p:cNvSpPr/>
          <p:nvPr/>
        </p:nvSpPr>
        <p:spPr>
          <a:xfrm>
            <a:off x="142844" y="5586257"/>
            <a:ext cx="8858280" cy="1200329"/>
          </a:xfrm>
          <a:prstGeom prst="rect">
            <a:avLst/>
          </a:prstGeom>
        </p:spPr>
        <p:txBody>
          <a:bodyPr wrap="square">
            <a:spAutoFit/>
          </a:bodyPr>
          <a:lstStyle/>
          <a:p>
            <a:pPr algn="just"/>
            <a:r>
              <a:rPr lang="fr-FR" dirty="0" smtClean="0"/>
              <a:t>L'irrégularité de diamètre des cellules musculaires lisses en coupe transversale à fort grossissement. En 1, les sections très minces (passent par l'extrémité effilée d'une cellule). En 2, les sections les plus larges (passent par le noyau).. En 3, des sections larges sans noyau (zone juxta-nucléaire).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ebapps.fundp.ac.be/umdb/histohuma/histohuma/img/tmp/11_24.jpg"/>
          <p:cNvPicPr>
            <a:picLocks noChangeAspect="1" noChangeArrowheads="1"/>
          </p:cNvPicPr>
          <p:nvPr/>
        </p:nvPicPr>
        <p:blipFill>
          <a:blip r:embed="rId2"/>
          <a:srcRect l="9578" b="14711"/>
          <a:stretch>
            <a:fillRect/>
          </a:stretch>
        </p:blipFill>
        <p:spPr bwMode="auto">
          <a:xfrm>
            <a:off x="60960" y="101893"/>
            <a:ext cx="9001156" cy="5591433"/>
          </a:xfrm>
          <a:prstGeom prst="rect">
            <a:avLst/>
          </a:prstGeom>
          <a:noFill/>
        </p:spPr>
      </p:pic>
      <p:sp>
        <p:nvSpPr>
          <p:cNvPr id="3" name="Rectangle 2"/>
          <p:cNvSpPr/>
          <p:nvPr/>
        </p:nvSpPr>
        <p:spPr>
          <a:xfrm>
            <a:off x="148592" y="5786454"/>
            <a:ext cx="8858248" cy="707886"/>
          </a:xfrm>
          <a:prstGeom prst="rect">
            <a:avLst/>
          </a:prstGeom>
        </p:spPr>
        <p:txBody>
          <a:bodyPr wrap="square">
            <a:spAutoFit/>
          </a:bodyPr>
          <a:lstStyle/>
          <a:p>
            <a:pPr algn="ctr"/>
            <a:r>
              <a:rPr lang="fr-FR" sz="2000" dirty="0" smtClean="0"/>
              <a:t>En section transversale, mise en évidence du manchon pellucide constitué de fibres réticulines, qui entoure chaque cellule musculaire lisse. </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e 70"/>
          <p:cNvGrpSpPr/>
          <p:nvPr/>
        </p:nvGrpSpPr>
        <p:grpSpPr>
          <a:xfrm>
            <a:off x="127604" y="265726"/>
            <a:ext cx="8858312" cy="6171348"/>
            <a:chOff x="127604" y="265726"/>
            <a:chExt cx="8858312" cy="6171348"/>
          </a:xfrm>
        </p:grpSpPr>
        <p:grpSp>
          <p:nvGrpSpPr>
            <p:cNvPr id="69" name="Groupe 68"/>
            <p:cNvGrpSpPr/>
            <p:nvPr/>
          </p:nvGrpSpPr>
          <p:grpSpPr>
            <a:xfrm>
              <a:off x="127604" y="265726"/>
              <a:ext cx="8858312" cy="6171348"/>
              <a:chOff x="285720" y="686676"/>
              <a:chExt cx="8858312" cy="6171348"/>
            </a:xfrm>
          </p:grpSpPr>
          <p:sp>
            <p:nvSpPr>
              <p:cNvPr id="3" name="Rectangle 2"/>
              <p:cNvSpPr/>
              <p:nvPr/>
            </p:nvSpPr>
            <p:spPr>
              <a:xfrm>
                <a:off x="4857752" y="1743006"/>
                <a:ext cx="257176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Calmoduline inactive</a:t>
                </a:r>
                <a:endParaRPr lang="fr-FR" sz="2000" dirty="0"/>
              </a:p>
            </p:txBody>
          </p:sp>
          <p:cxnSp>
            <p:nvCxnSpPr>
              <p:cNvPr id="5" name="Connecteur droit avec flèche 4"/>
              <p:cNvCxnSpPr>
                <a:stCxn id="3" idx="1"/>
              </p:cNvCxnSpPr>
              <p:nvPr/>
            </p:nvCxnSpPr>
            <p:spPr>
              <a:xfrm rot="10800000">
                <a:off x="3143240" y="1928803"/>
                <a:ext cx="1714512" cy="14259"/>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571472" y="1714488"/>
                <a:ext cx="25717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a:t>
                </a:r>
                <a:r>
                  <a:rPr lang="fr-FR" sz="2000" baseline="30000" dirty="0" smtClean="0"/>
                  <a:t>2+</a:t>
                </a:r>
                <a:r>
                  <a:rPr lang="fr-FR" sz="2000" dirty="0" smtClean="0"/>
                  <a:t>)</a:t>
                </a:r>
                <a:r>
                  <a:rPr lang="fr-FR" sz="2000" baseline="-25000" dirty="0" smtClean="0"/>
                  <a:t>4</a:t>
                </a:r>
                <a:r>
                  <a:rPr lang="fr-FR" sz="2000" dirty="0" smtClean="0"/>
                  <a:t> -Calmoduline active</a:t>
                </a:r>
                <a:endParaRPr lang="fr-FR" sz="2000" dirty="0"/>
              </a:p>
            </p:txBody>
          </p:sp>
          <p:cxnSp>
            <p:nvCxnSpPr>
              <p:cNvPr id="9" name="Connecteur droit avec flèche 8"/>
              <p:cNvCxnSpPr/>
              <p:nvPr/>
            </p:nvCxnSpPr>
            <p:spPr>
              <a:xfrm rot="5400000">
                <a:off x="928662" y="3071809"/>
                <a:ext cx="1285885"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rot="10800000">
                <a:off x="1571605" y="2914674"/>
                <a:ext cx="1714512" cy="14259"/>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85720" y="3721246"/>
                <a:ext cx="25717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a:t>
                </a:r>
                <a:r>
                  <a:rPr lang="fr-FR" sz="2000" baseline="30000" dirty="0" smtClean="0"/>
                  <a:t>2+</a:t>
                </a:r>
                <a:r>
                  <a:rPr lang="fr-FR" sz="2000" dirty="0" smtClean="0"/>
                  <a:t>)</a:t>
                </a:r>
                <a:r>
                  <a:rPr lang="fr-FR" sz="2000" baseline="-25000" dirty="0" smtClean="0"/>
                  <a:t>4</a:t>
                </a:r>
                <a:r>
                  <a:rPr lang="fr-FR" sz="2000" dirty="0" smtClean="0"/>
                  <a:t> –Calmoduline</a:t>
                </a:r>
              </a:p>
              <a:p>
                <a:pPr algn="ctr"/>
                <a:r>
                  <a:rPr lang="fr-FR" sz="2000" dirty="0" smtClean="0"/>
                  <a:t>+ MLCK inactive</a:t>
                </a:r>
                <a:r>
                  <a:rPr lang="fr-FR" sz="2000" dirty="0" smtClean="0"/>
                  <a:t> </a:t>
                </a:r>
                <a:endParaRPr lang="fr-FR" sz="2000" dirty="0"/>
              </a:p>
            </p:txBody>
          </p:sp>
          <p:sp>
            <p:nvSpPr>
              <p:cNvPr id="14" name="Rectangle 13"/>
              <p:cNvSpPr/>
              <p:nvPr/>
            </p:nvSpPr>
            <p:spPr>
              <a:xfrm>
                <a:off x="3286116" y="2714620"/>
                <a:ext cx="114300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MLCK inactive</a:t>
                </a:r>
                <a:endParaRPr lang="fr-FR" sz="2000" dirty="0"/>
              </a:p>
            </p:txBody>
          </p:sp>
          <p:cxnSp>
            <p:nvCxnSpPr>
              <p:cNvPr id="15" name="Connecteur droit avec flèche 14"/>
              <p:cNvCxnSpPr/>
              <p:nvPr/>
            </p:nvCxnSpPr>
            <p:spPr>
              <a:xfrm rot="5400000" flipH="1" flipV="1">
                <a:off x="5358614" y="2928142"/>
                <a:ext cx="1571635"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7" name="Connecteur droit avec flèche 16"/>
              <p:cNvCxnSpPr/>
              <p:nvPr/>
            </p:nvCxnSpPr>
            <p:spPr>
              <a:xfrm rot="10800000">
                <a:off x="4429124" y="3000372"/>
                <a:ext cx="17145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a:off x="2857488" y="4071938"/>
                <a:ext cx="1428760" cy="4"/>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286248" y="3714752"/>
                <a:ext cx="25717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a:t>
                </a:r>
                <a:r>
                  <a:rPr lang="fr-FR" sz="2000" baseline="30000" dirty="0" smtClean="0"/>
                  <a:t>2+</a:t>
                </a:r>
                <a:r>
                  <a:rPr lang="fr-FR" sz="2000" dirty="0" smtClean="0"/>
                  <a:t>)</a:t>
                </a:r>
                <a:r>
                  <a:rPr lang="fr-FR" sz="2000" baseline="-25000" dirty="0" smtClean="0"/>
                  <a:t>4</a:t>
                </a:r>
                <a:r>
                  <a:rPr lang="fr-FR" sz="2000" dirty="0" smtClean="0"/>
                  <a:t> –Calmoduline</a:t>
                </a:r>
              </a:p>
              <a:p>
                <a:pPr algn="ctr"/>
                <a:r>
                  <a:rPr lang="fr-FR" sz="2000" dirty="0" smtClean="0"/>
                  <a:t>+ MLCK active</a:t>
                </a:r>
                <a:r>
                  <a:rPr lang="fr-FR" sz="2000" dirty="0" smtClean="0"/>
                  <a:t> </a:t>
                </a:r>
                <a:endParaRPr lang="fr-FR" sz="2000" dirty="0"/>
              </a:p>
            </p:txBody>
          </p:sp>
          <p:cxnSp>
            <p:nvCxnSpPr>
              <p:cNvPr id="25" name="Connecteur droit avec flèche 24"/>
              <p:cNvCxnSpPr/>
              <p:nvPr/>
            </p:nvCxnSpPr>
            <p:spPr>
              <a:xfrm flipV="1">
                <a:off x="6143636" y="2786058"/>
                <a:ext cx="1143008" cy="65246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7286644" y="2600262"/>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a:t>
                </a:r>
                <a:r>
                  <a:rPr lang="fr-FR" sz="2000" baseline="30000" dirty="0" smtClean="0"/>
                  <a:t>2+</a:t>
                </a:r>
                <a:r>
                  <a:rPr lang="fr-FR" sz="2000" dirty="0" smtClean="0"/>
                  <a:t> </a:t>
                </a:r>
                <a:endParaRPr lang="fr-FR" sz="2000" dirty="0"/>
              </a:p>
            </p:txBody>
          </p:sp>
          <p:cxnSp>
            <p:nvCxnSpPr>
              <p:cNvPr id="29" name="Connecteur droit avec flèche 28"/>
              <p:cNvCxnSpPr/>
              <p:nvPr/>
            </p:nvCxnSpPr>
            <p:spPr>
              <a:xfrm rot="16200000" flipH="1">
                <a:off x="1250134" y="1393017"/>
                <a:ext cx="642941" cy="1"/>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1142976" y="686676"/>
                <a:ext cx="85725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[Ca</a:t>
                </a:r>
                <a:r>
                  <a:rPr lang="fr-FR" sz="2000" baseline="30000" dirty="0" smtClean="0"/>
                  <a:t>2+</a:t>
                </a:r>
                <a:r>
                  <a:rPr lang="fr-FR" sz="2000" dirty="0" smtClean="0"/>
                  <a:t>]</a:t>
                </a:r>
                <a:endParaRPr lang="fr-FR" sz="2000" dirty="0"/>
              </a:p>
            </p:txBody>
          </p:sp>
          <p:cxnSp>
            <p:nvCxnSpPr>
              <p:cNvPr id="32" name="Connecteur droit avec flèche 31"/>
              <p:cNvCxnSpPr/>
              <p:nvPr/>
            </p:nvCxnSpPr>
            <p:spPr>
              <a:xfrm>
                <a:off x="4786314" y="4929198"/>
                <a:ext cx="1428760" cy="4"/>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3" name="Connecteur droit avec flèche 32"/>
              <p:cNvCxnSpPr/>
              <p:nvPr/>
            </p:nvCxnSpPr>
            <p:spPr>
              <a:xfrm rot="5400000">
                <a:off x="4929983" y="4929197"/>
                <a:ext cx="999340" cy="794"/>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4071934" y="4714884"/>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ATP</a:t>
                </a:r>
                <a:r>
                  <a:rPr lang="fr-FR" sz="2000" dirty="0" smtClean="0"/>
                  <a:t> </a:t>
                </a:r>
                <a:endParaRPr lang="fr-FR" sz="2000" dirty="0"/>
              </a:p>
            </p:txBody>
          </p:sp>
          <p:sp>
            <p:nvSpPr>
              <p:cNvPr id="37" name="Rectangle 36"/>
              <p:cNvSpPr/>
              <p:nvPr/>
            </p:nvSpPr>
            <p:spPr>
              <a:xfrm>
                <a:off x="6158876" y="4714884"/>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ADP </a:t>
                </a:r>
                <a:endParaRPr lang="fr-FR" sz="2000" dirty="0"/>
              </a:p>
            </p:txBody>
          </p:sp>
          <p:sp>
            <p:nvSpPr>
              <p:cNvPr id="39" name="Rectangle 38"/>
              <p:cNvSpPr/>
              <p:nvPr/>
            </p:nvSpPr>
            <p:spPr>
              <a:xfrm>
                <a:off x="3438516" y="5357826"/>
                <a:ext cx="114300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Actine + myosine</a:t>
                </a:r>
                <a:endParaRPr lang="fr-FR" sz="2000" dirty="0"/>
              </a:p>
            </p:txBody>
          </p:sp>
          <p:sp>
            <p:nvSpPr>
              <p:cNvPr id="40" name="Rectangle 39"/>
              <p:cNvSpPr/>
              <p:nvPr/>
            </p:nvSpPr>
            <p:spPr>
              <a:xfrm>
                <a:off x="6357950" y="5357826"/>
                <a:ext cx="128588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Myosine P - actine</a:t>
                </a:r>
                <a:endParaRPr lang="fr-FR" sz="2000" dirty="0"/>
              </a:p>
            </p:txBody>
          </p:sp>
          <p:sp>
            <p:nvSpPr>
              <p:cNvPr id="41" name="Rectangle 40"/>
              <p:cNvSpPr/>
              <p:nvPr/>
            </p:nvSpPr>
            <p:spPr>
              <a:xfrm>
                <a:off x="7562872" y="6457914"/>
                <a:ext cx="158116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Contraction</a:t>
                </a:r>
                <a:endParaRPr lang="fr-FR" sz="2000" dirty="0"/>
              </a:p>
            </p:txBody>
          </p:sp>
          <p:sp>
            <p:nvSpPr>
              <p:cNvPr id="42" name="Rectangle 41"/>
              <p:cNvSpPr/>
              <p:nvPr/>
            </p:nvSpPr>
            <p:spPr>
              <a:xfrm>
                <a:off x="1643042" y="6457914"/>
                <a:ext cx="135732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Relaxation</a:t>
                </a:r>
                <a:endParaRPr lang="fr-FR" sz="2000" dirty="0"/>
              </a:p>
            </p:txBody>
          </p:sp>
          <p:cxnSp>
            <p:nvCxnSpPr>
              <p:cNvPr id="43" name="Connecteur droit avec flèche 42"/>
              <p:cNvCxnSpPr>
                <a:stCxn id="39" idx="2"/>
                <a:endCxn id="42" idx="3"/>
              </p:cNvCxnSpPr>
              <p:nvPr/>
            </p:nvCxnSpPr>
            <p:spPr>
              <a:xfrm rot="5400000">
                <a:off x="3209064" y="5857012"/>
                <a:ext cx="592257" cy="100965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7" name="Connecteur droit avec flèche 46"/>
              <p:cNvCxnSpPr>
                <a:stCxn id="40" idx="2"/>
                <a:endCxn id="41" idx="1"/>
              </p:cNvCxnSpPr>
              <p:nvPr/>
            </p:nvCxnSpPr>
            <p:spPr>
              <a:xfrm rot="16200000" flipH="1">
                <a:off x="6985754" y="6080850"/>
                <a:ext cx="592257" cy="56198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53" name="Flèche en arc 52"/>
              <p:cNvSpPr/>
              <p:nvPr/>
            </p:nvSpPr>
            <p:spPr>
              <a:xfrm>
                <a:off x="4572000" y="5429264"/>
                <a:ext cx="1857388" cy="571504"/>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Flèche en arc 53"/>
              <p:cNvSpPr/>
              <p:nvPr/>
            </p:nvSpPr>
            <p:spPr>
              <a:xfrm rot="10800000">
                <a:off x="4245291" y="5567378"/>
                <a:ext cx="2286015" cy="1000108"/>
              </a:xfrm>
              <a:prstGeom prst="circularArrow">
                <a:avLst>
                  <a:gd name="adj1" fmla="val 12500"/>
                  <a:gd name="adj2" fmla="val 1142319"/>
                  <a:gd name="adj3" fmla="val 20457681"/>
                  <a:gd name="adj4" fmla="val 10833509"/>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55" name="Connecteur droit avec flèche 54"/>
              <p:cNvCxnSpPr/>
              <p:nvPr/>
            </p:nvCxnSpPr>
            <p:spPr>
              <a:xfrm rot="10800000" flipV="1">
                <a:off x="4357687" y="6432422"/>
                <a:ext cx="714381" cy="13985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3974778" y="6357958"/>
                <a:ext cx="42862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P </a:t>
                </a:r>
                <a:endParaRPr lang="fr-FR" sz="2000" dirty="0"/>
              </a:p>
            </p:txBody>
          </p:sp>
        </p:grpSp>
        <p:sp>
          <p:nvSpPr>
            <p:cNvPr id="70" name="ZoneTexte 69"/>
            <p:cNvSpPr txBox="1"/>
            <p:nvPr/>
          </p:nvSpPr>
          <p:spPr>
            <a:xfrm>
              <a:off x="4380221" y="5214950"/>
              <a:ext cx="1906291" cy="584775"/>
            </a:xfrm>
            <a:prstGeom prst="rect">
              <a:avLst/>
            </a:prstGeom>
            <a:noFill/>
          </p:spPr>
          <p:txBody>
            <a:bodyPr wrap="none" rtlCol="0">
              <a:spAutoFit/>
            </a:bodyPr>
            <a:lstStyle/>
            <a:p>
              <a:pPr algn="ctr"/>
              <a:r>
                <a:rPr lang="fr-FR" sz="1600" b="1" dirty="0" smtClean="0">
                  <a:latin typeface="Times New Roman" pitchFamily="18" charset="0"/>
                  <a:cs typeface="Times New Roman" pitchFamily="18" charset="0"/>
                </a:rPr>
                <a:t>Cycle phosphatase </a:t>
              </a:r>
            </a:p>
            <a:p>
              <a:pPr algn="ctr"/>
              <a:r>
                <a:rPr lang="fr-FR" sz="1600" b="1" dirty="0" smtClean="0">
                  <a:latin typeface="Times New Roman" pitchFamily="18" charset="0"/>
                  <a:cs typeface="Times New Roman" pitchFamily="18" charset="0"/>
                </a:rPr>
                <a:t>d</a:t>
              </a:r>
              <a:r>
                <a:rPr lang="fr-FR" sz="1600" b="1" dirty="0" smtClean="0">
                  <a:latin typeface="Times New Roman" pitchFamily="18" charset="0"/>
                  <a:cs typeface="Times New Roman" pitchFamily="18" charset="0"/>
                </a:rPr>
                <a:t>es chaines légères</a:t>
              </a:r>
              <a:endParaRPr lang="fr-FR" sz="16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14414" y="2347264"/>
            <a:ext cx="7072361" cy="1938992"/>
          </a:xfrm>
          <a:prstGeom prst="rect">
            <a:avLst/>
          </a:prstGeom>
          <a:noFill/>
        </p:spPr>
        <p:txBody>
          <a:bodyPr wrap="square" rtlCol="0">
            <a:spAutoFit/>
          </a:bodyPr>
          <a:lstStyle/>
          <a:p>
            <a:pPr algn="ctr"/>
            <a:r>
              <a:rPr lang="fr-FR" sz="6000" b="1" dirty="0" smtClean="0">
                <a:latin typeface="Times New Roman" pitchFamily="18" charset="0"/>
                <a:cs typeface="Times New Roman" pitchFamily="18" charset="0"/>
              </a:rPr>
              <a:t>Le muscle strié squelettique</a:t>
            </a:r>
            <a:endParaRPr lang="fr-FR"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ebapps.fundp.ac.be/umdb/histohuma/histohuma/img/tmp/12_01.jpg"/>
          <p:cNvPicPr>
            <a:picLocks noChangeAspect="1" noChangeArrowheads="1"/>
          </p:cNvPicPr>
          <p:nvPr/>
        </p:nvPicPr>
        <p:blipFill>
          <a:blip r:embed="rId2"/>
          <a:srcRect l="7504" t="9259" r="9115"/>
          <a:stretch>
            <a:fillRect/>
          </a:stretch>
        </p:blipFill>
        <p:spPr bwMode="auto">
          <a:xfrm>
            <a:off x="300471" y="30480"/>
            <a:ext cx="8509380" cy="6072206"/>
          </a:xfrm>
          <a:prstGeom prst="rect">
            <a:avLst/>
          </a:prstGeom>
          <a:noFill/>
        </p:spPr>
      </p:pic>
      <p:sp>
        <p:nvSpPr>
          <p:cNvPr id="3" name="Rectangle 2"/>
          <p:cNvSpPr/>
          <p:nvPr/>
        </p:nvSpPr>
        <p:spPr>
          <a:xfrm>
            <a:off x="214282" y="6140255"/>
            <a:ext cx="8715436" cy="646331"/>
          </a:xfrm>
          <a:prstGeom prst="rect">
            <a:avLst/>
          </a:prstGeom>
        </p:spPr>
        <p:txBody>
          <a:bodyPr wrap="square">
            <a:spAutoFit/>
          </a:bodyPr>
          <a:lstStyle/>
          <a:p>
            <a:pPr algn="ctr"/>
            <a:r>
              <a:rPr lang="fr-FR" dirty="0" smtClean="0"/>
              <a:t>Coupe de langue : organe essentiellement musculaire. A faible grossissement, les nombreux amas rosés dans le tissu conjonctif.  </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ebapps.fundp.ac.be/umdb/histohuma/histohuma/img/tmp/12_02.jpg"/>
          <p:cNvPicPr>
            <a:picLocks noChangeAspect="1" noChangeArrowheads="1"/>
          </p:cNvPicPr>
          <p:nvPr/>
        </p:nvPicPr>
        <p:blipFill>
          <a:blip r:embed="rId2"/>
          <a:srcRect l="2638" t="11250" r="7409"/>
          <a:stretch>
            <a:fillRect/>
          </a:stretch>
        </p:blipFill>
        <p:spPr bwMode="auto">
          <a:xfrm>
            <a:off x="121252" y="30480"/>
            <a:ext cx="8905496" cy="5786454"/>
          </a:xfrm>
          <a:prstGeom prst="rect">
            <a:avLst/>
          </a:prstGeom>
          <a:noFill/>
        </p:spPr>
      </p:pic>
      <p:sp>
        <p:nvSpPr>
          <p:cNvPr id="3" name="Rectangle 2"/>
          <p:cNvSpPr/>
          <p:nvPr/>
        </p:nvSpPr>
        <p:spPr>
          <a:xfrm>
            <a:off x="112396" y="5863256"/>
            <a:ext cx="8929718" cy="923330"/>
          </a:xfrm>
          <a:prstGeom prst="rect">
            <a:avLst/>
          </a:prstGeom>
        </p:spPr>
        <p:txBody>
          <a:bodyPr wrap="square">
            <a:spAutoFit/>
          </a:bodyPr>
          <a:lstStyle/>
          <a:p>
            <a:pPr algn="just"/>
            <a:r>
              <a:rPr lang="fr-FR" dirty="0" smtClean="0"/>
              <a:t>Les CM Striées se regroupent en faisceaux dont l'orientation peut varier. En 1 des faisceaux coupés longitudinalement et, en 2, coupés transversalement. Le tissu conjonctif qui entoure chaque faisceau, en 3 par exemple, porte le nom de </a:t>
            </a:r>
            <a:r>
              <a:rPr lang="fr-FR" dirty="0" err="1" smtClean="0"/>
              <a:t>périmysium</a:t>
            </a:r>
            <a:r>
              <a:rPr lang="fr-FR" dirty="0" smtClean="0"/>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ebapps.fundp.ac.be/umdb/histohuma/histohuma/img/tmp/12_03.jpg"/>
          <p:cNvPicPr>
            <a:picLocks noChangeAspect="1" noChangeArrowheads="1"/>
          </p:cNvPicPr>
          <p:nvPr/>
        </p:nvPicPr>
        <p:blipFill>
          <a:blip r:embed="rId2"/>
          <a:srcRect r="11702"/>
          <a:stretch>
            <a:fillRect/>
          </a:stretch>
        </p:blipFill>
        <p:spPr bwMode="auto">
          <a:xfrm>
            <a:off x="857224" y="30479"/>
            <a:ext cx="7358114" cy="5499979"/>
          </a:xfrm>
          <a:prstGeom prst="rect">
            <a:avLst/>
          </a:prstGeom>
          <a:noFill/>
        </p:spPr>
      </p:pic>
      <p:sp>
        <p:nvSpPr>
          <p:cNvPr id="3" name="Rectangle 2"/>
          <p:cNvSpPr/>
          <p:nvPr/>
        </p:nvSpPr>
        <p:spPr>
          <a:xfrm>
            <a:off x="112364" y="5586257"/>
            <a:ext cx="8929718" cy="1200329"/>
          </a:xfrm>
          <a:prstGeom prst="rect">
            <a:avLst/>
          </a:prstGeom>
        </p:spPr>
        <p:txBody>
          <a:bodyPr wrap="square">
            <a:spAutoFit/>
          </a:bodyPr>
          <a:lstStyle/>
          <a:p>
            <a:pPr algn="just"/>
            <a:r>
              <a:rPr lang="fr-FR" dirty="0" smtClean="0"/>
              <a:t>En 1, en coupe longitudinale, la CMSS a la forme d'un long cylindre de diamètre régulier. Les noyaux, marqués par les flèches sont multiples et rejetés en périphérie tout au long de la cellule. En coupe transversale (en 2), les diamètres des surfaces de section sont de taille beaucoup plus homogène. Ces sections sont de forme polygonale.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ebapps.fundp.ac.be/umdb/histohuma/histohuma/img/tmp/12_04.jpg"/>
          <p:cNvPicPr>
            <a:picLocks noChangeAspect="1" noChangeArrowheads="1"/>
          </p:cNvPicPr>
          <p:nvPr/>
        </p:nvPicPr>
        <p:blipFill>
          <a:blip r:embed="rId2"/>
          <a:srcRect t="17746" b="31896"/>
          <a:stretch>
            <a:fillRect/>
          </a:stretch>
        </p:blipFill>
        <p:spPr bwMode="auto">
          <a:xfrm>
            <a:off x="1071538" y="104801"/>
            <a:ext cx="7134448" cy="5467339"/>
          </a:xfrm>
          <a:prstGeom prst="rect">
            <a:avLst/>
          </a:prstGeom>
          <a:noFill/>
        </p:spPr>
      </p:pic>
      <p:sp>
        <p:nvSpPr>
          <p:cNvPr id="3" name="Rectangle 2"/>
          <p:cNvSpPr/>
          <p:nvPr/>
        </p:nvSpPr>
        <p:spPr>
          <a:xfrm>
            <a:off x="15240" y="5586257"/>
            <a:ext cx="9072594" cy="1200329"/>
          </a:xfrm>
          <a:prstGeom prst="rect">
            <a:avLst/>
          </a:prstGeom>
        </p:spPr>
        <p:txBody>
          <a:bodyPr wrap="square">
            <a:spAutoFit/>
          </a:bodyPr>
          <a:lstStyle/>
          <a:p>
            <a:pPr algn="just"/>
            <a:r>
              <a:rPr lang="fr-FR" dirty="0" smtClean="0"/>
              <a:t>Le cytoplasme de la CMSS est rempli de myofibrilles (en 1) allongées dans le sens de la cellule (légère striation longitudinale). Mais de plus, en 2, apparaît une striation transversale avec alternance de bandes claires et de bandes sombres. C'est la raison pour laquelle on appelle ce muscle: muscle strié.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ebapps.fundp.ac.be/umdb/histohuma/histohuma/img/tmp/12_05.jpg"/>
          <p:cNvPicPr>
            <a:picLocks noChangeAspect="1" noChangeArrowheads="1"/>
          </p:cNvPicPr>
          <p:nvPr/>
        </p:nvPicPr>
        <p:blipFill>
          <a:blip r:embed="rId2"/>
          <a:srcRect l="24612" t="29625" b="2816"/>
          <a:stretch>
            <a:fillRect/>
          </a:stretch>
        </p:blipFill>
        <p:spPr bwMode="auto">
          <a:xfrm>
            <a:off x="71406" y="142852"/>
            <a:ext cx="8997517" cy="5252645"/>
          </a:xfrm>
          <a:prstGeom prst="rect">
            <a:avLst/>
          </a:prstGeom>
          <a:noFill/>
        </p:spPr>
      </p:pic>
      <p:sp>
        <p:nvSpPr>
          <p:cNvPr id="3" name="Rectangle 2"/>
          <p:cNvSpPr/>
          <p:nvPr/>
        </p:nvSpPr>
        <p:spPr>
          <a:xfrm>
            <a:off x="71406" y="5514819"/>
            <a:ext cx="8970644" cy="1200329"/>
          </a:xfrm>
          <a:prstGeom prst="rect">
            <a:avLst/>
          </a:prstGeom>
        </p:spPr>
        <p:txBody>
          <a:bodyPr wrap="square">
            <a:spAutoFit/>
          </a:bodyPr>
          <a:lstStyle/>
          <a:p>
            <a:pPr algn="just"/>
            <a:r>
              <a:rPr lang="fr-FR" dirty="0" smtClean="0"/>
              <a:t>En 1, les disques sombres (ou </a:t>
            </a:r>
            <a:r>
              <a:rPr lang="fr-FR" b="1" dirty="0" smtClean="0">
                <a:solidFill>
                  <a:srgbClr val="FF0000"/>
                </a:solidFill>
              </a:rPr>
              <a:t>disques A</a:t>
            </a:r>
            <a:r>
              <a:rPr lang="fr-FR" dirty="0" smtClean="0"/>
              <a:t> sont anisotropes en polarisation) ; en 2, les disques clairs (ou </a:t>
            </a:r>
            <a:r>
              <a:rPr lang="fr-FR" b="1" dirty="0" smtClean="0">
                <a:solidFill>
                  <a:srgbClr val="FF0000"/>
                </a:solidFill>
              </a:rPr>
              <a:t>disques I</a:t>
            </a:r>
            <a:r>
              <a:rPr lang="fr-FR" dirty="0" smtClean="0">
                <a:solidFill>
                  <a:srgbClr val="FF0000"/>
                </a:solidFill>
              </a:rPr>
              <a:t> </a:t>
            </a:r>
            <a:r>
              <a:rPr lang="fr-FR" dirty="0" smtClean="0"/>
              <a:t>sont isotropes). En leur  centre, en 3, une ligne plus dense: la raie Z. L'espace délimité par 2 </a:t>
            </a:r>
            <a:r>
              <a:rPr lang="fr-FR" b="1" dirty="0" smtClean="0">
                <a:solidFill>
                  <a:srgbClr val="FF0000"/>
                </a:solidFill>
              </a:rPr>
              <a:t>stries Z</a:t>
            </a:r>
            <a:r>
              <a:rPr lang="fr-FR" dirty="0" smtClean="0"/>
              <a:t> successives = </a:t>
            </a:r>
            <a:r>
              <a:rPr lang="fr-FR" b="1" dirty="0" smtClean="0">
                <a:solidFill>
                  <a:srgbClr val="FF0000"/>
                </a:solidFill>
              </a:rPr>
              <a:t>sarcomère</a:t>
            </a:r>
            <a:r>
              <a:rPr lang="fr-FR" dirty="0" smtClean="0"/>
              <a:t>. Au centre de la bande A, en 4, une zone plus claire: la </a:t>
            </a:r>
            <a:r>
              <a:rPr lang="fr-FR" b="1" dirty="0" smtClean="0">
                <a:solidFill>
                  <a:srgbClr val="FF0000"/>
                </a:solidFill>
              </a:rPr>
              <a:t>bande H</a:t>
            </a:r>
            <a:r>
              <a:rPr lang="fr-FR" dirty="0" smtClean="0"/>
              <a:t>.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ebapps.fundp.ac.be/umdb/histohuma/histohuma/img/tmp/12_06.jpg"/>
          <p:cNvPicPr>
            <a:picLocks noChangeAspect="1" noChangeArrowheads="1"/>
          </p:cNvPicPr>
          <p:nvPr/>
        </p:nvPicPr>
        <p:blipFill>
          <a:blip r:embed="rId2"/>
          <a:srcRect l="4361" t="7312" r="16329" b="20270"/>
          <a:stretch>
            <a:fillRect/>
          </a:stretch>
        </p:blipFill>
        <p:spPr bwMode="auto">
          <a:xfrm>
            <a:off x="30480" y="69465"/>
            <a:ext cx="9087835" cy="5405519"/>
          </a:xfrm>
          <a:prstGeom prst="rect">
            <a:avLst/>
          </a:prstGeom>
          <a:noFill/>
        </p:spPr>
      </p:pic>
      <p:sp>
        <p:nvSpPr>
          <p:cNvPr id="3" name="Rectangle 2"/>
          <p:cNvSpPr/>
          <p:nvPr/>
        </p:nvSpPr>
        <p:spPr>
          <a:xfrm>
            <a:off x="45720" y="5628047"/>
            <a:ext cx="9046844" cy="1015663"/>
          </a:xfrm>
          <a:prstGeom prst="rect">
            <a:avLst/>
          </a:prstGeom>
        </p:spPr>
        <p:txBody>
          <a:bodyPr wrap="square">
            <a:spAutoFit/>
          </a:bodyPr>
          <a:lstStyle/>
          <a:p>
            <a:pPr algn="ctr"/>
            <a:r>
              <a:rPr lang="fr-FR" sz="2000" dirty="0" smtClean="0"/>
              <a:t>Striation transversale. En 1, la bande A bien marquée, contrastant avec la bande l en 2. Toutefois, en 3, les myofibrilles d'une même CMSS peuvent être à des états de contraction différents. </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71670" y="2627651"/>
            <a:ext cx="5056192" cy="1015663"/>
          </a:xfrm>
          <a:prstGeom prst="rect">
            <a:avLst/>
          </a:prstGeom>
          <a:noFill/>
        </p:spPr>
        <p:txBody>
          <a:bodyPr wrap="none" rtlCol="0">
            <a:spAutoFit/>
          </a:bodyPr>
          <a:lstStyle/>
          <a:p>
            <a:r>
              <a:rPr lang="fr-FR" sz="6000" b="1" dirty="0" smtClean="0">
                <a:latin typeface="Times New Roman" pitchFamily="18" charset="0"/>
                <a:cs typeface="Times New Roman" pitchFamily="18" charset="0"/>
              </a:rPr>
              <a:t>Le muscle lisse</a:t>
            </a:r>
            <a:endParaRPr lang="fr-FR"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ebapps.fundp.ac.be/umdb/histohuma/histohuma/img/tmp/12_07.jpg"/>
          <p:cNvPicPr>
            <a:picLocks noChangeAspect="1" noChangeArrowheads="1"/>
          </p:cNvPicPr>
          <p:nvPr/>
        </p:nvPicPr>
        <p:blipFill>
          <a:blip r:embed="rId2"/>
          <a:srcRect l="9847" t="9118"/>
          <a:stretch>
            <a:fillRect/>
          </a:stretch>
        </p:blipFill>
        <p:spPr bwMode="auto">
          <a:xfrm>
            <a:off x="688630" y="66716"/>
            <a:ext cx="7812460" cy="5265392"/>
          </a:xfrm>
          <a:prstGeom prst="rect">
            <a:avLst/>
          </a:prstGeom>
          <a:noFill/>
        </p:spPr>
      </p:pic>
      <p:sp>
        <p:nvSpPr>
          <p:cNvPr id="3" name="Rectangle 2"/>
          <p:cNvSpPr/>
          <p:nvPr/>
        </p:nvSpPr>
        <p:spPr>
          <a:xfrm>
            <a:off x="142876" y="5354978"/>
            <a:ext cx="8929718" cy="1477328"/>
          </a:xfrm>
          <a:prstGeom prst="rect">
            <a:avLst/>
          </a:prstGeom>
        </p:spPr>
        <p:txBody>
          <a:bodyPr wrap="square">
            <a:spAutoFit/>
          </a:bodyPr>
          <a:lstStyle/>
          <a:p>
            <a:pPr algn="just"/>
            <a:r>
              <a:rPr lang="fr-FR" dirty="0" smtClean="0"/>
              <a:t>En coupe transversale, les sections sont polygonales et de calibre assez régulier. Les noyaux étant multiples, la plupart des sections montrent un ou plusieurs noyau refoulés en périphérie de la cellule, comme en 1. Entre les cellules, se trouve du tissu conjonctif, fléché en 2 et appelé </a:t>
            </a:r>
            <a:r>
              <a:rPr lang="fr-FR" dirty="0" err="1" smtClean="0"/>
              <a:t>endomysium</a:t>
            </a:r>
            <a:r>
              <a:rPr lang="fr-FR" dirty="0" smtClean="0"/>
              <a:t>. Il contient de petits capillaires sanguins, fléchés en 3. Autour des faisceaux musculaires, le conjonctif, fléché en 4, constitue le </a:t>
            </a:r>
            <a:r>
              <a:rPr lang="fr-FR" dirty="0" err="1" smtClean="0"/>
              <a:t>périmysium</a:t>
            </a:r>
            <a:r>
              <a:rPr lang="fr-FR" dirty="0" smtClean="0"/>
              <a:t>.</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ebapps.fundp.ac.be/umdb/histohuma/histohuma/img/tmp/12_08.jpg"/>
          <p:cNvPicPr>
            <a:picLocks noChangeAspect="1" noChangeArrowheads="1"/>
          </p:cNvPicPr>
          <p:nvPr/>
        </p:nvPicPr>
        <p:blipFill>
          <a:blip r:embed="rId2"/>
          <a:srcRect t="29756" r="24000"/>
          <a:stretch>
            <a:fillRect/>
          </a:stretch>
        </p:blipFill>
        <p:spPr bwMode="auto">
          <a:xfrm>
            <a:off x="158084" y="142852"/>
            <a:ext cx="8827964" cy="5338635"/>
          </a:xfrm>
          <a:prstGeom prst="rect">
            <a:avLst/>
          </a:prstGeom>
          <a:noFill/>
        </p:spPr>
      </p:pic>
      <p:sp>
        <p:nvSpPr>
          <p:cNvPr id="3" name="Rectangle 2"/>
          <p:cNvSpPr/>
          <p:nvPr/>
        </p:nvSpPr>
        <p:spPr>
          <a:xfrm>
            <a:off x="97156" y="5643578"/>
            <a:ext cx="8929718" cy="1015663"/>
          </a:xfrm>
          <a:prstGeom prst="rect">
            <a:avLst/>
          </a:prstGeom>
        </p:spPr>
        <p:txBody>
          <a:bodyPr wrap="square">
            <a:spAutoFit/>
          </a:bodyPr>
          <a:lstStyle/>
          <a:p>
            <a:pPr algn="just"/>
            <a:r>
              <a:rPr lang="fr-FR" sz="2000" dirty="0" smtClean="0"/>
              <a:t>En section transversale, les myofibrilles apparaissent sous forme de petits points. Elles sont soit réparties de façon assez homogène dans la cellule, comme en 1, soit regroupées en petits amas constituant les champs de </a:t>
            </a:r>
            <a:r>
              <a:rPr lang="fr-FR" sz="2000" dirty="0" err="1" smtClean="0"/>
              <a:t>Conheim</a:t>
            </a:r>
            <a:r>
              <a:rPr lang="fr-FR" sz="2000" dirty="0" smtClean="0"/>
              <a:t> (en 2). </a:t>
            </a:r>
            <a:endParaRPr lang="fr-F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ebapps.fundp.ac.be/umdb/histohuma/histohuma/img/tmp/12_09.jpg"/>
          <p:cNvPicPr>
            <a:picLocks noChangeAspect="1" noChangeArrowheads="1"/>
          </p:cNvPicPr>
          <p:nvPr/>
        </p:nvPicPr>
        <p:blipFill>
          <a:blip r:embed="rId2"/>
          <a:srcRect l="6260" t="4109" r="6990"/>
          <a:stretch>
            <a:fillRect/>
          </a:stretch>
        </p:blipFill>
        <p:spPr bwMode="auto">
          <a:xfrm>
            <a:off x="526601" y="71438"/>
            <a:ext cx="8117365" cy="5857892"/>
          </a:xfrm>
          <a:prstGeom prst="rect">
            <a:avLst/>
          </a:prstGeom>
          <a:noFill/>
        </p:spPr>
      </p:pic>
      <p:sp>
        <p:nvSpPr>
          <p:cNvPr id="3" name="Rectangle 2"/>
          <p:cNvSpPr/>
          <p:nvPr/>
        </p:nvSpPr>
        <p:spPr>
          <a:xfrm>
            <a:off x="117126" y="6007262"/>
            <a:ext cx="8929750" cy="707886"/>
          </a:xfrm>
          <a:prstGeom prst="rect">
            <a:avLst/>
          </a:prstGeom>
        </p:spPr>
        <p:txBody>
          <a:bodyPr wrap="square">
            <a:spAutoFit/>
          </a:bodyPr>
          <a:lstStyle/>
          <a:p>
            <a:pPr algn="just"/>
            <a:r>
              <a:rPr lang="fr-FR" sz="2000" dirty="0" smtClean="0"/>
              <a:t>Une image pour montrer en 1 la répartition en champs de </a:t>
            </a:r>
            <a:r>
              <a:rPr lang="fr-FR" sz="2000" dirty="0" err="1" smtClean="0"/>
              <a:t>Conheim</a:t>
            </a:r>
            <a:r>
              <a:rPr lang="fr-FR" sz="2000" dirty="0" smtClean="0"/>
              <a:t> des myofibrilles. En 2, est fléché l'</a:t>
            </a:r>
            <a:r>
              <a:rPr lang="fr-FR" sz="2000" dirty="0" err="1" smtClean="0"/>
              <a:t>endomysium</a:t>
            </a:r>
            <a:r>
              <a:rPr lang="fr-FR" sz="2000" dirty="0" smtClean="0"/>
              <a:t>.  </a:t>
            </a: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ebapps.fundp.ac.be/umdb/histohuma/histohuma/img/tmp/12_10.jpg"/>
          <p:cNvPicPr>
            <a:picLocks noChangeAspect="1" noChangeArrowheads="1"/>
          </p:cNvPicPr>
          <p:nvPr/>
        </p:nvPicPr>
        <p:blipFill>
          <a:blip r:embed="rId2"/>
          <a:srcRect/>
          <a:stretch>
            <a:fillRect/>
          </a:stretch>
        </p:blipFill>
        <p:spPr bwMode="auto">
          <a:xfrm>
            <a:off x="1071538" y="30481"/>
            <a:ext cx="7121049" cy="5310268"/>
          </a:xfrm>
          <a:prstGeom prst="rect">
            <a:avLst/>
          </a:prstGeom>
          <a:noFill/>
        </p:spPr>
      </p:pic>
      <p:sp>
        <p:nvSpPr>
          <p:cNvPr id="3" name="Rectangle 2"/>
          <p:cNvSpPr/>
          <p:nvPr/>
        </p:nvSpPr>
        <p:spPr>
          <a:xfrm>
            <a:off x="71406" y="5350216"/>
            <a:ext cx="9001156" cy="1477328"/>
          </a:xfrm>
          <a:prstGeom prst="rect">
            <a:avLst/>
          </a:prstGeom>
        </p:spPr>
        <p:txBody>
          <a:bodyPr wrap="square">
            <a:spAutoFit/>
          </a:bodyPr>
          <a:lstStyle/>
          <a:p>
            <a:pPr algn="just"/>
            <a:r>
              <a:rPr lang="fr-FR" dirty="0" smtClean="0"/>
              <a:t>En microscopie électronique, on distingue les nombreuses myofibrilles parallèles. </a:t>
            </a:r>
            <a:br>
              <a:rPr lang="fr-FR" dirty="0" smtClean="0"/>
            </a:br>
            <a:r>
              <a:rPr lang="fr-FR" dirty="0" smtClean="0"/>
              <a:t>En 1, est notée l'épaisseur d'une myofibrille. Elles sont séparées les unes des autres par une fine bande de cytoplasme appelé "sarcoplasme" ; Il renferme :  en 2, du glycogène relativement abondant ;  en 3, des mitochondries encore appelées "</a:t>
            </a:r>
            <a:r>
              <a:rPr lang="fr-FR" dirty="0" err="1" smtClean="0"/>
              <a:t>sarcosomes</a:t>
            </a:r>
            <a:r>
              <a:rPr lang="fr-FR" dirty="0" smtClean="0"/>
              <a:t>" ;  en 4, des vésicules de réticulum lisse souvent dilatées qui forment le réticulum </a:t>
            </a:r>
            <a:r>
              <a:rPr lang="fr-FR" dirty="0" err="1" smtClean="0"/>
              <a:t>sarcoplasmique</a:t>
            </a:r>
            <a:r>
              <a:rPr lang="fr-FR" dirty="0" smtClean="0"/>
              <a:t>.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ebapps.fundp.ac.be/umdb/histohuma/histohuma/img/tmp/12_11.jpg"/>
          <p:cNvPicPr>
            <a:picLocks noChangeAspect="1" noChangeArrowheads="1"/>
          </p:cNvPicPr>
          <p:nvPr/>
        </p:nvPicPr>
        <p:blipFill>
          <a:blip r:embed="rId2"/>
          <a:srcRect/>
          <a:stretch>
            <a:fillRect/>
          </a:stretch>
        </p:blipFill>
        <p:spPr bwMode="auto">
          <a:xfrm>
            <a:off x="841984" y="25694"/>
            <a:ext cx="7552016" cy="5286412"/>
          </a:xfrm>
          <a:prstGeom prst="rect">
            <a:avLst/>
          </a:prstGeom>
          <a:noFill/>
        </p:spPr>
      </p:pic>
      <p:sp>
        <p:nvSpPr>
          <p:cNvPr id="3" name="Rectangle 2"/>
          <p:cNvSpPr/>
          <p:nvPr/>
        </p:nvSpPr>
        <p:spPr>
          <a:xfrm>
            <a:off x="71406" y="5354978"/>
            <a:ext cx="8929718" cy="1477328"/>
          </a:xfrm>
          <a:prstGeom prst="rect">
            <a:avLst/>
          </a:prstGeom>
        </p:spPr>
        <p:txBody>
          <a:bodyPr wrap="square">
            <a:spAutoFit/>
          </a:bodyPr>
          <a:lstStyle/>
          <a:p>
            <a:pPr algn="just"/>
            <a:r>
              <a:rPr lang="fr-FR" dirty="0" smtClean="0"/>
              <a:t>A plus fort grossissement, nous voyons trois myofibrilles séparées par du sarcoplasme. En 1 : la raie Z. L'espace compris entre deux raies Z consécutives forme le sarcomère, unité de base de la contraction musculaire. En 2, la bande claire ou bande l est formée de fins filaments d'actine. En 3, la bande A contient des filaments épais de myosine entre lesquels coulissent les fins filaments d'actine.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ebapps.fundp.ac.be/umdb/histohuma/histohuma/img/tmp/12_12.jpg"/>
          <p:cNvPicPr>
            <a:picLocks noChangeAspect="1" noChangeArrowheads="1"/>
          </p:cNvPicPr>
          <p:nvPr/>
        </p:nvPicPr>
        <p:blipFill>
          <a:blip r:embed="rId2"/>
          <a:srcRect l="9291" b="9024"/>
          <a:stretch>
            <a:fillRect/>
          </a:stretch>
        </p:blipFill>
        <p:spPr bwMode="auto">
          <a:xfrm>
            <a:off x="1000100" y="30456"/>
            <a:ext cx="7286676" cy="5470692"/>
          </a:xfrm>
          <a:prstGeom prst="rect">
            <a:avLst/>
          </a:prstGeom>
          <a:noFill/>
        </p:spPr>
      </p:pic>
      <p:sp>
        <p:nvSpPr>
          <p:cNvPr id="3" name="Rectangle 2"/>
          <p:cNvSpPr/>
          <p:nvPr/>
        </p:nvSpPr>
        <p:spPr>
          <a:xfrm>
            <a:off x="142844" y="5586257"/>
            <a:ext cx="8858280" cy="1200329"/>
          </a:xfrm>
          <a:prstGeom prst="rect">
            <a:avLst/>
          </a:prstGeom>
        </p:spPr>
        <p:txBody>
          <a:bodyPr wrap="square">
            <a:spAutoFit/>
          </a:bodyPr>
          <a:lstStyle/>
          <a:p>
            <a:pPr algn="just"/>
            <a:r>
              <a:rPr lang="fr-FR" dirty="0" smtClean="0"/>
              <a:t>Les bandes I, en 1, alternent régulièrement avec les bandes A, en 2. En 3, la raie Z, zone d'attache des filaments d'actine de deux sarcomères voisins. Au centre de la bande A, en 4, se localise la bande H qui ne contient que des filaments épais. En son sein, en 5, apparaît une ligne plus dense ou ligne M. </a:t>
            </a:r>
            <a:endParaRPr lang="fr-FR" dirty="0"/>
          </a:p>
        </p:txBody>
      </p:sp>
      <p:cxnSp>
        <p:nvCxnSpPr>
          <p:cNvPr id="5" name="Connecteur droit avec flèche 4"/>
          <p:cNvCxnSpPr/>
          <p:nvPr/>
        </p:nvCxnSpPr>
        <p:spPr>
          <a:xfrm rot="10800000" flipV="1">
            <a:off x="5628330" y="1816406"/>
            <a:ext cx="1214446" cy="857256"/>
          </a:xfrm>
          <a:prstGeom prst="straightConnector1">
            <a:avLst/>
          </a:prstGeom>
          <a:ln w="381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flipV="1">
            <a:off x="4857752" y="642918"/>
            <a:ext cx="1785950" cy="1357322"/>
          </a:xfrm>
          <a:prstGeom prst="straightConnector1">
            <a:avLst/>
          </a:prstGeom>
          <a:ln w="381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flipV="1">
            <a:off x="6444628" y="785795"/>
            <a:ext cx="714380" cy="500067"/>
          </a:xfrm>
          <a:prstGeom prst="straightConnector1">
            <a:avLst/>
          </a:prstGeom>
          <a:ln w="38100" cmpd="sng">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flipV="1">
            <a:off x="4929191" y="5072074"/>
            <a:ext cx="285752" cy="142876"/>
          </a:xfrm>
          <a:prstGeom prst="straightConnector1">
            <a:avLst/>
          </a:prstGeom>
          <a:ln w="38100" cmpd="sng">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ebapps.fundp.ac.be/umdb/histohuma/histohuma/img/tmp/12_14.jpg"/>
          <p:cNvPicPr>
            <a:picLocks noChangeAspect="1" noChangeArrowheads="1"/>
          </p:cNvPicPr>
          <p:nvPr/>
        </p:nvPicPr>
        <p:blipFill>
          <a:blip r:embed="rId2"/>
          <a:srcRect l="7094" t="6438" r="16443" b="22707"/>
          <a:stretch>
            <a:fillRect/>
          </a:stretch>
        </p:blipFill>
        <p:spPr bwMode="auto">
          <a:xfrm>
            <a:off x="704643" y="40958"/>
            <a:ext cx="7796447" cy="5459744"/>
          </a:xfrm>
          <a:prstGeom prst="rect">
            <a:avLst/>
          </a:prstGeom>
          <a:noFill/>
        </p:spPr>
      </p:pic>
      <p:sp>
        <p:nvSpPr>
          <p:cNvPr id="3" name="Rectangle 2"/>
          <p:cNvSpPr/>
          <p:nvPr/>
        </p:nvSpPr>
        <p:spPr>
          <a:xfrm>
            <a:off x="71470" y="5514819"/>
            <a:ext cx="9001124" cy="1200329"/>
          </a:xfrm>
          <a:prstGeom prst="rect">
            <a:avLst/>
          </a:prstGeom>
        </p:spPr>
        <p:txBody>
          <a:bodyPr wrap="square">
            <a:spAutoFit/>
          </a:bodyPr>
          <a:lstStyle/>
          <a:p>
            <a:pPr algn="just"/>
            <a:r>
              <a:rPr lang="fr-FR" dirty="0" smtClean="0"/>
              <a:t>A un grossissement plus important, nous observons une triade en coupe longitudinale. En 1, le système T, invagination de la MP. Il est flanqué de chaque côté, en 2, des deux citernes terminales du R. </a:t>
            </a:r>
            <a:r>
              <a:rPr lang="fr-FR" dirty="0" err="1" smtClean="0"/>
              <a:t>sarcoplasmique</a:t>
            </a:r>
            <a:r>
              <a:rPr lang="fr-FR" dirty="0" smtClean="0"/>
              <a:t>. Entre les deux membranes, on observe des pointillés denses qui sont des structures de couplage.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ebapps.fundp.ac.be/umdb/histohuma/histohuma/img/tmp/12_15.jpg"/>
          <p:cNvPicPr>
            <a:picLocks noChangeAspect="1" noChangeArrowheads="1"/>
          </p:cNvPicPr>
          <p:nvPr/>
        </p:nvPicPr>
        <p:blipFill>
          <a:blip r:embed="rId2"/>
          <a:srcRect l="6429" r="11071" b="18386"/>
          <a:stretch>
            <a:fillRect/>
          </a:stretch>
        </p:blipFill>
        <p:spPr bwMode="auto">
          <a:xfrm>
            <a:off x="982777" y="40934"/>
            <a:ext cx="7248313" cy="5459768"/>
          </a:xfrm>
          <a:prstGeom prst="rect">
            <a:avLst/>
          </a:prstGeom>
          <a:noFill/>
        </p:spPr>
      </p:pic>
      <p:sp>
        <p:nvSpPr>
          <p:cNvPr id="3" name="Rectangle 2"/>
          <p:cNvSpPr/>
          <p:nvPr/>
        </p:nvSpPr>
        <p:spPr>
          <a:xfrm>
            <a:off x="97124" y="5586257"/>
            <a:ext cx="9001156" cy="1200329"/>
          </a:xfrm>
          <a:prstGeom prst="rect">
            <a:avLst/>
          </a:prstGeom>
        </p:spPr>
        <p:txBody>
          <a:bodyPr wrap="square">
            <a:spAutoFit/>
          </a:bodyPr>
          <a:lstStyle/>
          <a:p>
            <a:pPr algn="just"/>
            <a:r>
              <a:rPr lang="fr-FR" dirty="0" smtClean="0"/>
              <a:t>En 1 : un des nombreux noyaux. De nombreuses mitochondries, en 2. Chaque cellule musculaire est délimitée par le </a:t>
            </a:r>
            <a:r>
              <a:rPr lang="fr-FR" dirty="0" err="1" smtClean="0"/>
              <a:t>sarcolemme</a:t>
            </a:r>
            <a:r>
              <a:rPr lang="fr-FR" dirty="0" smtClean="0"/>
              <a:t> formé : en 3, de la MP recouverte en 4 d'une lame basale. Les deux cellules sont séparées par l'</a:t>
            </a:r>
            <a:r>
              <a:rPr lang="fr-FR" dirty="0" err="1" smtClean="0"/>
              <a:t>endomysium</a:t>
            </a:r>
            <a:r>
              <a:rPr lang="fr-FR" dirty="0" smtClean="0"/>
              <a:t>, où nous voyons : en 5, des fibres conjonctives, en 6, le prolongement cytoplasmique d'un fibroblaste.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ebapps.fundp.ac.be/umdb/histohuma/histohuma/img/tmp/12_17.jpg"/>
          <p:cNvPicPr>
            <a:picLocks noChangeAspect="1" noChangeArrowheads="1"/>
          </p:cNvPicPr>
          <p:nvPr/>
        </p:nvPicPr>
        <p:blipFill>
          <a:blip r:embed="rId2"/>
          <a:srcRect r="22343" b="41007"/>
          <a:stretch>
            <a:fillRect/>
          </a:stretch>
        </p:blipFill>
        <p:spPr bwMode="auto">
          <a:xfrm>
            <a:off x="26545" y="357190"/>
            <a:ext cx="6048494" cy="6000768"/>
          </a:xfrm>
          <a:prstGeom prst="rect">
            <a:avLst/>
          </a:prstGeom>
          <a:noFill/>
        </p:spPr>
      </p:pic>
      <p:sp>
        <p:nvSpPr>
          <p:cNvPr id="3" name="Rectangle 2"/>
          <p:cNvSpPr/>
          <p:nvPr/>
        </p:nvSpPr>
        <p:spPr>
          <a:xfrm>
            <a:off x="6102678" y="1571612"/>
            <a:ext cx="3000396" cy="3416320"/>
          </a:xfrm>
          <a:prstGeom prst="rect">
            <a:avLst/>
          </a:prstGeom>
        </p:spPr>
        <p:txBody>
          <a:bodyPr wrap="square">
            <a:spAutoFit/>
          </a:bodyPr>
          <a:lstStyle/>
          <a:p>
            <a:pPr algn="just"/>
            <a:r>
              <a:rPr lang="fr-FR" dirty="0" smtClean="0"/>
              <a:t>Nous voyons, en 1, une myofibrille sectionnée au niveau de sa bande H puisque seuls les filaments épais de myosine y sont présents.</a:t>
            </a:r>
          </a:p>
          <a:p>
            <a:pPr algn="just"/>
            <a:r>
              <a:rPr lang="fr-FR" dirty="0" smtClean="0"/>
              <a:t> </a:t>
            </a:r>
            <a:br>
              <a:rPr lang="fr-FR" dirty="0" smtClean="0"/>
            </a:br>
            <a:r>
              <a:rPr lang="fr-FR" dirty="0" smtClean="0"/>
              <a:t>En 2, des petites expansions latérales de ces filaments épais laissent penser que nous pourrions être au niveau de la ligne M.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p:cNvGrpSpPr/>
          <p:nvPr/>
        </p:nvGrpSpPr>
        <p:grpSpPr>
          <a:xfrm>
            <a:off x="1071538" y="1576976"/>
            <a:ext cx="7072362" cy="2852156"/>
            <a:chOff x="2000232" y="1928802"/>
            <a:chExt cx="7072362" cy="2852156"/>
          </a:xfrm>
        </p:grpSpPr>
        <p:grpSp>
          <p:nvGrpSpPr>
            <p:cNvPr id="32" name="Groupe 31"/>
            <p:cNvGrpSpPr/>
            <p:nvPr/>
          </p:nvGrpSpPr>
          <p:grpSpPr>
            <a:xfrm>
              <a:off x="2000232" y="2071678"/>
              <a:ext cx="4873008" cy="1857388"/>
              <a:chOff x="2000232" y="2143116"/>
              <a:chExt cx="4873008" cy="1857388"/>
            </a:xfrm>
          </p:grpSpPr>
          <p:cxnSp>
            <p:nvCxnSpPr>
              <p:cNvPr id="5" name="Connecteur droit 4"/>
              <p:cNvCxnSpPr/>
              <p:nvPr/>
            </p:nvCxnSpPr>
            <p:spPr>
              <a:xfrm>
                <a:off x="2000232" y="3641726"/>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000232" y="2857496"/>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214942" y="2876544"/>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214942" y="3641726"/>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5400000">
                <a:off x="5965835" y="3035297"/>
                <a:ext cx="17859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1108051" y="3106735"/>
                <a:ext cx="17859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857488" y="3245166"/>
                <a:ext cx="300039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000232" y="2428868"/>
                <a:ext cx="4857784"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15472" y="3571876"/>
                <a:ext cx="1571636" cy="142876"/>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286380" y="2801298"/>
                <a:ext cx="1571636" cy="142876"/>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000232" y="2786058"/>
                <a:ext cx="1571636" cy="142876"/>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286380" y="3571876"/>
                <a:ext cx="1571636" cy="142876"/>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Délai 24"/>
              <p:cNvSpPr/>
              <p:nvPr/>
            </p:nvSpPr>
            <p:spPr>
              <a:xfrm>
                <a:off x="3643306" y="3556636"/>
                <a:ext cx="142876" cy="214314"/>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Délai 25"/>
              <p:cNvSpPr/>
              <p:nvPr/>
            </p:nvSpPr>
            <p:spPr>
              <a:xfrm>
                <a:off x="3612826" y="2755578"/>
                <a:ext cx="142876" cy="214314"/>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Délai 26"/>
              <p:cNvSpPr/>
              <p:nvPr/>
            </p:nvSpPr>
            <p:spPr>
              <a:xfrm flipH="1" flipV="1">
                <a:off x="5072066" y="2745100"/>
                <a:ext cx="142876" cy="235270"/>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Délai 27"/>
              <p:cNvSpPr/>
              <p:nvPr/>
            </p:nvSpPr>
            <p:spPr>
              <a:xfrm flipH="1" flipV="1">
                <a:off x="5072066" y="3515678"/>
                <a:ext cx="142876" cy="235270"/>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5852160" y="3163954"/>
                <a:ext cx="1021080" cy="173606"/>
              </a:xfrm>
              <a:custGeom>
                <a:avLst/>
                <a:gdLst>
                  <a:gd name="connsiteX0" fmla="*/ 0 w 1021080"/>
                  <a:gd name="connsiteY0" fmla="*/ 82166 h 173606"/>
                  <a:gd name="connsiteX1" fmla="*/ 45720 w 1021080"/>
                  <a:gd name="connsiteY1" fmla="*/ 51686 h 173606"/>
                  <a:gd name="connsiteX2" fmla="*/ 76200 w 1021080"/>
                  <a:gd name="connsiteY2" fmla="*/ 5966 h 173606"/>
                  <a:gd name="connsiteX3" fmla="*/ 121920 w 1021080"/>
                  <a:gd name="connsiteY3" fmla="*/ 21206 h 173606"/>
                  <a:gd name="connsiteX4" fmla="*/ 198120 w 1021080"/>
                  <a:gd name="connsiteY4" fmla="*/ 143126 h 173606"/>
                  <a:gd name="connsiteX5" fmla="*/ 228600 w 1021080"/>
                  <a:gd name="connsiteY5" fmla="*/ 51686 h 173606"/>
                  <a:gd name="connsiteX6" fmla="*/ 320040 w 1021080"/>
                  <a:gd name="connsiteY6" fmla="*/ 21206 h 173606"/>
                  <a:gd name="connsiteX7" fmla="*/ 365760 w 1021080"/>
                  <a:gd name="connsiteY7" fmla="*/ 143126 h 173606"/>
                  <a:gd name="connsiteX8" fmla="*/ 411480 w 1021080"/>
                  <a:gd name="connsiteY8" fmla="*/ 127886 h 173606"/>
                  <a:gd name="connsiteX9" fmla="*/ 426720 w 1021080"/>
                  <a:gd name="connsiteY9" fmla="*/ 36446 h 173606"/>
                  <a:gd name="connsiteX10" fmla="*/ 472440 w 1021080"/>
                  <a:gd name="connsiteY10" fmla="*/ 51686 h 173606"/>
                  <a:gd name="connsiteX11" fmla="*/ 502920 w 1021080"/>
                  <a:gd name="connsiteY11" fmla="*/ 158366 h 173606"/>
                  <a:gd name="connsiteX12" fmla="*/ 533400 w 1021080"/>
                  <a:gd name="connsiteY12" fmla="*/ 112646 h 173606"/>
                  <a:gd name="connsiteX13" fmla="*/ 548640 w 1021080"/>
                  <a:gd name="connsiteY13" fmla="*/ 51686 h 173606"/>
                  <a:gd name="connsiteX14" fmla="*/ 609600 w 1021080"/>
                  <a:gd name="connsiteY14" fmla="*/ 66926 h 173606"/>
                  <a:gd name="connsiteX15" fmla="*/ 640080 w 1021080"/>
                  <a:gd name="connsiteY15" fmla="*/ 112646 h 173606"/>
                  <a:gd name="connsiteX16" fmla="*/ 655320 w 1021080"/>
                  <a:gd name="connsiteY16" fmla="*/ 158366 h 173606"/>
                  <a:gd name="connsiteX17" fmla="*/ 685800 w 1021080"/>
                  <a:gd name="connsiteY17" fmla="*/ 112646 h 173606"/>
                  <a:gd name="connsiteX18" fmla="*/ 701040 w 1021080"/>
                  <a:gd name="connsiteY18" fmla="*/ 51686 h 173606"/>
                  <a:gd name="connsiteX19" fmla="*/ 746760 w 1021080"/>
                  <a:gd name="connsiteY19" fmla="*/ 66926 h 173606"/>
                  <a:gd name="connsiteX20" fmla="*/ 762000 w 1021080"/>
                  <a:gd name="connsiteY20" fmla="*/ 127886 h 173606"/>
                  <a:gd name="connsiteX21" fmla="*/ 777240 w 1021080"/>
                  <a:gd name="connsiteY21" fmla="*/ 173606 h 173606"/>
                  <a:gd name="connsiteX22" fmla="*/ 792480 w 1021080"/>
                  <a:gd name="connsiteY22" fmla="*/ 127886 h 173606"/>
                  <a:gd name="connsiteX23" fmla="*/ 883920 w 1021080"/>
                  <a:gd name="connsiteY23" fmla="*/ 112646 h 173606"/>
                  <a:gd name="connsiteX24" fmla="*/ 1021080 w 1021080"/>
                  <a:gd name="connsiteY24" fmla="*/ 127886 h 1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1080" h="173606">
                    <a:moveTo>
                      <a:pt x="0" y="82166"/>
                    </a:moveTo>
                    <a:cubicBezTo>
                      <a:pt x="15240" y="72006"/>
                      <a:pt x="32768" y="64638"/>
                      <a:pt x="45720" y="51686"/>
                    </a:cubicBezTo>
                    <a:cubicBezTo>
                      <a:pt x="58672" y="38734"/>
                      <a:pt x="59194" y="12768"/>
                      <a:pt x="76200" y="5966"/>
                    </a:cubicBezTo>
                    <a:cubicBezTo>
                      <a:pt x="91115" y="0"/>
                      <a:pt x="106680" y="16126"/>
                      <a:pt x="121920" y="21206"/>
                    </a:cubicBezTo>
                    <a:cubicBezTo>
                      <a:pt x="158192" y="130022"/>
                      <a:pt x="125667" y="94824"/>
                      <a:pt x="198120" y="143126"/>
                    </a:cubicBezTo>
                    <a:cubicBezTo>
                      <a:pt x="208280" y="112646"/>
                      <a:pt x="198120" y="61846"/>
                      <a:pt x="228600" y="51686"/>
                    </a:cubicBezTo>
                    <a:lnTo>
                      <a:pt x="320040" y="21206"/>
                    </a:lnTo>
                    <a:cubicBezTo>
                      <a:pt x="323705" y="39532"/>
                      <a:pt x="331636" y="129476"/>
                      <a:pt x="365760" y="143126"/>
                    </a:cubicBezTo>
                    <a:cubicBezTo>
                      <a:pt x="380675" y="149092"/>
                      <a:pt x="396240" y="132966"/>
                      <a:pt x="411480" y="127886"/>
                    </a:cubicBezTo>
                    <a:cubicBezTo>
                      <a:pt x="416560" y="97406"/>
                      <a:pt x="407417" y="60575"/>
                      <a:pt x="426720" y="36446"/>
                    </a:cubicBezTo>
                    <a:cubicBezTo>
                      <a:pt x="436755" y="23902"/>
                      <a:pt x="461081" y="40327"/>
                      <a:pt x="472440" y="51686"/>
                    </a:cubicBezTo>
                    <a:cubicBezTo>
                      <a:pt x="479728" y="58974"/>
                      <a:pt x="502788" y="157839"/>
                      <a:pt x="502920" y="158366"/>
                    </a:cubicBezTo>
                    <a:cubicBezTo>
                      <a:pt x="513080" y="143126"/>
                      <a:pt x="526185" y="129481"/>
                      <a:pt x="533400" y="112646"/>
                    </a:cubicBezTo>
                    <a:cubicBezTo>
                      <a:pt x="541651" y="93394"/>
                      <a:pt x="530679" y="62462"/>
                      <a:pt x="548640" y="51686"/>
                    </a:cubicBezTo>
                    <a:cubicBezTo>
                      <a:pt x="566601" y="40910"/>
                      <a:pt x="589280" y="61846"/>
                      <a:pt x="609600" y="66926"/>
                    </a:cubicBezTo>
                    <a:cubicBezTo>
                      <a:pt x="619760" y="82166"/>
                      <a:pt x="631889" y="96263"/>
                      <a:pt x="640080" y="112646"/>
                    </a:cubicBezTo>
                    <a:cubicBezTo>
                      <a:pt x="647264" y="127014"/>
                      <a:pt x="639256" y="158366"/>
                      <a:pt x="655320" y="158366"/>
                    </a:cubicBezTo>
                    <a:cubicBezTo>
                      <a:pt x="673636" y="158366"/>
                      <a:pt x="675640" y="127886"/>
                      <a:pt x="685800" y="112646"/>
                    </a:cubicBezTo>
                    <a:cubicBezTo>
                      <a:pt x="690880" y="92326"/>
                      <a:pt x="684284" y="64253"/>
                      <a:pt x="701040" y="51686"/>
                    </a:cubicBezTo>
                    <a:cubicBezTo>
                      <a:pt x="713891" y="42047"/>
                      <a:pt x="736725" y="54382"/>
                      <a:pt x="746760" y="66926"/>
                    </a:cubicBezTo>
                    <a:cubicBezTo>
                      <a:pt x="759844" y="83282"/>
                      <a:pt x="756246" y="107747"/>
                      <a:pt x="762000" y="127886"/>
                    </a:cubicBezTo>
                    <a:cubicBezTo>
                      <a:pt x="766413" y="143332"/>
                      <a:pt x="772160" y="158366"/>
                      <a:pt x="777240" y="173606"/>
                    </a:cubicBezTo>
                    <a:cubicBezTo>
                      <a:pt x="782320" y="158366"/>
                      <a:pt x="782445" y="140430"/>
                      <a:pt x="792480" y="127886"/>
                    </a:cubicBezTo>
                    <a:cubicBezTo>
                      <a:pt x="833584" y="76506"/>
                      <a:pt x="836595" y="102129"/>
                      <a:pt x="883920" y="112646"/>
                    </a:cubicBezTo>
                    <a:cubicBezTo>
                      <a:pt x="963774" y="130391"/>
                      <a:pt x="957588" y="127886"/>
                      <a:pt x="1021080" y="127886"/>
                    </a:cubicBezTo>
                  </a:path>
                </a:pathLst>
              </a:custGeom>
              <a:solidFill>
                <a:srgbClr val="92D050"/>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flipH="1" flipV="1">
                <a:off x="2000232" y="3143248"/>
                <a:ext cx="857256" cy="214314"/>
              </a:xfrm>
              <a:custGeom>
                <a:avLst/>
                <a:gdLst>
                  <a:gd name="connsiteX0" fmla="*/ 0 w 1021080"/>
                  <a:gd name="connsiteY0" fmla="*/ 82166 h 173606"/>
                  <a:gd name="connsiteX1" fmla="*/ 45720 w 1021080"/>
                  <a:gd name="connsiteY1" fmla="*/ 51686 h 173606"/>
                  <a:gd name="connsiteX2" fmla="*/ 76200 w 1021080"/>
                  <a:gd name="connsiteY2" fmla="*/ 5966 h 173606"/>
                  <a:gd name="connsiteX3" fmla="*/ 121920 w 1021080"/>
                  <a:gd name="connsiteY3" fmla="*/ 21206 h 173606"/>
                  <a:gd name="connsiteX4" fmla="*/ 198120 w 1021080"/>
                  <a:gd name="connsiteY4" fmla="*/ 143126 h 173606"/>
                  <a:gd name="connsiteX5" fmla="*/ 228600 w 1021080"/>
                  <a:gd name="connsiteY5" fmla="*/ 51686 h 173606"/>
                  <a:gd name="connsiteX6" fmla="*/ 320040 w 1021080"/>
                  <a:gd name="connsiteY6" fmla="*/ 21206 h 173606"/>
                  <a:gd name="connsiteX7" fmla="*/ 365760 w 1021080"/>
                  <a:gd name="connsiteY7" fmla="*/ 143126 h 173606"/>
                  <a:gd name="connsiteX8" fmla="*/ 411480 w 1021080"/>
                  <a:gd name="connsiteY8" fmla="*/ 127886 h 173606"/>
                  <a:gd name="connsiteX9" fmla="*/ 426720 w 1021080"/>
                  <a:gd name="connsiteY9" fmla="*/ 36446 h 173606"/>
                  <a:gd name="connsiteX10" fmla="*/ 472440 w 1021080"/>
                  <a:gd name="connsiteY10" fmla="*/ 51686 h 173606"/>
                  <a:gd name="connsiteX11" fmla="*/ 502920 w 1021080"/>
                  <a:gd name="connsiteY11" fmla="*/ 158366 h 173606"/>
                  <a:gd name="connsiteX12" fmla="*/ 533400 w 1021080"/>
                  <a:gd name="connsiteY12" fmla="*/ 112646 h 173606"/>
                  <a:gd name="connsiteX13" fmla="*/ 548640 w 1021080"/>
                  <a:gd name="connsiteY13" fmla="*/ 51686 h 173606"/>
                  <a:gd name="connsiteX14" fmla="*/ 609600 w 1021080"/>
                  <a:gd name="connsiteY14" fmla="*/ 66926 h 173606"/>
                  <a:gd name="connsiteX15" fmla="*/ 640080 w 1021080"/>
                  <a:gd name="connsiteY15" fmla="*/ 112646 h 173606"/>
                  <a:gd name="connsiteX16" fmla="*/ 655320 w 1021080"/>
                  <a:gd name="connsiteY16" fmla="*/ 158366 h 173606"/>
                  <a:gd name="connsiteX17" fmla="*/ 685800 w 1021080"/>
                  <a:gd name="connsiteY17" fmla="*/ 112646 h 173606"/>
                  <a:gd name="connsiteX18" fmla="*/ 701040 w 1021080"/>
                  <a:gd name="connsiteY18" fmla="*/ 51686 h 173606"/>
                  <a:gd name="connsiteX19" fmla="*/ 746760 w 1021080"/>
                  <a:gd name="connsiteY19" fmla="*/ 66926 h 173606"/>
                  <a:gd name="connsiteX20" fmla="*/ 762000 w 1021080"/>
                  <a:gd name="connsiteY20" fmla="*/ 127886 h 173606"/>
                  <a:gd name="connsiteX21" fmla="*/ 777240 w 1021080"/>
                  <a:gd name="connsiteY21" fmla="*/ 173606 h 173606"/>
                  <a:gd name="connsiteX22" fmla="*/ 792480 w 1021080"/>
                  <a:gd name="connsiteY22" fmla="*/ 127886 h 173606"/>
                  <a:gd name="connsiteX23" fmla="*/ 883920 w 1021080"/>
                  <a:gd name="connsiteY23" fmla="*/ 112646 h 173606"/>
                  <a:gd name="connsiteX24" fmla="*/ 1021080 w 1021080"/>
                  <a:gd name="connsiteY24" fmla="*/ 127886 h 1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1080" h="173606">
                    <a:moveTo>
                      <a:pt x="0" y="82166"/>
                    </a:moveTo>
                    <a:cubicBezTo>
                      <a:pt x="15240" y="72006"/>
                      <a:pt x="32768" y="64638"/>
                      <a:pt x="45720" y="51686"/>
                    </a:cubicBezTo>
                    <a:cubicBezTo>
                      <a:pt x="58672" y="38734"/>
                      <a:pt x="59194" y="12768"/>
                      <a:pt x="76200" y="5966"/>
                    </a:cubicBezTo>
                    <a:cubicBezTo>
                      <a:pt x="91115" y="0"/>
                      <a:pt x="106680" y="16126"/>
                      <a:pt x="121920" y="21206"/>
                    </a:cubicBezTo>
                    <a:cubicBezTo>
                      <a:pt x="158192" y="130022"/>
                      <a:pt x="125667" y="94824"/>
                      <a:pt x="198120" y="143126"/>
                    </a:cubicBezTo>
                    <a:cubicBezTo>
                      <a:pt x="208280" y="112646"/>
                      <a:pt x="198120" y="61846"/>
                      <a:pt x="228600" y="51686"/>
                    </a:cubicBezTo>
                    <a:lnTo>
                      <a:pt x="320040" y="21206"/>
                    </a:lnTo>
                    <a:cubicBezTo>
                      <a:pt x="323705" y="39532"/>
                      <a:pt x="331636" y="129476"/>
                      <a:pt x="365760" y="143126"/>
                    </a:cubicBezTo>
                    <a:cubicBezTo>
                      <a:pt x="380675" y="149092"/>
                      <a:pt x="396240" y="132966"/>
                      <a:pt x="411480" y="127886"/>
                    </a:cubicBezTo>
                    <a:cubicBezTo>
                      <a:pt x="416560" y="97406"/>
                      <a:pt x="407417" y="60575"/>
                      <a:pt x="426720" y="36446"/>
                    </a:cubicBezTo>
                    <a:cubicBezTo>
                      <a:pt x="436755" y="23902"/>
                      <a:pt x="461081" y="40327"/>
                      <a:pt x="472440" y="51686"/>
                    </a:cubicBezTo>
                    <a:cubicBezTo>
                      <a:pt x="479728" y="58974"/>
                      <a:pt x="502788" y="157839"/>
                      <a:pt x="502920" y="158366"/>
                    </a:cubicBezTo>
                    <a:cubicBezTo>
                      <a:pt x="513080" y="143126"/>
                      <a:pt x="526185" y="129481"/>
                      <a:pt x="533400" y="112646"/>
                    </a:cubicBezTo>
                    <a:cubicBezTo>
                      <a:pt x="541651" y="93394"/>
                      <a:pt x="530679" y="62462"/>
                      <a:pt x="548640" y="51686"/>
                    </a:cubicBezTo>
                    <a:cubicBezTo>
                      <a:pt x="566601" y="40910"/>
                      <a:pt x="589280" y="61846"/>
                      <a:pt x="609600" y="66926"/>
                    </a:cubicBezTo>
                    <a:cubicBezTo>
                      <a:pt x="619760" y="82166"/>
                      <a:pt x="631889" y="96263"/>
                      <a:pt x="640080" y="112646"/>
                    </a:cubicBezTo>
                    <a:cubicBezTo>
                      <a:pt x="647264" y="127014"/>
                      <a:pt x="639256" y="158366"/>
                      <a:pt x="655320" y="158366"/>
                    </a:cubicBezTo>
                    <a:cubicBezTo>
                      <a:pt x="673636" y="158366"/>
                      <a:pt x="675640" y="127886"/>
                      <a:pt x="685800" y="112646"/>
                    </a:cubicBezTo>
                    <a:cubicBezTo>
                      <a:pt x="690880" y="92326"/>
                      <a:pt x="684284" y="64253"/>
                      <a:pt x="701040" y="51686"/>
                    </a:cubicBezTo>
                    <a:cubicBezTo>
                      <a:pt x="713891" y="42047"/>
                      <a:pt x="736725" y="54382"/>
                      <a:pt x="746760" y="66926"/>
                    </a:cubicBezTo>
                    <a:cubicBezTo>
                      <a:pt x="759844" y="83282"/>
                      <a:pt x="756246" y="107747"/>
                      <a:pt x="762000" y="127886"/>
                    </a:cubicBezTo>
                    <a:cubicBezTo>
                      <a:pt x="766413" y="143332"/>
                      <a:pt x="772160" y="158366"/>
                      <a:pt x="777240" y="173606"/>
                    </a:cubicBezTo>
                    <a:cubicBezTo>
                      <a:pt x="782320" y="158366"/>
                      <a:pt x="782445" y="140430"/>
                      <a:pt x="792480" y="127886"/>
                    </a:cubicBezTo>
                    <a:cubicBezTo>
                      <a:pt x="833584" y="76506"/>
                      <a:pt x="836595" y="102129"/>
                      <a:pt x="883920" y="112646"/>
                    </a:cubicBezTo>
                    <a:cubicBezTo>
                      <a:pt x="963774" y="130391"/>
                      <a:pt x="957588" y="127886"/>
                      <a:pt x="1021080" y="127886"/>
                    </a:cubicBezTo>
                  </a:path>
                </a:pathLst>
              </a:custGeom>
              <a:solidFill>
                <a:srgbClr val="92D050"/>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3" name="ZoneTexte 32"/>
            <p:cNvSpPr txBox="1"/>
            <p:nvPr/>
          </p:nvSpPr>
          <p:spPr>
            <a:xfrm>
              <a:off x="3953546" y="1928802"/>
              <a:ext cx="1047082" cy="369332"/>
            </a:xfrm>
            <a:prstGeom prst="rect">
              <a:avLst/>
            </a:prstGeom>
            <a:noFill/>
          </p:spPr>
          <p:txBody>
            <a:bodyPr wrap="none" rtlCol="0">
              <a:spAutoFit/>
            </a:bodyPr>
            <a:lstStyle/>
            <a:p>
              <a:r>
                <a:rPr lang="fr-FR" dirty="0" err="1" smtClean="0"/>
                <a:t>Desmine</a:t>
              </a:r>
              <a:endParaRPr lang="fr-FR" dirty="0"/>
            </a:p>
          </p:txBody>
        </p:sp>
        <p:sp>
          <p:nvSpPr>
            <p:cNvPr id="34" name="ZoneTexte 33"/>
            <p:cNvSpPr txBox="1"/>
            <p:nvPr/>
          </p:nvSpPr>
          <p:spPr>
            <a:xfrm>
              <a:off x="7858148" y="2928934"/>
              <a:ext cx="843501" cy="400110"/>
            </a:xfrm>
            <a:prstGeom prst="rect">
              <a:avLst/>
            </a:prstGeom>
            <a:noFill/>
          </p:spPr>
          <p:txBody>
            <a:bodyPr wrap="none" rtlCol="0">
              <a:spAutoFit/>
            </a:bodyPr>
            <a:lstStyle/>
            <a:p>
              <a:r>
                <a:rPr lang="fr-FR" sz="2000" b="1" dirty="0" err="1" smtClean="0">
                  <a:solidFill>
                    <a:srgbClr val="92D050"/>
                  </a:solidFill>
                </a:rPr>
                <a:t>Titine</a:t>
              </a:r>
              <a:r>
                <a:rPr lang="fr-FR" sz="2000" b="1" dirty="0" smtClean="0">
                  <a:solidFill>
                    <a:srgbClr val="92D050"/>
                  </a:solidFill>
                </a:rPr>
                <a:t> </a:t>
              </a:r>
              <a:endParaRPr lang="fr-FR" sz="2000" b="1" dirty="0">
                <a:solidFill>
                  <a:srgbClr val="92D050"/>
                </a:solidFill>
              </a:endParaRPr>
            </a:p>
          </p:txBody>
        </p:sp>
        <p:sp>
          <p:nvSpPr>
            <p:cNvPr id="35" name="ZoneTexte 34"/>
            <p:cNvSpPr txBox="1"/>
            <p:nvPr/>
          </p:nvSpPr>
          <p:spPr>
            <a:xfrm>
              <a:off x="7775235" y="2428868"/>
              <a:ext cx="1154483" cy="400110"/>
            </a:xfrm>
            <a:prstGeom prst="rect">
              <a:avLst/>
            </a:prstGeom>
            <a:noFill/>
          </p:spPr>
          <p:txBody>
            <a:bodyPr wrap="none" rtlCol="0">
              <a:spAutoFit/>
            </a:bodyPr>
            <a:lstStyle/>
            <a:p>
              <a:r>
                <a:rPr lang="fr-FR" sz="2000" b="1" dirty="0" err="1" smtClean="0">
                  <a:solidFill>
                    <a:srgbClr val="00B0F0"/>
                  </a:solidFill>
                </a:rPr>
                <a:t>Nébuline</a:t>
              </a:r>
              <a:endParaRPr lang="fr-FR" sz="2000" b="1" dirty="0">
                <a:solidFill>
                  <a:srgbClr val="00B0F0"/>
                </a:solidFill>
              </a:endParaRPr>
            </a:p>
          </p:txBody>
        </p:sp>
        <p:sp>
          <p:nvSpPr>
            <p:cNvPr id="36" name="ZoneTexte 35"/>
            <p:cNvSpPr txBox="1"/>
            <p:nvPr/>
          </p:nvSpPr>
          <p:spPr>
            <a:xfrm>
              <a:off x="7221766" y="3457518"/>
              <a:ext cx="1850828" cy="400110"/>
            </a:xfrm>
            <a:prstGeom prst="rect">
              <a:avLst/>
            </a:prstGeom>
            <a:noFill/>
          </p:spPr>
          <p:txBody>
            <a:bodyPr wrap="none" rtlCol="0">
              <a:spAutoFit/>
            </a:bodyPr>
            <a:lstStyle/>
            <a:p>
              <a:r>
                <a:rPr lang="fr-FR" sz="2000" b="1" dirty="0" err="1" smtClean="0">
                  <a:solidFill>
                    <a:srgbClr val="FF0000"/>
                  </a:solidFill>
                </a:rPr>
                <a:t>Tropomoduline</a:t>
              </a:r>
              <a:r>
                <a:rPr lang="fr-FR" sz="2000" b="1" dirty="0" smtClean="0">
                  <a:solidFill>
                    <a:srgbClr val="FF0000"/>
                  </a:solidFill>
                </a:rPr>
                <a:t> </a:t>
              </a:r>
              <a:endParaRPr lang="fr-FR" sz="2000" b="1" dirty="0">
                <a:solidFill>
                  <a:srgbClr val="FF0000"/>
                </a:solidFill>
              </a:endParaRPr>
            </a:p>
          </p:txBody>
        </p:sp>
        <p:sp>
          <p:nvSpPr>
            <p:cNvPr id="37" name="ZoneTexte 36"/>
            <p:cNvSpPr txBox="1"/>
            <p:nvPr/>
          </p:nvSpPr>
          <p:spPr>
            <a:xfrm>
              <a:off x="5572132" y="3857628"/>
              <a:ext cx="2571736" cy="923330"/>
            </a:xfrm>
            <a:prstGeom prst="rect">
              <a:avLst/>
            </a:prstGeom>
            <a:noFill/>
          </p:spPr>
          <p:txBody>
            <a:bodyPr wrap="square" rtlCol="0">
              <a:spAutoFit/>
            </a:bodyPr>
            <a:lstStyle/>
            <a:p>
              <a:pPr algn="ctr"/>
              <a:r>
                <a:rPr lang="fr-FR" dirty="0" err="1" smtClean="0"/>
                <a:t>CapZ</a:t>
              </a:r>
              <a:r>
                <a:rPr lang="fr-FR" dirty="0" smtClean="0"/>
                <a:t>:</a:t>
              </a:r>
            </a:p>
            <a:p>
              <a:pPr algn="ctr"/>
              <a:r>
                <a:rPr lang="fr-FR" dirty="0" smtClean="0"/>
                <a:t>Composant principal =</a:t>
              </a:r>
            </a:p>
            <a:p>
              <a:pPr algn="ctr"/>
              <a:r>
                <a:rPr lang="fr-FR" dirty="0" smtClean="0"/>
                <a:t>Alpha-</a:t>
              </a:r>
              <a:r>
                <a:rPr lang="fr-FR" dirty="0" err="1" smtClean="0"/>
                <a:t>actinine</a:t>
              </a:r>
              <a:endParaRPr lang="fr-FR" dirty="0"/>
            </a:p>
          </p:txBody>
        </p:sp>
      </p:grpSp>
      <p:sp>
        <p:nvSpPr>
          <p:cNvPr id="39" name="Rectangle 38"/>
          <p:cNvSpPr/>
          <p:nvPr/>
        </p:nvSpPr>
        <p:spPr>
          <a:xfrm>
            <a:off x="142844" y="5854503"/>
            <a:ext cx="8786874" cy="646331"/>
          </a:xfrm>
          <a:prstGeom prst="rect">
            <a:avLst/>
          </a:prstGeom>
        </p:spPr>
        <p:txBody>
          <a:bodyPr wrap="square">
            <a:spAutoFit/>
          </a:bodyPr>
          <a:lstStyle/>
          <a:p>
            <a:pPr algn="just"/>
            <a:r>
              <a:rPr lang="en-US" dirty="0" err="1" smtClean="0">
                <a:latin typeface="Times New Roman" pitchFamily="18" charset="0"/>
                <a:cs typeface="Times New Roman" pitchFamily="18" charset="0"/>
              </a:rPr>
              <a:t>Tropomodulin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Actin</a:t>
            </a:r>
            <a:r>
              <a:rPr lang="en-US" dirty="0" smtClean="0">
                <a:latin typeface="Times New Roman" pitchFamily="18" charset="0"/>
                <a:cs typeface="Times New Roman" pitchFamily="18" charset="0"/>
              </a:rPr>
              <a:t>-capping </a:t>
            </a:r>
            <a:r>
              <a:rPr lang="en-US" dirty="0" smtClean="0">
                <a:latin typeface="Times New Roman" pitchFamily="18" charset="0"/>
                <a:cs typeface="Times New Roman" pitchFamily="18" charset="0"/>
              </a:rPr>
              <a:t>protein that </a:t>
            </a:r>
            <a:r>
              <a:rPr lang="en-US" dirty="0" smtClean="0">
                <a:latin typeface="Times New Roman" pitchFamily="18" charset="0"/>
                <a:cs typeface="Times New Roman" pitchFamily="18" charset="0"/>
              </a:rPr>
              <a:t>interacts with </a:t>
            </a:r>
            <a:r>
              <a:rPr lang="en-US" dirty="0" err="1" smtClean="0">
                <a:latin typeface="Times New Roman" pitchFamily="18" charset="0"/>
                <a:cs typeface="Times New Roman" pitchFamily="18" charset="0"/>
              </a:rPr>
              <a:t>tropomyosin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nebulin</a:t>
            </a:r>
            <a:r>
              <a:rPr lang="en-US" dirty="0" smtClean="0">
                <a:latin typeface="Times New Roman" pitchFamily="18" charset="0"/>
                <a:cs typeface="Times New Roman" pitchFamily="18" charset="0"/>
              </a:rPr>
              <a:t> at the pointed end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actin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filaments. </a:t>
            </a:r>
            <a:r>
              <a:rPr lang="fr-FR"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ropomodulin-4 </a:t>
            </a:r>
            <a:r>
              <a:rPr lang="en-US" dirty="0" smtClean="0">
                <a:latin typeface="Times New Roman" pitchFamily="18" charset="0"/>
                <a:cs typeface="Times New Roman" pitchFamily="18" charset="0"/>
              </a:rPr>
              <a:t>(354aa) is found </a:t>
            </a:r>
            <a:r>
              <a:rPr lang="en-US" dirty="0" smtClean="0">
                <a:latin typeface="Times New Roman" pitchFamily="18" charset="0"/>
                <a:cs typeface="Times New Roman" pitchFamily="18" charset="0"/>
              </a:rPr>
              <a:t>in </a:t>
            </a:r>
            <a:r>
              <a:rPr lang="fr-FR" dirty="0" err="1" smtClean="0">
                <a:latin typeface="Times New Roman" pitchFamily="18" charset="0"/>
                <a:cs typeface="Times New Roman" pitchFamily="18" charset="0"/>
              </a:rPr>
              <a:t>striated</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muscle.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ebapps.fundp.ac.be/umdb/histohuma/histohuma/img/tmp/11_16.jpg"/>
          <p:cNvPicPr>
            <a:picLocks noChangeAspect="1" noChangeArrowheads="1"/>
          </p:cNvPicPr>
          <p:nvPr/>
        </p:nvPicPr>
        <p:blipFill>
          <a:blip r:embed="rId2"/>
          <a:srcRect/>
          <a:stretch>
            <a:fillRect/>
          </a:stretch>
        </p:blipFill>
        <p:spPr bwMode="auto">
          <a:xfrm>
            <a:off x="40926" y="57180"/>
            <a:ext cx="9064295" cy="5943588"/>
          </a:xfrm>
          <a:prstGeom prst="rect">
            <a:avLst/>
          </a:prstGeom>
          <a:noFill/>
        </p:spPr>
      </p:pic>
      <p:sp>
        <p:nvSpPr>
          <p:cNvPr id="5" name="Rectangle 4"/>
          <p:cNvSpPr/>
          <p:nvPr/>
        </p:nvSpPr>
        <p:spPr>
          <a:xfrm>
            <a:off x="1541156" y="6140255"/>
            <a:ext cx="6174116" cy="646331"/>
          </a:xfrm>
          <a:prstGeom prst="rect">
            <a:avLst/>
          </a:prstGeom>
        </p:spPr>
        <p:txBody>
          <a:bodyPr wrap="square">
            <a:spAutoFit/>
          </a:bodyPr>
          <a:lstStyle/>
          <a:p>
            <a:pPr algn="just"/>
            <a:r>
              <a:rPr lang="fr-FR" dirty="0" smtClean="0"/>
              <a:t>Paroi de la vessie. 1 : épithélium urinaire qui borde la lumière. </a:t>
            </a:r>
          </a:p>
          <a:p>
            <a:pPr algn="just"/>
            <a:r>
              <a:rPr lang="fr-FR" dirty="0" smtClean="0"/>
              <a:t>2 : nombreux faisceaux musculaires lisses.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606" y="2357430"/>
            <a:ext cx="9072626" cy="1938992"/>
          </a:xfrm>
          <a:prstGeom prst="rect">
            <a:avLst/>
          </a:prstGeom>
          <a:noFill/>
        </p:spPr>
        <p:txBody>
          <a:bodyPr wrap="square" rtlCol="0">
            <a:spAutoFit/>
          </a:bodyPr>
          <a:lstStyle/>
          <a:p>
            <a:pPr algn="ctr"/>
            <a:r>
              <a:rPr lang="fr-FR" sz="6000" b="1" dirty="0" smtClean="0">
                <a:latin typeface="Times New Roman" pitchFamily="18" charset="0"/>
                <a:cs typeface="Times New Roman" pitchFamily="18" charset="0"/>
              </a:rPr>
              <a:t>Le muscle lisse et le muscle strié squelettique</a:t>
            </a:r>
            <a:endParaRPr lang="fr-FR"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ebapps.fundp.ac.be/umdb/histohuma/histohuma/img/tmp/12_31.jpg"/>
          <p:cNvPicPr>
            <a:picLocks noChangeAspect="1" noChangeArrowheads="1"/>
          </p:cNvPicPr>
          <p:nvPr/>
        </p:nvPicPr>
        <p:blipFill>
          <a:blip r:embed="rId2"/>
          <a:srcRect t="4853" r="10434"/>
          <a:stretch>
            <a:fillRect/>
          </a:stretch>
        </p:blipFill>
        <p:spPr bwMode="auto">
          <a:xfrm>
            <a:off x="698154" y="30480"/>
            <a:ext cx="7695088" cy="5383544"/>
          </a:xfrm>
          <a:prstGeom prst="rect">
            <a:avLst/>
          </a:prstGeom>
          <a:noFill/>
        </p:spPr>
      </p:pic>
      <p:sp>
        <p:nvSpPr>
          <p:cNvPr id="3" name="Rectangle 2"/>
          <p:cNvSpPr/>
          <p:nvPr/>
        </p:nvSpPr>
        <p:spPr>
          <a:xfrm>
            <a:off x="117126" y="5514819"/>
            <a:ext cx="8929718" cy="1200329"/>
          </a:xfrm>
          <a:prstGeom prst="rect">
            <a:avLst/>
          </a:prstGeom>
        </p:spPr>
        <p:txBody>
          <a:bodyPr wrap="square">
            <a:spAutoFit/>
          </a:bodyPr>
          <a:lstStyle/>
          <a:p>
            <a:r>
              <a:rPr lang="fr-FR" dirty="0" smtClean="0"/>
              <a:t>Dans la tunique musculaire du passage </a:t>
            </a:r>
            <a:r>
              <a:rPr lang="fr-FR" dirty="0" err="1" smtClean="0"/>
              <a:t>œsophago</a:t>
            </a:r>
            <a:r>
              <a:rPr lang="fr-FR" dirty="0" smtClean="0"/>
              <a:t>-gastrique, nous trouvons côte à côte : 	en 1, des cellules musculaires striées squelettiques ; </a:t>
            </a:r>
            <a:br>
              <a:rPr lang="fr-FR" dirty="0" smtClean="0"/>
            </a:br>
            <a:r>
              <a:rPr lang="fr-FR" dirty="0" smtClean="0"/>
              <a:t>	en 2, des cellules musculaires lisses. </a:t>
            </a:r>
            <a:br>
              <a:rPr lang="fr-FR" dirty="0" smtClean="0"/>
            </a:br>
            <a:r>
              <a:rPr lang="fr-FR" dirty="0" smtClean="0"/>
              <a:t>Nous pourrons les différencier en coupe longitudinales et en coupe transversale.  </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ebapps.fundp.ac.be/umdb/histohuma/histohuma/img/tmp/12_32.jpg"/>
          <p:cNvPicPr>
            <a:picLocks noChangeAspect="1" noChangeArrowheads="1"/>
          </p:cNvPicPr>
          <p:nvPr/>
        </p:nvPicPr>
        <p:blipFill>
          <a:blip r:embed="rId2"/>
          <a:srcRect l="11413" t="31063"/>
          <a:stretch>
            <a:fillRect/>
          </a:stretch>
        </p:blipFill>
        <p:spPr bwMode="auto">
          <a:xfrm>
            <a:off x="31401" y="15241"/>
            <a:ext cx="5669099" cy="6817066"/>
          </a:xfrm>
          <a:prstGeom prst="rect">
            <a:avLst/>
          </a:prstGeom>
          <a:noFill/>
        </p:spPr>
      </p:pic>
      <p:sp>
        <p:nvSpPr>
          <p:cNvPr id="3" name="Rectangle 2"/>
          <p:cNvSpPr/>
          <p:nvPr/>
        </p:nvSpPr>
        <p:spPr>
          <a:xfrm>
            <a:off x="5699768" y="1285860"/>
            <a:ext cx="3428992" cy="3970318"/>
          </a:xfrm>
          <a:prstGeom prst="rect">
            <a:avLst/>
          </a:prstGeom>
        </p:spPr>
        <p:txBody>
          <a:bodyPr wrap="square">
            <a:spAutoFit/>
          </a:bodyPr>
          <a:lstStyle/>
          <a:p>
            <a:pPr algn="just"/>
            <a:r>
              <a:rPr lang="fr-FR" dirty="0" smtClean="0"/>
              <a:t>En coupe longitudinale, la striation des cellules musculaires striées squelettiques est évidente.</a:t>
            </a:r>
          </a:p>
          <a:p>
            <a:pPr algn="just"/>
            <a:endParaRPr lang="fr-FR" dirty="0" smtClean="0"/>
          </a:p>
          <a:p>
            <a:pPr algn="just"/>
            <a:r>
              <a:rPr lang="fr-FR" dirty="0" smtClean="0"/>
              <a:t>Les noyaux, en 1, sont nombreux et logés en périphérie de la cellule. </a:t>
            </a:r>
          </a:p>
          <a:p>
            <a:pPr algn="just"/>
            <a:endParaRPr lang="fr-FR" dirty="0" smtClean="0"/>
          </a:p>
          <a:p>
            <a:pPr algn="just"/>
            <a:r>
              <a:rPr lang="fr-FR" dirty="0" smtClean="0"/>
              <a:t>En 2, les cellules musculaires lisses sont de diamètre beaucoup plus petits. Elles sont fusiformes et le noyau est unique et central.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ebapps.fundp.ac.be/umdb/histohuma/histohuma/img/tmp/12_33.jpg"/>
          <p:cNvPicPr>
            <a:picLocks noChangeAspect="1" noChangeArrowheads="1"/>
          </p:cNvPicPr>
          <p:nvPr/>
        </p:nvPicPr>
        <p:blipFill>
          <a:blip r:embed="rId2"/>
          <a:srcRect t="21784"/>
          <a:stretch>
            <a:fillRect/>
          </a:stretch>
        </p:blipFill>
        <p:spPr bwMode="auto">
          <a:xfrm>
            <a:off x="85724" y="56174"/>
            <a:ext cx="5629284" cy="6759028"/>
          </a:xfrm>
          <a:prstGeom prst="rect">
            <a:avLst/>
          </a:prstGeom>
          <a:noFill/>
        </p:spPr>
      </p:pic>
      <p:sp>
        <p:nvSpPr>
          <p:cNvPr id="3" name="Rectangle 2"/>
          <p:cNvSpPr/>
          <p:nvPr/>
        </p:nvSpPr>
        <p:spPr>
          <a:xfrm>
            <a:off x="5760728" y="1357298"/>
            <a:ext cx="3319486" cy="3693319"/>
          </a:xfrm>
          <a:prstGeom prst="rect">
            <a:avLst/>
          </a:prstGeom>
        </p:spPr>
        <p:txBody>
          <a:bodyPr wrap="square">
            <a:spAutoFit/>
          </a:bodyPr>
          <a:lstStyle/>
          <a:p>
            <a:pPr algn="just"/>
            <a:r>
              <a:rPr lang="fr-FR" dirty="0" smtClean="0"/>
              <a:t>En coupe transversale, en 1 des cellules musculaires lisses. Leur surface de section est petite et irrégulière. Quelques-unes seulement passent par le noyau. </a:t>
            </a:r>
          </a:p>
          <a:p>
            <a:pPr algn="just"/>
            <a:endParaRPr lang="fr-FR" dirty="0" smtClean="0"/>
          </a:p>
          <a:p>
            <a:pPr algn="just"/>
            <a:r>
              <a:rPr lang="fr-FR" dirty="0" smtClean="0"/>
              <a:t>En 2, les cellules musculaires striées ont un diamètre plus régulier et nettement plus large. Les noyaux sont périphériques et nous pouvons observer les myofibrilles. </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06980" y="2699089"/>
            <a:ext cx="6979796" cy="1015663"/>
          </a:xfrm>
          <a:prstGeom prst="rect">
            <a:avLst/>
          </a:prstGeom>
          <a:noFill/>
        </p:spPr>
        <p:txBody>
          <a:bodyPr wrap="none" rtlCol="0">
            <a:spAutoFit/>
          </a:bodyPr>
          <a:lstStyle/>
          <a:p>
            <a:r>
              <a:rPr lang="fr-FR" sz="6000" b="1" dirty="0" smtClean="0">
                <a:latin typeface="Times New Roman" pitchFamily="18" charset="0"/>
                <a:cs typeface="Times New Roman" pitchFamily="18" charset="0"/>
              </a:rPr>
              <a:t>Le muscle cardiaque</a:t>
            </a:r>
            <a:endParaRPr lang="fr-FR"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ebapps.fundp.ac.be/umdb/histohuma/histohuma/img/tmp/12_18.jpg"/>
          <p:cNvPicPr>
            <a:picLocks noChangeAspect="1" noChangeArrowheads="1"/>
          </p:cNvPicPr>
          <p:nvPr/>
        </p:nvPicPr>
        <p:blipFill>
          <a:blip r:embed="rId2"/>
          <a:srcRect r="7944" b="10976"/>
          <a:stretch>
            <a:fillRect/>
          </a:stretch>
        </p:blipFill>
        <p:spPr bwMode="auto">
          <a:xfrm>
            <a:off x="80215" y="71438"/>
            <a:ext cx="8958385" cy="5643578"/>
          </a:xfrm>
          <a:prstGeom prst="rect">
            <a:avLst/>
          </a:prstGeom>
          <a:noFill/>
        </p:spPr>
      </p:pic>
      <p:sp>
        <p:nvSpPr>
          <p:cNvPr id="3" name="Rectangle 2"/>
          <p:cNvSpPr/>
          <p:nvPr/>
        </p:nvSpPr>
        <p:spPr>
          <a:xfrm>
            <a:off x="142844" y="5929330"/>
            <a:ext cx="8929718" cy="707886"/>
          </a:xfrm>
          <a:prstGeom prst="rect">
            <a:avLst/>
          </a:prstGeom>
        </p:spPr>
        <p:txBody>
          <a:bodyPr wrap="square">
            <a:spAutoFit/>
          </a:bodyPr>
          <a:lstStyle/>
          <a:p>
            <a:pPr algn="ctr"/>
            <a:r>
              <a:rPr lang="fr-FR" sz="2000" dirty="0" smtClean="0"/>
              <a:t>La paroi du cœur, ou myocarde, est composée de cellules musculaires striées cardiaques ou cellules myocardiques.  </a:t>
            </a:r>
            <a:endParaRPr lang="fr-F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ebapps.fundp.ac.be/umdb/histohuma/histohuma/img/tmp/12_19.jpg"/>
          <p:cNvPicPr>
            <a:picLocks noChangeAspect="1" noChangeArrowheads="1"/>
          </p:cNvPicPr>
          <p:nvPr/>
        </p:nvPicPr>
        <p:blipFill>
          <a:blip r:embed="rId2"/>
          <a:srcRect/>
          <a:stretch>
            <a:fillRect/>
          </a:stretch>
        </p:blipFill>
        <p:spPr bwMode="auto">
          <a:xfrm>
            <a:off x="500034" y="71414"/>
            <a:ext cx="8208425" cy="5429288"/>
          </a:xfrm>
          <a:prstGeom prst="rect">
            <a:avLst/>
          </a:prstGeom>
          <a:noFill/>
        </p:spPr>
      </p:pic>
      <p:sp>
        <p:nvSpPr>
          <p:cNvPr id="3" name="Rectangle 2"/>
          <p:cNvSpPr/>
          <p:nvPr/>
        </p:nvSpPr>
        <p:spPr>
          <a:xfrm>
            <a:off x="142844" y="5586257"/>
            <a:ext cx="8929718" cy="1200329"/>
          </a:xfrm>
          <a:prstGeom prst="rect">
            <a:avLst/>
          </a:prstGeom>
        </p:spPr>
        <p:txBody>
          <a:bodyPr wrap="square">
            <a:spAutoFit/>
          </a:bodyPr>
          <a:lstStyle/>
          <a:p>
            <a:pPr algn="just"/>
            <a:r>
              <a:rPr lang="fr-FR" dirty="0" smtClean="0"/>
              <a:t>En coupe longitudinale, les CMS cardiaques ont la forme de longs cylindres qui présentent, au niveau des flèches, de nombreuses ramifications anastomosées avec les cellules voisines. Elles forment ainsi un vaste réseau tridimensionnel complexe. Toutefois, chaque cellule reste bien individualisée.  </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ebapps.fundp.ac.be/umdb/histohuma/histohuma/img/tmp/12_20.jpg"/>
          <p:cNvPicPr>
            <a:picLocks noChangeAspect="1" noChangeArrowheads="1"/>
          </p:cNvPicPr>
          <p:nvPr/>
        </p:nvPicPr>
        <p:blipFill>
          <a:blip r:embed="rId2"/>
          <a:srcRect l="6915" t="8548" r="9721" b="12129"/>
          <a:stretch>
            <a:fillRect/>
          </a:stretch>
        </p:blipFill>
        <p:spPr bwMode="auto">
          <a:xfrm>
            <a:off x="175593" y="106680"/>
            <a:ext cx="8791899" cy="5485462"/>
          </a:xfrm>
          <a:prstGeom prst="rect">
            <a:avLst/>
          </a:prstGeom>
          <a:noFill/>
        </p:spPr>
      </p:pic>
      <p:sp>
        <p:nvSpPr>
          <p:cNvPr id="3" name="Rectangle 2"/>
          <p:cNvSpPr/>
          <p:nvPr/>
        </p:nvSpPr>
        <p:spPr>
          <a:xfrm>
            <a:off x="76200" y="5699485"/>
            <a:ext cx="9001156" cy="1015663"/>
          </a:xfrm>
          <a:prstGeom prst="rect">
            <a:avLst/>
          </a:prstGeom>
        </p:spPr>
        <p:txBody>
          <a:bodyPr wrap="square">
            <a:spAutoFit/>
          </a:bodyPr>
          <a:lstStyle/>
          <a:p>
            <a:pPr algn="ctr"/>
            <a:r>
              <a:rPr lang="fr-FR" sz="2000" dirty="0" smtClean="0"/>
              <a:t>Des dispositifs de jonction assurent la cohésion entre les cellules myocardiques et permettent la transmission rapide de l'excitation. En microscopie optique, ils se traduisent par l'apparition de traits plus colorés à la jonction de deux cellules. </a:t>
            </a:r>
            <a:endParaRPr lang="fr-F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ebapps.fundp.ac.be/umdb/histohuma/histohuma/img/tmp/12_21.jpg"/>
          <p:cNvPicPr>
            <a:picLocks noChangeAspect="1" noChangeArrowheads="1"/>
          </p:cNvPicPr>
          <p:nvPr/>
        </p:nvPicPr>
        <p:blipFill>
          <a:blip r:embed="rId2"/>
          <a:srcRect t="14758" r="6718"/>
          <a:stretch>
            <a:fillRect/>
          </a:stretch>
        </p:blipFill>
        <p:spPr bwMode="auto">
          <a:xfrm>
            <a:off x="142844" y="66652"/>
            <a:ext cx="8901634" cy="5368693"/>
          </a:xfrm>
          <a:prstGeom prst="rect">
            <a:avLst/>
          </a:prstGeom>
          <a:noFill/>
        </p:spPr>
      </p:pic>
      <p:sp>
        <p:nvSpPr>
          <p:cNvPr id="3" name="Rectangle 2"/>
          <p:cNvSpPr/>
          <p:nvPr/>
        </p:nvSpPr>
        <p:spPr>
          <a:xfrm>
            <a:off x="71406" y="5480700"/>
            <a:ext cx="9001092" cy="1323439"/>
          </a:xfrm>
          <a:prstGeom prst="rect">
            <a:avLst/>
          </a:prstGeom>
        </p:spPr>
        <p:txBody>
          <a:bodyPr wrap="square">
            <a:spAutoFit/>
          </a:bodyPr>
          <a:lstStyle/>
          <a:p>
            <a:pPr algn="ctr"/>
            <a:r>
              <a:rPr lang="fr-FR" sz="2000" dirty="0" smtClean="0"/>
              <a:t>Si, comme en 1, les dispositifs de jonction se disposent de façon linéaire, on parle de trait intercalaire. Ils peuvent aussi, comme en 2, se disposer en escalier : ce sont les traits scalariformes. Chaque cellule musculaire cardiaque possède un seul noyau, à localisation centrale, fléché en 3. </a:t>
            </a:r>
            <a:endParaRPr lang="fr-F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ebapps.fundp.ac.be/umdb/histohuma/histohuma/img/tmp/12_22.jpg"/>
          <p:cNvPicPr>
            <a:picLocks noChangeAspect="1" noChangeArrowheads="1"/>
          </p:cNvPicPr>
          <p:nvPr/>
        </p:nvPicPr>
        <p:blipFill>
          <a:blip r:embed="rId2"/>
          <a:srcRect r="10621" b="10705"/>
          <a:stretch>
            <a:fillRect/>
          </a:stretch>
        </p:blipFill>
        <p:spPr bwMode="auto">
          <a:xfrm>
            <a:off x="516195" y="44774"/>
            <a:ext cx="8079176" cy="5338770"/>
          </a:xfrm>
          <a:prstGeom prst="rect">
            <a:avLst/>
          </a:prstGeom>
          <a:noFill/>
        </p:spPr>
      </p:pic>
      <p:sp>
        <p:nvSpPr>
          <p:cNvPr id="3" name="Rectangle 2"/>
          <p:cNvSpPr/>
          <p:nvPr/>
        </p:nvSpPr>
        <p:spPr>
          <a:xfrm>
            <a:off x="117126" y="5514819"/>
            <a:ext cx="8929718" cy="1200329"/>
          </a:xfrm>
          <a:prstGeom prst="rect">
            <a:avLst/>
          </a:prstGeom>
        </p:spPr>
        <p:txBody>
          <a:bodyPr wrap="square">
            <a:spAutoFit/>
          </a:bodyPr>
          <a:lstStyle/>
          <a:p>
            <a:pPr algn="just"/>
            <a:r>
              <a:rPr lang="fr-FR" dirty="0" smtClean="0"/>
              <a:t>Le noyau unique et central, en 1. Le cytoplasme, en 2, contient des myofibrilles où l'on retrouve la même striation transversale que dans le muscle strié squelettique. En 3, autour du noyau, existe une zone cytoplasmique dépourvue de matériel contractile : c'est le fuseau </a:t>
            </a:r>
            <a:r>
              <a:rPr lang="fr-FR" dirty="0" err="1" smtClean="0"/>
              <a:t>sarcoplasmique</a:t>
            </a:r>
            <a:r>
              <a:rPr lang="fr-FR" dirty="0" smtClean="0"/>
              <a:t>. Il contient souvent des pigments jaune-brunâtres de </a:t>
            </a:r>
            <a:r>
              <a:rPr lang="fr-FR" dirty="0" err="1" smtClean="0"/>
              <a:t>lipofuscine</a:t>
            </a:r>
            <a:r>
              <a:rPr lang="fr-FR" dirty="0" smtClean="0"/>
              <a:t>.</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apps.fundp.ac.be/umdb/histohuma/histohuma/img/tmp/11_17.jpg"/>
          <p:cNvPicPr>
            <a:picLocks noChangeAspect="1" noChangeArrowheads="1"/>
          </p:cNvPicPr>
          <p:nvPr/>
        </p:nvPicPr>
        <p:blipFill>
          <a:blip r:embed="rId2"/>
          <a:srcRect t="10004" r="21770"/>
          <a:stretch>
            <a:fillRect/>
          </a:stretch>
        </p:blipFill>
        <p:spPr bwMode="auto">
          <a:xfrm>
            <a:off x="857224" y="15216"/>
            <a:ext cx="7403017" cy="5572164"/>
          </a:xfrm>
          <a:prstGeom prst="rect">
            <a:avLst/>
          </a:prstGeom>
          <a:noFill/>
        </p:spPr>
      </p:pic>
      <p:sp>
        <p:nvSpPr>
          <p:cNvPr id="3" name="Rectangle 2"/>
          <p:cNvSpPr/>
          <p:nvPr/>
        </p:nvSpPr>
        <p:spPr>
          <a:xfrm>
            <a:off x="71406" y="5586257"/>
            <a:ext cx="9001124" cy="1200329"/>
          </a:xfrm>
          <a:prstGeom prst="rect">
            <a:avLst/>
          </a:prstGeom>
        </p:spPr>
        <p:txBody>
          <a:bodyPr wrap="square">
            <a:spAutoFit/>
          </a:bodyPr>
          <a:lstStyle/>
          <a:p>
            <a:pPr algn="just"/>
            <a:r>
              <a:rPr lang="fr-FR" dirty="0" smtClean="0"/>
              <a:t>Section longitudinale: cellule musculaire lisse fusiforme et très allongée. 1 :  noyau central, allongé dans le sens de la cellule et est unique. Le cytoplasme contient les myofibrilles,  disposées selon le grand axe de la cellule tout en laissant libre, en 2, un cône cytoplasmique </a:t>
            </a:r>
            <a:r>
              <a:rPr lang="fr-FR" dirty="0" err="1" smtClean="0"/>
              <a:t>périnucléaire</a:t>
            </a:r>
            <a:r>
              <a:rPr lang="fr-FR" dirty="0" smtClean="0"/>
              <a:t> qui contient les organites cellulaires.  </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ebapps.fundp.ac.be/umdb/histohuma/histohuma/img/tmp/12_23.jpg"/>
          <p:cNvPicPr>
            <a:picLocks noChangeAspect="1" noChangeArrowheads="1"/>
          </p:cNvPicPr>
          <p:nvPr/>
        </p:nvPicPr>
        <p:blipFill>
          <a:blip r:embed="rId2"/>
          <a:srcRect l="12479" t="4733"/>
          <a:stretch>
            <a:fillRect/>
          </a:stretch>
        </p:blipFill>
        <p:spPr bwMode="auto">
          <a:xfrm>
            <a:off x="680820" y="46038"/>
            <a:ext cx="7759310" cy="5526102"/>
          </a:xfrm>
          <a:prstGeom prst="rect">
            <a:avLst/>
          </a:prstGeom>
          <a:noFill/>
        </p:spPr>
      </p:pic>
      <p:sp>
        <p:nvSpPr>
          <p:cNvPr id="3" name="Rectangle 2"/>
          <p:cNvSpPr/>
          <p:nvPr/>
        </p:nvSpPr>
        <p:spPr>
          <a:xfrm>
            <a:off x="71438" y="5622690"/>
            <a:ext cx="9001156" cy="1200329"/>
          </a:xfrm>
          <a:prstGeom prst="rect">
            <a:avLst/>
          </a:prstGeom>
        </p:spPr>
        <p:txBody>
          <a:bodyPr wrap="square">
            <a:spAutoFit/>
          </a:bodyPr>
          <a:lstStyle/>
          <a:p>
            <a:pPr algn="just"/>
            <a:r>
              <a:rPr lang="fr-FR" dirty="0" smtClean="0"/>
              <a:t>En coupe transversale, les CMS cardiaques ont des sections de diamètre variable. Certaines, en 1, passent par le noyau central et laisse autour de lui beaucoup de cytoplasme contrairement à ce que l'on voit dans les CML. En 2, la section passe en dehors du noyau.  Nous voyons en 3 les pigments de </a:t>
            </a:r>
            <a:r>
              <a:rPr lang="fr-FR" dirty="0" err="1" smtClean="0"/>
              <a:t>lipofuscine</a:t>
            </a:r>
            <a:r>
              <a:rPr lang="fr-FR" dirty="0" smtClean="0"/>
              <a:t> du fuseau </a:t>
            </a:r>
            <a:r>
              <a:rPr lang="fr-FR" dirty="0" err="1" smtClean="0"/>
              <a:t>sarcoplasmique</a:t>
            </a:r>
            <a:r>
              <a:rPr lang="fr-FR" dirty="0" smtClean="0"/>
              <a:t>.  </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ebapps.fundp.ac.be/umdb/histohuma/histohuma/img/tmp/12_24.jpg"/>
          <p:cNvPicPr>
            <a:picLocks noChangeAspect="1" noChangeArrowheads="1"/>
          </p:cNvPicPr>
          <p:nvPr/>
        </p:nvPicPr>
        <p:blipFill>
          <a:blip r:embed="rId2"/>
          <a:srcRect/>
          <a:stretch>
            <a:fillRect/>
          </a:stretch>
        </p:blipFill>
        <p:spPr bwMode="auto">
          <a:xfrm>
            <a:off x="190556" y="40957"/>
            <a:ext cx="8754402" cy="5777907"/>
          </a:xfrm>
          <a:prstGeom prst="rect">
            <a:avLst/>
          </a:prstGeom>
          <a:noFill/>
        </p:spPr>
      </p:pic>
      <p:sp>
        <p:nvSpPr>
          <p:cNvPr id="3" name="Rectangle 2"/>
          <p:cNvSpPr/>
          <p:nvPr/>
        </p:nvSpPr>
        <p:spPr>
          <a:xfrm>
            <a:off x="96806" y="5863256"/>
            <a:ext cx="8929718" cy="923330"/>
          </a:xfrm>
          <a:prstGeom prst="rect">
            <a:avLst/>
          </a:prstGeom>
        </p:spPr>
        <p:txBody>
          <a:bodyPr wrap="square">
            <a:spAutoFit/>
          </a:bodyPr>
          <a:lstStyle/>
          <a:p>
            <a:pPr algn="just"/>
            <a:r>
              <a:rPr lang="fr-FR" dirty="0" smtClean="0"/>
              <a:t>En coupe transversale, nous voyons que les myofibrilles des CMS cardiaques, en 1, s'orientent souvent en lamelles. En 2, elles se placent parfois de façon concentrique autour du noyau. Entre les cellules, en 3, quelques noyaux conjonctifs dans l'</a:t>
            </a:r>
            <a:r>
              <a:rPr lang="fr-FR" dirty="0" err="1" smtClean="0"/>
              <a:t>endomysium</a:t>
            </a:r>
            <a:r>
              <a:rPr lang="fr-FR" dirty="0" smtClean="0"/>
              <a:t>.</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ebapps.fundp.ac.be/umdb/histohuma/histohuma/img/tmp/12_25.jpg"/>
          <p:cNvPicPr>
            <a:picLocks noChangeAspect="1" noChangeArrowheads="1"/>
          </p:cNvPicPr>
          <p:nvPr/>
        </p:nvPicPr>
        <p:blipFill>
          <a:blip r:embed="rId2"/>
          <a:srcRect/>
          <a:stretch>
            <a:fillRect/>
          </a:stretch>
        </p:blipFill>
        <p:spPr bwMode="auto">
          <a:xfrm>
            <a:off x="369858" y="38076"/>
            <a:ext cx="8429684" cy="5563593"/>
          </a:xfrm>
          <a:prstGeom prst="rect">
            <a:avLst/>
          </a:prstGeom>
          <a:noFill/>
        </p:spPr>
      </p:pic>
      <p:sp>
        <p:nvSpPr>
          <p:cNvPr id="3" name="Rectangle 2"/>
          <p:cNvSpPr/>
          <p:nvPr/>
        </p:nvSpPr>
        <p:spPr>
          <a:xfrm>
            <a:off x="142876" y="5662775"/>
            <a:ext cx="8929718" cy="1077218"/>
          </a:xfrm>
          <a:prstGeom prst="rect">
            <a:avLst/>
          </a:prstGeom>
        </p:spPr>
        <p:txBody>
          <a:bodyPr wrap="square">
            <a:spAutoFit/>
          </a:bodyPr>
          <a:lstStyle/>
          <a:p>
            <a:pPr algn="ctr"/>
            <a:r>
              <a:rPr lang="fr-FR" sz="1600" dirty="0" smtClean="0"/>
              <a:t>Le cœur possède des cellules myocardiques particulières : les cellules </a:t>
            </a:r>
            <a:r>
              <a:rPr lang="fr-FR" sz="1600" dirty="0" err="1" smtClean="0"/>
              <a:t>cardionectrices</a:t>
            </a:r>
            <a:r>
              <a:rPr lang="fr-FR" sz="1600" dirty="0" smtClean="0"/>
              <a:t> dont le rôle est de coordonner les battements du cœur. Dans le myocarde de mouton, nous en observons un type au niveau de la flèche: ce sont les cellules de Purkinje, cellules volumineuses, que l'on rencontre au niveau de l'endocarde, dans les travées conjonctives.</a:t>
            </a:r>
            <a:endParaRPr lang="fr-F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ebapps.fundp.ac.be/umdb/histohuma/histohuma/img/tmp/12_26.jpg"/>
          <p:cNvPicPr>
            <a:picLocks noChangeAspect="1" noChangeArrowheads="1"/>
          </p:cNvPicPr>
          <p:nvPr/>
        </p:nvPicPr>
        <p:blipFill>
          <a:blip r:embed="rId2"/>
          <a:srcRect t="7792"/>
          <a:stretch>
            <a:fillRect/>
          </a:stretch>
        </p:blipFill>
        <p:spPr bwMode="auto">
          <a:xfrm>
            <a:off x="30480" y="73012"/>
            <a:ext cx="9072113" cy="5652482"/>
          </a:xfrm>
          <a:prstGeom prst="rect">
            <a:avLst/>
          </a:prstGeom>
          <a:noFill/>
        </p:spPr>
      </p:pic>
      <p:sp>
        <p:nvSpPr>
          <p:cNvPr id="3" name="Rectangle 2"/>
          <p:cNvSpPr/>
          <p:nvPr/>
        </p:nvSpPr>
        <p:spPr>
          <a:xfrm>
            <a:off x="25718" y="5786454"/>
            <a:ext cx="9072562" cy="923330"/>
          </a:xfrm>
          <a:prstGeom prst="rect">
            <a:avLst/>
          </a:prstGeom>
        </p:spPr>
        <p:txBody>
          <a:bodyPr wrap="square">
            <a:spAutoFit/>
          </a:bodyPr>
          <a:lstStyle/>
          <a:p>
            <a:pPr algn="just"/>
            <a:r>
              <a:rPr lang="fr-FR" dirty="0" smtClean="0"/>
              <a:t>Les cellules de Purkinje du mouton sont volumineuses, arrondies ou polygonales et groupées dans l'endocarde. Leur cytoplasme est clair, riche en glycogène et pauvre en myofibrilles. Les myofibrilles sont surtout dispersées en périphérie de la cellule.  </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ebapps.fundp.ac.be/umdb/histohuma/histohuma/img/tmp/12_27.jpg"/>
          <p:cNvPicPr>
            <a:picLocks noChangeAspect="1" noChangeArrowheads="1"/>
          </p:cNvPicPr>
          <p:nvPr/>
        </p:nvPicPr>
        <p:blipFill>
          <a:blip r:embed="rId2"/>
          <a:srcRect/>
          <a:stretch>
            <a:fillRect/>
          </a:stretch>
        </p:blipFill>
        <p:spPr bwMode="auto">
          <a:xfrm>
            <a:off x="71241" y="111132"/>
            <a:ext cx="9012421" cy="5961074"/>
          </a:xfrm>
          <a:prstGeom prst="rect">
            <a:avLst/>
          </a:prstGeom>
          <a:noFill/>
        </p:spPr>
      </p:pic>
      <p:sp>
        <p:nvSpPr>
          <p:cNvPr id="3" name="Rectangle 2"/>
          <p:cNvSpPr/>
          <p:nvPr/>
        </p:nvSpPr>
        <p:spPr>
          <a:xfrm>
            <a:off x="71438" y="6109775"/>
            <a:ext cx="9001156" cy="707886"/>
          </a:xfrm>
          <a:prstGeom prst="rect">
            <a:avLst/>
          </a:prstGeom>
        </p:spPr>
        <p:txBody>
          <a:bodyPr wrap="square">
            <a:spAutoFit/>
          </a:bodyPr>
          <a:lstStyle/>
          <a:p>
            <a:pPr algn="ctr"/>
            <a:r>
              <a:rPr lang="fr-FR" sz="2000" dirty="0" smtClean="0"/>
              <a:t>Un PAS confirme en 1 l'abondance de glycogène dans ces cellules de Purkinje. Le centre de la cellule contient un ou deux noyaux, fléchés en 2.  </a:t>
            </a:r>
            <a:endParaRPr lang="fr-FR"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ebapps.fundp.ac.be/umdb/histohuma/histohuma/img/tmp/12_28.jpg"/>
          <p:cNvPicPr>
            <a:picLocks noChangeAspect="1" noChangeArrowheads="1"/>
          </p:cNvPicPr>
          <p:nvPr/>
        </p:nvPicPr>
        <p:blipFill>
          <a:blip r:embed="rId2"/>
          <a:srcRect t="17457"/>
          <a:stretch>
            <a:fillRect/>
          </a:stretch>
        </p:blipFill>
        <p:spPr bwMode="auto">
          <a:xfrm>
            <a:off x="86717" y="71414"/>
            <a:ext cx="5271101" cy="6708442"/>
          </a:xfrm>
          <a:prstGeom prst="rect">
            <a:avLst/>
          </a:prstGeom>
          <a:noFill/>
        </p:spPr>
      </p:pic>
      <p:sp>
        <p:nvSpPr>
          <p:cNvPr id="3" name="Rectangle 2"/>
          <p:cNvSpPr/>
          <p:nvPr/>
        </p:nvSpPr>
        <p:spPr>
          <a:xfrm>
            <a:off x="5572132" y="1643050"/>
            <a:ext cx="3429024" cy="2554545"/>
          </a:xfrm>
          <a:prstGeom prst="rect">
            <a:avLst/>
          </a:prstGeom>
        </p:spPr>
        <p:txBody>
          <a:bodyPr wrap="square">
            <a:spAutoFit/>
          </a:bodyPr>
          <a:lstStyle/>
          <a:p>
            <a:pPr algn="ctr"/>
            <a:r>
              <a:rPr lang="fr-FR" sz="2000" dirty="0" smtClean="0"/>
              <a:t>La disposition des myofibrilles dans les cellules de Purkinje peut varier selon les espèces.</a:t>
            </a:r>
          </a:p>
          <a:p>
            <a:pPr algn="ctr"/>
            <a:endParaRPr lang="fr-FR" sz="2000" dirty="0" smtClean="0"/>
          </a:p>
          <a:p>
            <a:pPr algn="ctr"/>
            <a:r>
              <a:rPr lang="fr-FR" sz="2000" dirty="0" smtClean="0"/>
              <a:t> Chez le chevreuil, elles se disposent souvent en rayons de roue, comme l'indique la flèche. </a:t>
            </a:r>
            <a:endParaRPr lang="fr-FR"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ebapps.fundp.ac.be/umdb/histohuma/histohuma/img/tmp/12_29.jpg"/>
          <p:cNvPicPr>
            <a:picLocks noChangeAspect="1" noChangeArrowheads="1"/>
          </p:cNvPicPr>
          <p:nvPr/>
        </p:nvPicPr>
        <p:blipFill>
          <a:blip r:embed="rId2"/>
          <a:srcRect/>
          <a:stretch>
            <a:fillRect/>
          </a:stretch>
        </p:blipFill>
        <p:spPr bwMode="auto">
          <a:xfrm>
            <a:off x="428596" y="25376"/>
            <a:ext cx="8278029" cy="5475326"/>
          </a:xfrm>
          <a:prstGeom prst="rect">
            <a:avLst/>
          </a:prstGeom>
          <a:noFill/>
        </p:spPr>
      </p:pic>
      <p:sp>
        <p:nvSpPr>
          <p:cNvPr id="3" name="Rectangle 2"/>
          <p:cNvSpPr/>
          <p:nvPr/>
        </p:nvSpPr>
        <p:spPr>
          <a:xfrm>
            <a:off x="71438" y="5586257"/>
            <a:ext cx="9001156" cy="1200329"/>
          </a:xfrm>
          <a:prstGeom prst="rect">
            <a:avLst/>
          </a:prstGeom>
        </p:spPr>
        <p:txBody>
          <a:bodyPr wrap="square">
            <a:spAutoFit/>
          </a:bodyPr>
          <a:lstStyle/>
          <a:p>
            <a:pPr algn="just"/>
            <a:r>
              <a:rPr lang="fr-FR" dirty="0" smtClean="0"/>
              <a:t>Chez l'homme, les C de Purkinje, en 1, sont plus difficiles à distinguer des C myocardiques, en 2. Retenir la localisation des cellules de Purkinje au niveau de l'endocarde ainsi que sa pauvreté en myofibrilles, elles apparaissent donc plus claires que les autres cellules myocardiques.  </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643174" y="271462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572000" y="271462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6" name="Ellipse 5"/>
          <p:cNvSpPr/>
          <p:nvPr/>
        </p:nvSpPr>
        <p:spPr>
          <a:xfrm>
            <a:off x="6715140" y="271462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bapps.fundp.ac.be/umdb/histohuma/histohuma/img/tmp/11_18.jpg"/>
          <p:cNvPicPr>
            <a:picLocks noChangeAspect="1" noChangeArrowheads="1"/>
          </p:cNvPicPr>
          <p:nvPr/>
        </p:nvPicPr>
        <p:blipFill>
          <a:blip r:embed="rId2"/>
          <a:srcRect l="10979" t="16620" r="19332" b="23910"/>
          <a:stretch>
            <a:fillRect/>
          </a:stretch>
        </p:blipFill>
        <p:spPr bwMode="auto">
          <a:xfrm>
            <a:off x="71406" y="285728"/>
            <a:ext cx="8964936" cy="5005422"/>
          </a:xfrm>
          <a:prstGeom prst="rect">
            <a:avLst/>
          </a:prstGeom>
          <a:noFill/>
        </p:spPr>
      </p:pic>
      <p:sp>
        <p:nvSpPr>
          <p:cNvPr id="3" name="Rectangle 2"/>
          <p:cNvSpPr/>
          <p:nvPr/>
        </p:nvSpPr>
        <p:spPr>
          <a:xfrm>
            <a:off x="357158" y="5643578"/>
            <a:ext cx="8429684" cy="369332"/>
          </a:xfrm>
          <a:prstGeom prst="rect">
            <a:avLst/>
          </a:prstGeom>
        </p:spPr>
        <p:txBody>
          <a:bodyPr wrap="square">
            <a:spAutoFit/>
          </a:bodyPr>
          <a:lstStyle/>
          <a:p>
            <a:r>
              <a:rPr lang="fr-FR" dirty="0" smtClean="0"/>
              <a:t>Quand la cellule est contractée, le noyau peut se plisser (aspect dit en tire-bouchon ).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ebapps.fundp.ac.be/umdb/histohuma/histohuma/img/tmp/11_19.jpg"/>
          <p:cNvPicPr>
            <a:picLocks noChangeAspect="1" noChangeArrowheads="1"/>
          </p:cNvPicPr>
          <p:nvPr/>
        </p:nvPicPr>
        <p:blipFill>
          <a:blip r:embed="rId2"/>
          <a:srcRect/>
          <a:stretch>
            <a:fillRect/>
          </a:stretch>
        </p:blipFill>
        <p:spPr bwMode="auto">
          <a:xfrm>
            <a:off x="173324" y="71438"/>
            <a:ext cx="8792332" cy="5715016"/>
          </a:xfrm>
          <a:prstGeom prst="rect">
            <a:avLst/>
          </a:prstGeom>
          <a:noFill/>
        </p:spPr>
      </p:pic>
      <p:sp>
        <p:nvSpPr>
          <p:cNvPr id="3" name="Rectangle 2"/>
          <p:cNvSpPr/>
          <p:nvPr/>
        </p:nvSpPr>
        <p:spPr>
          <a:xfrm>
            <a:off x="428596" y="5863256"/>
            <a:ext cx="8429684" cy="923330"/>
          </a:xfrm>
          <a:prstGeom prst="rect">
            <a:avLst/>
          </a:prstGeom>
        </p:spPr>
        <p:txBody>
          <a:bodyPr wrap="square">
            <a:spAutoFit/>
          </a:bodyPr>
          <a:lstStyle/>
          <a:p>
            <a:pPr algn="just"/>
            <a:r>
              <a:rPr lang="fr-FR" dirty="0" smtClean="0"/>
              <a:t>Image en "tire-bouchon" du noyau dans des cellules musculaires lisses qui occupent la paroi d'un vaisseau sanguin. Ce noyau tire-bouchonné est propre aux cellules musculaires lisses.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ebapps.fundp.ac.be/umdb/histohuma/histohuma/img/tmp/11_20.jpg"/>
          <p:cNvPicPr>
            <a:picLocks noChangeAspect="1" noChangeArrowheads="1"/>
          </p:cNvPicPr>
          <p:nvPr/>
        </p:nvPicPr>
        <p:blipFill>
          <a:blip r:embed="rId2"/>
          <a:srcRect l="19728" b="25754"/>
          <a:stretch>
            <a:fillRect/>
          </a:stretch>
        </p:blipFill>
        <p:spPr bwMode="auto">
          <a:xfrm>
            <a:off x="157384" y="40934"/>
            <a:ext cx="8843772" cy="5316892"/>
          </a:xfrm>
          <a:prstGeom prst="rect">
            <a:avLst/>
          </a:prstGeom>
          <a:noFill/>
        </p:spPr>
      </p:pic>
      <p:sp>
        <p:nvSpPr>
          <p:cNvPr id="4" name="Rectangle 3"/>
          <p:cNvSpPr/>
          <p:nvPr/>
        </p:nvSpPr>
        <p:spPr>
          <a:xfrm>
            <a:off x="214282" y="5500702"/>
            <a:ext cx="8715404" cy="1200329"/>
          </a:xfrm>
          <a:prstGeom prst="rect">
            <a:avLst/>
          </a:prstGeom>
        </p:spPr>
        <p:txBody>
          <a:bodyPr wrap="square">
            <a:spAutoFit/>
          </a:bodyPr>
          <a:lstStyle/>
          <a:p>
            <a:pPr algn="just"/>
            <a:r>
              <a:rPr lang="fr-FR" dirty="0" smtClean="0"/>
              <a:t>Le plus souvent, les cellules musculaires lisses se disposent en faisceaux, s'imbriquant étroitement les unes entre les autres en quinconce. Du tissu conjonctif, surtout constitué de fibres de réticuline et collagènes, assure la cohésion de l'ensemble: marqué par la flèche, sur une coupe tangentielle des cellules.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bapps.fundp.ac.be/umdb/histohuma/histohuma/img/tmp/11_21.jpg"/>
          <p:cNvPicPr>
            <a:picLocks noChangeAspect="1" noChangeArrowheads="1"/>
          </p:cNvPicPr>
          <p:nvPr/>
        </p:nvPicPr>
        <p:blipFill>
          <a:blip r:embed="rId2"/>
          <a:srcRect/>
          <a:stretch>
            <a:fillRect/>
          </a:stretch>
        </p:blipFill>
        <p:spPr bwMode="auto">
          <a:xfrm>
            <a:off x="52827" y="71438"/>
            <a:ext cx="9022985" cy="5903612"/>
          </a:xfrm>
          <a:prstGeom prst="rect">
            <a:avLst/>
          </a:prstGeom>
          <a:noFill/>
        </p:spPr>
      </p:pic>
      <p:sp>
        <p:nvSpPr>
          <p:cNvPr id="3" name="Rectangle 2"/>
          <p:cNvSpPr/>
          <p:nvPr/>
        </p:nvSpPr>
        <p:spPr>
          <a:xfrm>
            <a:off x="214314" y="6140255"/>
            <a:ext cx="8715404" cy="646331"/>
          </a:xfrm>
          <a:prstGeom prst="rect">
            <a:avLst/>
          </a:prstGeom>
        </p:spPr>
        <p:txBody>
          <a:bodyPr wrap="square">
            <a:spAutoFit/>
          </a:bodyPr>
          <a:lstStyle/>
          <a:p>
            <a:pPr algn="just"/>
            <a:r>
              <a:rPr lang="fr-FR" dirty="0" smtClean="0"/>
              <a:t>Mise en évidence du fin réseau de fibres de réticuline qui entoure chaque cellule musculaire lisse. Manchon pellucide est le nom donné à ce réseau.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ebapps.fundp.ac.be/umdb/histohuma/histohuma/img/tmp/11_22.jpg"/>
          <p:cNvPicPr>
            <a:picLocks noChangeAspect="1" noChangeArrowheads="1"/>
          </p:cNvPicPr>
          <p:nvPr/>
        </p:nvPicPr>
        <p:blipFill>
          <a:blip r:embed="rId2"/>
          <a:srcRect l="11025" t="5201" r="5218" b="8011"/>
          <a:stretch>
            <a:fillRect/>
          </a:stretch>
        </p:blipFill>
        <p:spPr bwMode="auto">
          <a:xfrm>
            <a:off x="428596" y="85341"/>
            <a:ext cx="8300496" cy="5701113"/>
          </a:xfrm>
          <a:prstGeom prst="rect">
            <a:avLst/>
          </a:prstGeom>
          <a:noFill/>
        </p:spPr>
      </p:pic>
      <p:sp>
        <p:nvSpPr>
          <p:cNvPr id="3" name="Rectangle 2"/>
          <p:cNvSpPr/>
          <p:nvPr/>
        </p:nvSpPr>
        <p:spPr>
          <a:xfrm>
            <a:off x="60960" y="5863256"/>
            <a:ext cx="9001124" cy="923330"/>
          </a:xfrm>
          <a:prstGeom prst="rect">
            <a:avLst/>
          </a:prstGeom>
        </p:spPr>
        <p:txBody>
          <a:bodyPr wrap="square">
            <a:spAutoFit/>
          </a:bodyPr>
          <a:lstStyle/>
          <a:p>
            <a:pPr algn="just"/>
            <a:r>
              <a:rPr lang="fr-FR" dirty="0" smtClean="0"/>
              <a:t>En coupe transversale, les CML : inégalité de diamètre des plans de section, selon que la coupe passe, en 1, dans l'extrémité effilée de la cellule, ou, en 2, plus au centre. Ces sections ont un aspect polygonal vu le tassement des cellules imbriquées entre les autres. </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7516</TotalTime>
  <Words>1887</Words>
  <Application>Microsoft Office PowerPoint</Application>
  <PresentationFormat>Affichage à l'écran (4:3)</PresentationFormat>
  <Paragraphs>81</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kacel</dc:creator>
  <cp:lastModifiedBy>kacel</cp:lastModifiedBy>
  <cp:revision>10</cp:revision>
  <dcterms:created xsi:type="dcterms:W3CDTF">2014-05-19T06:53:58Z</dcterms:created>
  <dcterms:modified xsi:type="dcterms:W3CDTF">2015-03-15T06:18:08Z</dcterms:modified>
</cp:coreProperties>
</file>