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11" r:id="rId2"/>
    <p:sldId id="308" r:id="rId3"/>
    <p:sldId id="259" r:id="rId4"/>
    <p:sldId id="290" r:id="rId5"/>
    <p:sldId id="262" r:id="rId6"/>
    <p:sldId id="268" r:id="rId7"/>
    <p:sldId id="267" r:id="rId8"/>
    <p:sldId id="292" r:id="rId9"/>
    <p:sldId id="263" r:id="rId10"/>
    <p:sldId id="260" r:id="rId11"/>
    <p:sldId id="261" r:id="rId12"/>
    <p:sldId id="264" r:id="rId13"/>
    <p:sldId id="269" r:id="rId14"/>
    <p:sldId id="270" r:id="rId15"/>
    <p:sldId id="279" r:id="rId16"/>
    <p:sldId id="294" r:id="rId17"/>
    <p:sldId id="280" r:id="rId18"/>
    <p:sldId id="281" r:id="rId19"/>
    <p:sldId id="282" r:id="rId20"/>
    <p:sldId id="296" r:id="rId21"/>
    <p:sldId id="283" r:id="rId22"/>
    <p:sldId id="297" r:id="rId23"/>
    <p:sldId id="284" r:id="rId24"/>
    <p:sldId id="298" r:id="rId25"/>
    <p:sldId id="305" r:id="rId26"/>
    <p:sldId id="285" r:id="rId27"/>
    <p:sldId id="272" r:id="rId28"/>
    <p:sldId id="273" r:id="rId29"/>
    <p:sldId id="274" r:id="rId30"/>
    <p:sldId id="299" r:id="rId31"/>
    <p:sldId id="302" r:id="rId32"/>
    <p:sldId id="275" r:id="rId33"/>
    <p:sldId id="276" r:id="rId34"/>
    <p:sldId id="301" r:id="rId35"/>
    <p:sldId id="303" r:id="rId36"/>
    <p:sldId id="304" r:id="rId37"/>
    <p:sldId id="306" r:id="rId38"/>
    <p:sldId id="314" r:id="rId39"/>
    <p:sldId id="315" r:id="rId40"/>
    <p:sldId id="312" r:id="rId41"/>
    <p:sldId id="316" r:id="rId42"/>
    <p:sldId id="313" r:id="rId43"/>
    <p:sldId id="320" r:id="rId44"/>
    <p:sldId id="325" r:id="rId45"/>
    <p:sldId id="321" r:id="rId46"/>
    <p:sldId id="324" r:id="rId47"/>
    <p:sldId id="327" r:id="rId48"/>
    <p:sldId id="322" r:id="rId49"/>
    <p:sldId id="323" r:id="rId50"/>
    <p:sldId id="317" r:id="rId51"/>
    <p:sldId id="319" r:id="rId52"/>
    <p:sldId id="318" r:id="rId53"/>
    <p:sldId id="326" r:id="rId54"/>
    <p:sldId id="328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6" autoAdjust="0"/>
    <p:restoredTop sz="94638" autoAdjust="0"/>
  </p:normalViewPr>
  <p:slideViewPr>
    <p:cSldViewPr>
      <p:cViewPr>
        <p:scale>
          <a:sx n="53" d="100"/>
          <a:sy n="53" d="100"/>
        </p:scale>
        <p:origin x="-186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79DD3-DDCA-4C6D-82D2-C255AB2D75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5B4E74-9952-4B38-A6BD-C8DC39D19186}">
      <dgm:prSet phldrT="[Texte]" custT="1"/>
      <dgm:spPr/>
      <dgm:t>
        <a:bodyPr/>
        <a:lstStyle/>
        <a:p>
          <a:r>
            <a:rPr lang="fr-FR" sz="3600" dirty="0" smtClean="0"/>
            <a:t>insuline</a:t>
          </a:r>
          <a:endParaRPr lang="fr-FR" sz="3600" dirty="0"/>
        </a:p>
      </dgm:t>
    </dgm:pt>
    <dgm:pt modelId="{04A060BB-A581-4C40-A156-0010B4B7DA2E}" type="parTrans" cxnId="{4C300510-C701-4E74-A887-4250742754F3}">
      <dgm:prSet/>
      <dgm:spPr/>
      <dgm:t>
        <a:bodyPr/>
        <a:lstStyle/>
        <a:p>
          <a:endParaRPr lang="fr-FR"/>
        </a:p>
      </dgm:t>
    </dgm:pt>
    <dgm:pt modelId="{5E1BC504-165E-4162-9C8F-6DE3E9F42EF2}" type="sibTrans" cxnId="{4C300510-C701-4E74-A887-4250742754F3}">
      <dgm:prSet/>
      <dgm:spPr/>
      <dgm:t>
        <a:bodyPr/>
        <a:lstStyle/>
        <a:p>
          <a:endParaRPr lang="fr-FR"/>
        </a:p>
      </dgm:t>
    </dgm:pt>
    <dgm:pt modelId="{DDC6666C-2C13-4962-A33C-189B69CCB92C}">
      <dgm:prSet phldrT="[Texte]" custT="1"/>
      <dgm:spPr/>
      <dgm:t>
        <a:bodyPr/>
        <a:lstStyle/>
        <a:p>
          <a:r>
            <a:rPr lang="fr-FR" sz="2400" b="1" dirty="0" smtClean="0"/>
            <a:t>Diabète type 1 DID</a:t>
          </a:r>
          <a:endParaRPr lang="fr-FR" sz="2400" b="1" dirty="0"/>
        </a:p>
      </dgm:t>
    </dgm:pt>
    <dgm:pt modelId="{3F6F4BD9-3137-40AF-B9FE-A45252F2FBAD}" type="parTrans" cxnId="{69AE411E-C3BF-47EC-A6C1-CBA7B4192BE3}">
      <dgm:prSet/>
      <dgm:spPr/>
      <dgm:t>
        <a:bodyPr/>
        <a:lstStyle/>
        <a:p>
          <a:endParaRPr lang="fr-FR"/>
        </a:p>
      </dgm:t>
    </dgm:pt>
    <dgm:pt modelId="{4120BB5C-9CAC-4FC6-BD94-4CA124517F61}" type="sibTrans" cxnId="{69AE411E-C3BF-47EC-A6C1-CBA7B4192BE3}">
      <dgm:prSet/>
      <dgm:spPr/>
      <dgm:t>
        <a:bodyPr/>
        <a:lstStyle/>
        <a:p>
          <a:endParaRPr lang="fr-FR"/>
        </a:p>
      </dgm:t>
    </dgm:pt>
    <dgm:pt modelId="{F670EAC9-EC53-4BFE-B842-CA6FAB8EB228}">
      <dgm:prSet phldrT="[Texte]" custT="1"/>
      <dgm:spPr/>
      <dgm:t>
        <a:bodyPr/>
        <a:lstStyle/>
        <a:p>
          <a:r>
            <a:rPr lang="fr-FR" sz="2400" b="1" dirty="0" smtClean="0"/>
            <a:t>Diabète type2 DNID</a:t>
          </a:r>
          <a:endParaRPr lang="fr-FR" sz="2400" b="1" dirty="0"/>
        </a:p>
      </dgm:t>
    </dgm:pt>
    <dgm:pt modelId="{48E05A84-0435-4167-85CF-46B6FD984A06}" type="parTrans" cxnId="{5B77BA9B-20C2-4B53-8220-92241C0CDFB6}">
      <dgm:prSet/>
      <dgm:spPr/>
      <dgm:t>
        <a:bodyPr/>
        <a:lstStyle/>
        <a:p>
          <a:endParaRPr lang="fr-FR"/>
        </a:p>
      </dgm:t>
    </dgm:pt>
    <dgm:pt modelId="{18652F27-1DEA-42BD-A20A-3AD7C470C16C}" type="sibTrans" cxnId="{5B77BA9B-20C2-4B53-8220-92241C0CDFB6}">
      <dgm:prSet/>
      <dgm:spPr/>
      <dgm:t>
        <a:bodyPr/>
        <a:lstStyle/>
        <a:p>
          <a:endParaRPr lang="fr-FR"/>
        </a:p>
      </dgm:t>
    </dgm:pt>
    <dgm:pt modelId="{11A32914-66F6-406A-B512-4DD0F5687546}">
      <dgm:prSet phldrT="[Texte]" custT="1"/>
      <dgm:spPr/>
      <dgm:t>
        <a:bodyPr/>
        <a:lstStyle/>
        <a:p>
          <a:r>
            <a:rPr lang="fr-FR" sz="3600" dirty="0" smtClean="0"/>
            <a:t>glucagon</a:t>
          </a:r>
          <a:r>
            <a:rPr lang="fr-FR" sz="4000" dirty="0" smtClean="0"/>
            <a:t> </a:t>
          </a:r>
          <a:endParaRPr lang="fr-FR" sz="4000" dirty="0"/>
        </a:p>
      </dgm:t>
    </dgm:pt>
    <dgm:pt modelId="{2216CAAE-F301-473A-B954-25143DEB7007}" type="parTrans" cxnId="{23855E7C-3DD1-464B-9A39-06DFFFE5ED7A}">
      <dgm:prSet/>
      <dgm:spPr/>
      <dgm:t>
        <a:bodyPr/>
        <a:lstStyle/>
        <a:p>
          <a:endParaRPr lang="fr-FR"/>
        </a:p>
      </dgm:t>
    </dgm:pt>
    <dgm:pt modelId="{2BBB6454-C26B-4C5B-807A-AACE6F02092E}" type="sibTrans" cxnId="{23855E7C-3DD1-464B-9A39-06DFFFE5ED7A}">
      <dgm:prSet/>
      <dgm:spPr/>
      <dgm:t>
        <a:bodyPr/>
        <a:lstStyle/>
        <a:p>
          <a:endParaRPr lang="fr-FR"/>
        </a:p>
      </dgm:t>
    </dgm:pt>
    <dgm:pt modelId="{6BF523A3-3DA8-43F6-82E4-15E4F5FCD463}">
      <dgm:prSet phldrT="[Texte]" custT="1"/>
      <dgm:spPr/>
      <dgm:t>
        <a:bodyPr/>
        <a:lstStyle/>
        <a:p>
          <a:r>
            <a:rPr lang="fr-FR" sz="2400" b="1" dirty="0" err="1" smtClean="0"/>
            <a:t>Hyperglucagonome</a:t>
          </a:r>
          <a:r>
            <a:rPr lang="fr-FR" sz="2400" dirty="0" smtClean="0"/>
            <a:t> </a:t>
          </a:r>
          <a:r>
            <a:rPr lang="fr-FR" sz="2400" b="1" dirty="0" smtClean="0"/>
            <a:t>primaire</a:t>
          </a:r>
          <a:endParaRPr lang="fr-FR" sz="2400" b="1" dirty="0"/>
        </a:p>
      </dgm:t>
    </dgm:pt>
    <dgm:pt modelId="{E9679728-B231-4CC1-9EDC-6357461182CB}" type="parTrans" cxnId="{E6CAEFB9-786C-4A27-8CD0-FECEB1D943E4}">
      <dgm:prSet/>
      <dgm:spPr/>
      <dgm:t>
        <a:bodyPr/>
        <a:lstStyle/>
        <a:p>
          <a:endParaRPr lang="fr-FR"/>
        </a:p>
      </dgm:t>
    </dgm:pt>
    <dgm:pt modelId="{7630673A-521F-4F26-AB3F-D5C546637DFD}" type="sibTrans" cxnId="{E6CAEFB9-786C-4A27-8CD0-FECEB1D943E4}">
      <dgm:prSet/>
      <dgm:spPr/>
      <dgm:t>
        <a:bodyPr/>
        <a:lstStyle/>
        <a:p>
          <a:endParaRPr lang="fr-FR"/>
        </a:p>
      </dgm:t>
    </dgm:pt>
    <dgm:pt modelId="{2A41E52F-FF71-4ABA-B209-C4DB4A2F1ADC}">
      <dgm:prSet custT="1"/>
      <dgm:spPr/>
      <dgm:t>
        <a:bodyPr/>
        <a:lstStyle/>
        <a:p>
          <a:r>
            <a:rPr lang="fr-FR" sz="2400" b="1" dirty="0" err="1" smtClean="0"/>
            <a:t>Hyperglucagonome</a:t>
          </a:r>
          <a:r>
            <a:rPr lang="fr-FR" sz="2400" dirty="0" smtClean="0"/>
            <a:t> </a:t>
          </a:r>
          <a:r>
            <a:rPr lang="fr-FR" sz="2400" b="1" dirty="0" smtClean="0"/>
            <a:t>secondaire</a:t>
          </a:r>
          <a:endParaRPr lang="fr-FR" sz="2400" b="1" dirty="0"/>
        </a:p>
      </dgm:t>
    </dgm:pt>
    <dgm:pt modelId="{DC4FEF2D-12D2-4F79-B73B-66EFF6F476B9}" type="parTrans" cxnId="{0B27D2C5-EB2A-44D1-BCF0-AA5B63FB84AA}">
      <dgm:prSet/>
      <dgm:spPr/>
      <dgm:t>
        <a:bodyPr/>
        <a:lstStyle/>
        <a:p>
          <a:endParaRPr lang="fr-FR"/>
        </a:p>
      </dgm:t>
    </dgm:pt>
    <dgm:pt modelId="{7AFD5E60-4DA5-4155-A794-1C6117468043}" type="sibTrans" cxnId="{0B27D2C5-EB2A-44D1-BCF0-AA5B63FB84AA}">
      <dgm:prSet/>
      <dgm:spPr/>
      <dgm:t>
        <a:bodyPr/>
        <a:lstStyle/>
        <a:p>
          <a:endParaRPr lang="fr-FR"/>
        </a:p>
      </dgm:t>
    </dgm:pt>
    <dgm:pt modelId="{4647FA43-EC08-4249-95DE-5ADC11A70DB1}">
      <dgm:prSet phldrT="[Texte]" custT="1"/>
      <dgm:spPr/>
      <dgm:t>
        <a:bodyPr/>
        <a:lstStyle/>
        <a:p>
          <a:r>
            <a:rPr lang="fr-FR" sz="2400" b="1" dirty="0" smtClean="0"/>
            <a:t>Autres: </a:t>
          </a:r>
          <a:r>
            <a:rPr lang="fr-FR" sz="2400" b="1" dirty="0" err="1" smtClean="0"/>
            <a:t>exp</a:t>
          </a:r>
          <a:r>
            <a:rPr lang="fr-FR" sz="2400" b="1" dirty="0" smtClean="0"/>
            <a:t> tumeurs</a:t>
          </a:r>
          <a:endParaRPr lang="fr-FR" sz="2400" b="1" dirty="0"/>
        </a:p>
      </dgm:t>
    </dgm:pt>
    <dgm:pt modelId="{05375A5C-02E4-4C3A-8EFD-6A3479802A11}" type="parTrans" cxnId="{A74DE948-0CF5-4015-ACBA-3C9F58C0A208}">
      <dgm:prSet/>
      <dgm:spPr/>
      <dgm:t>
        <a:bodyPr/>
        <a:lstStyle/>
        <a:p>
          <a:endParaRPr lang="fr-FR"/>
        </a:p>
      </dgm:t>
    </dgm:pt>
    <dgm:pt modelId="{7C94BEA8-3193-4DE9-8DBF-68384C8ABACE}" type="sibTrans" cxnId="{A74DE948-0CF5-4015-ACBA-3C9F58C0A208}">
      <dgm:prSet/>
      <dgm:spPr/>
      <dgm:t>
        <a:bodyPr/>
        <a:lstStyle/>
        <a:p>
          <a:endParaRPr lang="fr-FR"/>
        </a:p>
      </dgm:t>
    </dgm:pt>
    <dgm:pt modelId="{B4CAD142-7C56-49F3-A9A1-5AF0033578AB}">
      <dgm:prSet custT="1"/>
      <dgm:spPr/>
      <dgm:t>
        <a:bodyPr/>
        <a:lstStyle/>
        <a:p>
          <a:r>
            <a:rPr lang="fr-FR" sz="2400" b="1" dirty="0" err="1" smtClean="0"/>
            <a:t>hypoglucagonisme</a:t>
          </a:r>
          <a:endParaRPr lang="fr-FR" sz="2400" b="1" dirty="0"/>
        </a:p>
      </dgm:t>
    </dgm:pt>
    <dgm:pt modelId="{CEAD483B-1323-4E15-A908-A3BF640F07FD}" type="parTrans" cxnId="{CD82B5FB-8EEB-42A9-9C4B-2F6A9BFA853D}">
      <dgm:prSet/>
      <dgm:spPr/>
      <dgm:t>
        <a:bodyPr/>
        <a:lstStyle/>
        <a:p>
          <a:endParaRPr lang="fr-FR"/>
        </a:p>
      </dgm:t>
    </dgm:pt>
    <dgm:pt modelId="{23465D1C-9B5B-441A-A612-07F43BCAFD57}" type="sibTrans" cxnId="{CD82B5FB-8EEB-42A9-9C4B-2F6A9BFA853D}">
      <dgm:prSet/>
      <dgm:spPr/>
      <dgm:t>
        <a:bodyPr/>
        <a:lstStyle/>
        <a:p>
          <a:endParaRPr lang="fr-FR"/>
        </a:p>
      </dgm:t>
    </dgm:pt>
    <dgm:pt modelId="{B23518A5-7CCB-414B-835D-A3BC31E956DD}" type="pres">
      <dgm:prSet presAssocID="{84579DD3-DDCA-4C6D-82D2-C255AB2D75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0638A85-5443-4510-A813-87C8DB65FE29}" type="pres">
      <dgm:prSet presAssocID="{4F5B4E74-9952-4B38-A6BD-C8DC39D19186}" presName="root" presStyleCnt="0"/>
      <dgm:spPr/>
    </dgm:pt>
    <dgm:pt modelId="{9036C29E-5476-455A-B590-6B70833E8554}" type="pres">
      <dgm:prSet presAssocID="{4F5B4E74-9952-4B38-A6BD-C8DC39D19186}" presName="rootComposite" presStyleCnt="0"/>
      <dgm:spPr/>
    </dgm:pt>
    <dgm:pt modelId="{139FA48B-C341-41C3-8E39-FCE19FCCE162}" type="pres">
      <dgm:prSet presAssocID="{4F5B4E74-9952-4B38-A6BD-C8DC39D19186}" presName="rootText" presStyleLbl="node1" presStyleIdx="0" presStyleCnt="2" custScaleX="139017"/>
      <dgm:spPr/>
      <dgm:t>
        <a:bodyPr/>
        <a:lstStyle/>
        <a:p>
          <a:endParaRPr lang="fr-FR"/>
        </a:p>
      </dgm:t>
    </dgm:pt>
    <dgm:pt modelId="{0E4D4DC0-9D94-45BC-B9B6-F2E64231280C}" type="pres">
      <dgm:prSet presAssocID="{4F5B4E74-9952-4B38-A6BD-C8DC39D19186}" presName="rootConnector" presStyleLbl="node1" presStyleIdx="0" presStyleCnt="2"/>
      <dgm:spPr/>
      <dgm:t>
        <a:bodyPr/>
        <a:lstStyle/>
        <a:p>
          <a:endParaRPr lang="fr-FR"/>
        </a:p>
      </dgm:t>
    </dgm:pt>
    <dgm:pt modelId="{032F8CC6-9542-4E88-9AA4-84942C7C48DC}" type="pres">
      <dgm:prSet presAssocID="{4F5B4E74-9952-4B38-A6BD-C8DC39D19186}" presName="childShape" presStyleCnt="0"/>
      <dgm:spPr/>
    </dgm:pt>
    <dgm:pt modelId="{C16CD100-B00D-4DC2-8B28-FE0CBEB1B579}" type="pres">
      <dgm:prSet presAssocID="{3F6F4BD9-3137-40AF-B9FE-A45252F2FBAD}" presName="Name13" presStyleLbl="parChTrans1D2" presStyleIdx="0" presStyleCnt="6"/>
      <dgm:spPr/>
      <dgm:t>
        <a:bodyPr/>
        <a:lstStyle/>
        <a:p>
          <a:endParaRPr lang="fr-FR"/>
        </a:p>
      </dgm:t>
    </dgm:pt>
    <dgm:pt modelId="{521CDE64-A007-4AE7-ACBF-06DCA71484F3}" type="pres">
      <dgm:prSet presAssocID="{DDC6666C-2C13-4962-A33C-189B69CCB92C}" presName="childText" presStyleLbl="bgAcc1" presStyleIdx="0" presStyleCnt="6" custScaleX="150929" custLinFactNeighborX="-2517" custLinFactNeighborY="-1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04B4B1-E5D6-4444-B2E2-FFF1C8688C2C}" type="pres">
      <dgm:prSet presAssocID="{48E05A84-0435-4167-85CF-46B6FD984A06}" presName="Name13" presStyleLbl="parChTrans1D2" presStyleIdx="1" presStyleCnt="6"/>
      <dgm:spPr/>
      <dgm:t>
        <a:bodyPr/>
        <a:lstStyle/>
        <a:p>
          <a:endParaRPr lang="fr-FR"/>
        </a:p>
      </dgm:t>
    </dgm:pt>
    <dgm:pt modelId="{F3711F16-1CFF-4178-A3B7-52F6B87F6855}" type="pres">
      <dgm:prSet presAssocID="{F670EAC9-EC53-4BFE-B842-CA6FAB8EB228}" presName="childText" presStyleLbl="bgAcc1" presStyleIdx="1" presStyleCnt="6" custScaleX="14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8ACA2-5672-4FB9-B1AE-095BFAD1C5B1}" type="pres">
      <dgm:prSet presAssocID="{05375A5C-02E4-4C3A-8EFD-6A3479802A11}" presName="Name13" presStyleLbl="parChTrans1D2" presStyleIdx="2" presStyleCnt="6"/>
      <dgm:spPr/>
      <dgm:t>
        <a:bodyPr/>
        <a:lstStyle/>
        <a:p>
          <a:endParaRPr lang="fr-FR"/>
        </a:p>
      </dgm:t>
    </dgm:pt>
    <dgm:pt modelId="{1223122F-D75D-467B-B4B8-C4399B40D2D0}" type="pres">
      <dgm:prSet presAssocID="{4647FA43-EC08-4249-95DE-5ADC11A70DB1}" presName="childText" presStyleLbl="bgAcc1" presStyleIdx="2" presStyleCnt="6" custScaleX="1475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85F272-5FC4-4FFB-81A1-828BABE44199}" type="pres">
      <dgm:prSet presAssocID="{11A32914-66F6-406A-B512-4DD0F5687546}" presName="root" presStyleCnt="0"/>
      <dgm:spPr/>
    </dgm:pt>
    <dgm:pt modelId="{45BA3ED8-2F9A-4D59-995D-285597948D7C}" type="pres">
      <dgm:prSet presAssocID="{11A32914-66F6-406A-B512-4DD0F5687546}" presName="rootComposite" presStyleCnt="0"/>
      <dgm:spPr/>
    </dgm:pt>
    <dgm:pt modelId="{81A41E36-1783-46D8-B521-D237D18339FC}" type="pres">
      <dgm:prSet presAssocID="{11A32914-66F6-406A-B512-4DD0F5687546}" presName="rootText" presStyleLbl="node1" presStyleIdx="1" presStyleCnt="2" custScaleX="142542"/>
      <dgm:spPr/>
      <dgm:t>
        <a:bodyPr/>
        <a:lstStyle/>
        <a:p>
          <a:endParaRPr lang="fr-FR"/>
        </a:p>
      </dgm:t>
    </dgm:pt>
    <dgm:pt modelId="{BC8215CA-83F9-450B-96B8-B75645D06789}" type="pres">
      <dgm:prSet presAssocID="{11A32914-66F6-406A-B512-4DD0F5687546}" presName="rootConnector" presStyleLbl="node1" presStyleIdx="1" presStyleCnt="2"/>
      <dgm:spPr/>
      <dgm:t>
        <a:bodyPr/>
        <a:lstStyle/>
        <a:p>
          <a:endParaRPr lang="fr-FR"/>
        </a:p>
      </dgm:t>
    </dgm:pt>
    <dgm:pt modelId="{1AF39774-4FDD-472F-AD90-8DEC20D236B6}" type="pres">
      <dgm:prSet presAssocID="{11A32914-66F6-406A-B512-4DD0F5687546}" presName="childShape" presStyleCnt="0"/>
      <dgm:spPr/>
    </dgm:pt>
    <dgm:pt modelId="{BC0B13DF-72EA-4518-B3A7-36FB4B59D2E1}" type="pres">
      <dgm:prSet presAssocID="{E9679728-B231-4CC1-9EDC-6357461182CB}" presName="Name13" presStyleLbl="parChTrans1D2" presStyleIdx="3" presStyleCnt="6"/>
      <dgm:spPr/>
      <dgm:t>
        <a:bodyPr/>
        <a:lstStyle/>
        <a:p>
          <a:endParaRPr lang="fr-FR"/>
        </a:p>
      </dgm:t>
    </dgm:pt>
    <dgm:pt modelId="{EE295D76-7E60-40F3-8219-DE68500DBE8E}" type="pres">
      <dgm:prSet presAssocID="{6BF523A3-3DA8-43F6-82E4-15E4F5FCD463}" presName="childText" presStyleLbl="bgAcc1" presStyleIdx="3" presStyleCnt="6" custScaleX="154859" custLinFactNeighborX="1178" custLinFactNeighborY="-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81200F-2FA1-4611-92DA-0B2F39D2B374}" type="pres">
      <dgm:prSet presAssocID="{DC4FEF2D-12D2-4F79-B73B-66EFF6F476B9}" presName="Name13" presStyleLbl="parChTrans1D2" presStyleIdx="4" presStyleCnt="6"/>
      <dgm:spPr/>
      <dgm:t>
        <a:bodyPr/>
        <a:lstStyle/>
        <a:p>
          <a:endParaRPr lang="fr-FR"/>
        </a:p>
      </dgm:t>
    </dgm:pt>
    <dgm:pt modelId="{BA1890DF-E151-4298-9F51-950A8B62D34E}" type="pres">
      <dgm:prSet presAssocID="{2A41E52F-FF71-4ABA-B209-C4DB4A2F1ADC}" presName="childText" presStyleLbl="bgAcc1" presStyleIdx="4" presStyleCnt="6" custScaleX="154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BDB495-153E-4BC3-A509-C594D129402A}" type="pres">
      <dgm:prSet presAssocID="{CEAD483B-1323-4E15-A908-A3BF640F07FD}" presName="Name13" presStyleLbl="parChTrans1D2" presStyleIdx="5" presStyleCnt="6"/>
      <dgm:spPr/>
      <dgm:t>
        <a:bodyPr/>
        <a:lstStyle/>
        <a:p>
          <a:endParaRPr lang="fr-FR"/>
        </a:p>
      </dgm:t>
    </dgm:pt>
    <dgm:pt modelId="{DF791A5D-D003-449C-B7A3-94B16DC81020}" type="pres">
      <dgm:prSet presAssocID="{B4CAD142-7C56-49F3-A9A1-5AF0033578AB}" presName="childText" presStyleLbl="bgAcc1" presStyleIdx="5" presStyleCnt="6" custScaleX="1553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CAEFB9-786C-4A27-8CD0-FECEB1D943E4}" srcId="{11A32914-66F6-406A-B512-4DD0F5687546}" destId="{6BF523A3-3DA8-43F6-82E4-15E4F5FCD463}" srcOrd="0" destOrd="0" parTransId="{E9679728-B231-4CC1-9EDC-6357461182CB}" sibTransId="{7630673A-521F-4F26-AB3F-D5C546637DFD}"/>
    <dgm:cxn modelId="{927579C1-BA62-413A-890C-55B878F40A3C}" type="presOf" srcId="{B4CAD142-7C56-49F3-A9A1-5AF0033578AB}" destId="{DF791A5D-D003-449C-B7A3-94B16DC81020}" srcOrd="0" destOrd="0" presId="urn:microsoft.com/office/officeart/2005/8/layout/hierarchy3"/>
    <dgm:cxn modelId="{6902EDB1-F8C5-4E22-8F69-9BC6AF0B720D}" type="presOf" srcId="{E9679728-B231-4CC1-9EDC-6357461182CB}" destId="{BC0B13DF-72EA-4518-B3A7-36FB4B59D2E1}" srcOrd="0" destOrd="0" presId="urn:microsoft.com/office/officeart/2005/8/layout/hierarchy3"/>
    <dgm:cxn modelId="{3A50D6AE-BC7F-4CBD-A377-95FACFDA8B5A}" type="presOf" srcId="{11A32914-66F6-406A-B512-4DD0F5687546}" destId="{81A41E36-1783-46D8-B521-D237D18339FC}" srcOrd="0" destOrd="0" presId="urn:microsoft.com/office/officeart/2005/8/layout/hierarchy3"/>
    <dgm:cxn modelId="{2F35B38D-C48F-4709-8D43-BC4943B9876F}" type="presOf" srcId="{3F6F4BD9-3137-40AF-B9FE-A45252F2FBAD}" destId="{C16CD100-B00D-4DC2-8B28-FE0CBEB1B579}" srcOrd="0" destOrd="0" presId="urn:microsoft.com/office/officeart/2005/8/layout/hierarchy3"/>
    <dgm:cxn modelId="{854BCACB-B74D-47CF-9BE1-6B9BFC13DAB9}" type="presOf" srcId="{CEAD483B-1323-4E15-A908-A3BF640F07FD}" destId="{F6BDB495-153E-4BC3-A509-C594D129402A}" srcOrd="0" destOrd="0" presId="urn:microsoft.com/office/officeart/2005/8/layout/hierarchy3"/>
    <dgm:cxn modelId="{2C6F9791-5317-4194-A0F7-1E48A2D4FB7A}" type="presOf" srcId="{11A32914-66F6-406A-B512-4DD0F5687546}" destId="{BC8215CA-83F9-450B-96B8-B75645D06789}" srcOrd="1" destOrd="0" presId="urn:microsoft.com/office/officeart/2005/8/layout/hierarchy3"/>
    <dgm:cxn modelId="{A74DE948-0CF5-4015-ACBA-3C9F58C0A208}" srcId="{4F5B4E74-9952-4B38-A6BD-C8DC39D19186}" destId="{4647FA43-EC08-4249-95DE-5ADC11A70DB1}" srcOrd="2" destOrd="0" parTransId="{05375A5C-02E4-4C3A-8EFD-6A3479802A11}" sibTransId="{7C94BEA8-3193-4DE9-8DBF-68384C8ABACE}"/>
    <dgm:cxn modelId="{D3A587E2-578D-4BFB-9129-AA6588C1B831}" type="presOf" srcId="{4F5B4E74-9952-4B38-A6BD-C8DC39D19186}" destId="{0E4D4DC0-9D94-45BC-B9B6-F2E64231280C}" srcOrd="1" destOrd="0" presId="urn:microsoft.com/office/officeart/2005/8/layout/hierarchy3"/>
    <dgm:cxn modelId="{1DDB5ED4-A55B-49EE-8653-99779EA13DC8}" type="presOf" srcId="{F670EAC9-EC53-4BFE-B842-CA6FAB8EB228}" destId="{F3711F16-1CFF-4178-A3B7-52F6B87F6855}" srcOrd="0" destOrd="0" presId="urn:microsoft.com/office/officeart/2005/8/layout/hierarchy3"/>
    <dgm:cxn modelId="{23855E7C-3DD1-464B-9A39-06DFFFE5ED7A}" srcId="{84579DD3-DDCA-4C6D-82D2-C255AB2D7540}" destId="{11A32914-66F6-406A-B512-4DD0F5687546}" srcOrd="1" destOrd="0" parTransId="{2216CAAE-F301-473A-B954-25143DEB7007}" sibTransId="{2BBB6454-C26B-4C5B-807A-AACE6F02092E}"/>
    <dgm:cxn modelId="{5B77BA9B-20C2-4B53-8220-92241C0CDFB6}" srcId="{4F5B4E74-9952-4B38-A6BD-C8DC39D19186}" destId="{F670EAC9-EC53-4BFE-B842-CA6FAB8EB228}" srcOrd="1" destOrd="0" parTransId="{48E05A84-0435-4167-85CF-46B6FD984A06}" sibTransId="{18652F27-1DEA-42BD-A20A-3AD7C470C16C}"/>
    <dgm:cxn modelId="{0B27D2C5-EB2A-44D1-BCF0-AA5B63FB84AA}" srcId="{11A32914-66F6-406A-B512-4DD0F5687546}" destId="{2A41E52F-FF71-4ABA-B209-C4DB4A2F1ADC}" srcOrd="1" destOrd="0" parTransId="{DC4FEF2D-12D2-4F79-B73B-66EFF6F476B9}" sibTransId="{7AFD5E60-4DA5-4155-A794-1C6117468043}"/>
    <dgm:cxn modelId="{4C300510-C701-4E74-A887-4250742754F3}" srcId="{84579DD3-DDCA-4C6D-82D2-C255AB2D7540}" destId="{4F5B4E74-9952-4B38-A6BD-C8DC39D19186}" srcOrd="0" destOrd="0" parTransId="{04A060BB-A581-4C40-A156-0010B4B7DA2E}" sibTransId="{5E1BC504-165E-4162-9C8F-6DE3E9F42EF2}"/>
    <dgm:cxn modelId="{69AE411E-C3BF-47EC-A6C1-CBA7B4192BE3}" srcId="{4F5B4E74-9952-4B38-A6BD-C8DC39D19186}" destId="{DDC6666C-2C13-4962-A33C-189B69CCB92C}" srcOrd="0" destOrd="0" parTransId="{3F6F4BD9-3137-40AF-B9FE-A45252F2FBAD}" sibTransId="{4120BB5C-9CAC-4FC6-BD94-4CA124517F61}"/>
    <dgm:cxn modelId="{5E8890AC-A91C-4F12-80DA-2451CE452FEE}" type="presOf" srcId="{05375A5C-02E4-4C3A-8EFD-6A3479802A11}" destId="{4D58ACA2-5672-4FB9-B1AE-095BFAD1C5B1}" srcOrd="0" destOrd="0" presId="urn:microsoft.com/office/officeart/2005/8/layout/hierarchy3"/>
    <dgm:cxn modelId="{0B223B95-B09B-486F-9BBC-CA311E8BCF92}" type="presOf" srcId="{84579DD3-DDCA-4C6D-82D2-C255AB2D7540}" destId="{B23518A5-7CCB-414B-835D-A3BC31E956DD}" srcOrd="0" destOrd="0" presId="urn:microsoft.com/office/officeart/2005/8/layout/hierarchy3"/>
    <dgm:cxn modelId="{CD82B5FB-8EEB-42A9-9C4B-2F6A9BFA853D}" srcId="{11A32914-66F6-406A-B512-4DD0F5687546}" destId="{B4CAD142-7C56-49F3-A9A1-5AF0033578AB}" srcOrd="2" destOrd="0" parTransId="{CEAD483B-1323-4E15-A908-A3BF640F07FD}" sibTransId="{23465D1C-9B5B-441A-A612-07F43BCAFD57}"/>
    <dgm:cxn modelId="{5725AC32-09F8-45F4-A001-5426AC539C7D}" type="presOf" srcId="{6BF523A3-3DA8-43F6-82E4-15E4F5FCD463}" destId="{EE295D76-7E60-40F3-8219-DE68500DBE8E}" srcOrd="0" destOrd="0" presId="urn:microsoft.com/office/officeart/2005/8/layout/hierarchy3"/>
    <dgm:cxn modelId="{6E9C9286-7626-4617-A30E-434621C62F04}" type="presOf" srcId="{DC4FEF2D-12D2-4F79-B73B-66EFF6F476B9}" destId="{D781200F-2FA1-4611-92DA-0B2F39D2B374}" srcOrd="0" destOrd="0" presId="urn:microsoft.com/office/officeart/2005/8/layout/hierarchy3"/>
    <dgm:cxn modelId="{A40B6387-BFCA-42C7-AB57-B9708A9BC262}" type="presOf" srcId="{4647FA43-EC08-4249-95DE-5ADC11A70DB1}" destId="{1223122F-D75D-467B-B4B8-C4399B40D2D0}" srcOrd="0" destOrd="0" presId="urn:microsoft.com/office/officeart/2005/8/layout/hierarchy3"/>
    <dgm:cxn modelId="{DFC2482D-5A5E-46C3-AB79-0709C0921195}" type="presOf" srcId="{48E05A84-0435-4167-85CF-46B6FD984A06}" destId="{DF04B4B1-E5D6-4444-B2E2-FFF1C8688C2C}" srcOrd="0" destOrd="0" presId="urn:microsoft.com/office/officeart/2005/8/layout/hierarchy3"/>
    <dgm:cxn modelId="{391220B2-0597-4BA6-993A-4F5FC553A912}" type="presOf" srcId="{4F5B4E74-9952-4B38-A6BD-C8DC39D19186}" destId="{139FA48B-C341-41C3-8E39-FCE19FCCE162}" srcOrd="0" destOrd="0" presId="urn:microsoft.com/office/officeart/2005/8/layout/hierarchy3"/>
    <dgm:cxn modelId="{F61D4EE9-8450-4CF2-B229-D841635DFAFF}" type="presOf" srcId="{2A41E52F-FF71-4ABA-B209-C4DB4A2F1ADC}" destId="{BA1890DF-E151-4298-9F51-950A8B62D34E}" srcOrd="0" destOrd="0" presId="urn:microsoft.com/office/officeart/2005/8/layout/hierarchy3"/>
    <dgm:cxn modelId="{3D055D4F-BE78-497E-97F6-23D8DDB9098B}" type="presOf" srcId="{DDC6666C-2C13-4962-A33C-189B69CCB92C}" destId="{521CDE64-A007-4AE7-ACBF-06DCA71484F3}" srcOrd="0" destOrd="0" presId="urn:microsoft.com/office/officeart/2005/8/layout/hierarchy3"/>
    <dgm:cxn modelId="{A37E9833-2482-4022-8931-8604024032C7}" type="presParOf" srcId="{B23518A5-7CCB-414B-835D-A3BC31E956DD}" destId="{90638A85-5443-4510-A813-87C8DB65FE29}" srcOrd="0" destOrd="0" presId="urn:microsoft.com/office/officeart/2005/8/layout/hierarchy3"/>
    <dgm:cxn modelId="{8B4B12FE-F529-4276-9AC0-516780C0D988}" type="presParOf" srcId="{90638A85-5443-4510-A813-87C8DB65FE29}" destId="{9036C29E-5476-455A-B590-6B70833E8554}" srcOrd="0" destOrd="0" presId="urn:microsoft.com/office/officeart/2005/8/layout/hierarchy3"/>
    <dgm:cxn modelId="{AA16A4D7-9025-48D2-90F4-8AADC7A2F6EA}" type="presParOf" srcId="{9036C29E-5476-455A-B590-6B70833E8554}" destId="{139FA48B-C341-41C3-8E39-FCE19FCCE162}" srcOrd="0" destOrd="0" presId="urn:microsoft.com/office/officeart/2005/8/layout/hierarchy3"/>
    <dgm:cxn modelId="{DA778F2D-552D-4240-9568-E27A1C478181}" type="presParOf" srcId="{9036C29E-5476-455A-B590-6B70833E8554}" destId="{0E4D4DC0-9D94-45BC-B9B6-F2E64231280C}" srcOrd="1" destOrd="0" presId="urn:microsoft.com/office/officeart/2005/8/layout/hierarchy3"/>
    <dgm:cxn modelId="{D1383CDA-AB31-4F0A-94A0-0D549BE80A06}" type="presParOf" srcId="{90638A85-5443-4510-A813-87C8DB65FE29}" destId="{032F8CC6-9542-4E88-9AA4-84942C7C48DC}" srcOrd="1" destOrd="0" presId="urn:microsoft.com/office/officeart/2005/8/layout/hierarchy3"/>
    <dgm:cxn modelId="{FB927FD3-AFA9-459D-9C96-86D42AE2CC8A}" type="presParOf" srcId="{032F8CC6-9542-4E88-9AA4-84942C7C48DC}" destId="{C16CD100-B00D-4DC2-8B28-FE0CBEB1B579}" srcOrd="0" destOrd="0" presId="urn:microsoft.com/office/officeart/2005/8/layout/hierarchy3"/>
    <dgm:cxn modelId="{63E7D90C-F502-4677-8159-018B1F87F163}" type="presParOf" srcId="{032F8CC6-9542-4E88-9AA4-84942C7C48DC}" destId="{521CDE64-A007-4AE7-ACBF-06DCA71484F3}" srcOrd="1" destOrd="0" presId="urn:microsoft.com/office/officeart/2005/8/layout/hierarchy3"/>
    <dgm:cxn modelId="{A56D3430-79AE-43A7-9D42-7FC2F6F1F0A2}" type="presParOf" srcId="{032F8CC6-9542-4E88-9AA4-84942C7C48DC}" destId="{DF04B4B1-E5D6-4444-B2E2-FFF1C8688C2C}" srcOrd="2" destOrd="0" presId="urn:microsoft.com/office/officeart/2005/8/layout/hierarchy3"/>
    <dgm:cxn modelId="{FE75CA54-B463-4F3C-9E97-3672EE092790}" type="presParOf" srcId="{032F8CC6-9542-4E88-9AA4-84942C7C48DC}" destId="{F3711F16-1CFF-4178-A3B7-52F6B87F6855}" srcOrd="3" destOrd="0" presId="urn:microsoft.com/office/officeart/2005/8/layout/hierarchy3"/>
    <dgm:cxn modelId="{FDDAE374-3CD6-474F-9273-8AC8A13AFFE7}" type="presParOf" srcId="{032F8CC6-9542-4E88-9AA4-84942C7C48DC}" destId="{4D58ACA2-5672-4FB9-B1AE-095BFAD1C5B1}" srcOrd="4" destOrd="0" presId="urn:microsoft.com/office/officeart/2005/8/layout/hierarchy3"/>
    <dgm:cxn modelId="{83D4A9FA-9027-4FF7-B99F-B64516E3C564}" type="presParOf" srcId="{032F8CC6-9542-4E88-9AA4-84942C7C48DC}" destId="{1223122F-D75D-467B-B4B8-C4399B40D2D0}" srcOrd="5" destOrd="0" presId="urn:microsoft.com/office/officeart/2005/8/layout/hierarchy3"/>
    <dgm:cxn modelId="{A3BA7670-92C2-4894-94C3-6E61ADA2344E}" type="presParOf" srcId="{B23518A5-7CCB-414B-835D-A3BC31E956DD}" destId="{AA85F272-5FC4-4FFB-81A1-828BABE44199}" srcOrd="1" destOrd="0" presId="urn:microsoft.com/office/officeart/2005/8/layout/hierarchy3"/>
    <dgm:cxn modelId="{E3F462C8-D8E4-489D-AF44-1B88DFEBB72A}" type="presParOf" srcId="{AA85F272-5FC4-4FFB-81A1-828BABE44199}" destId="{45BA3ED8-2F9A-4D59-995D-285597948D7C}" srcOrd="0" destOrd="0" presId="urn:microsoft.com/office/officeart/2005/8/layout/hierarchy3"/>
    <dgm:cxn modelId="{3A663AA3-F6AF-4C53-85D8-F26367630BE2}" type="presParOf" srcId="{45BA3ED8-2F9A-4D59-995D-285597948D7C}" destId="{81A41E36-1783-46D8-B521-D237D18339FC}" srcOrd="0" destOrd="0" presId="urn:microsoft.com/office/officeart/2005/8/layout/hierarchy3"/>
    <dgm:cxn modelId="{0A98E9C6-CCDD-4D80-8373-D1021DA33101}" type="presParOf" srcId="{45BA3ED8-2F9A-4D59-995D-285597948D7C}" destId="{BC8215CA-83F9-450B-96B8-B75645D06789}" srcOrd="1" destOrd="0" presId="urn:microsoft.com/office/officeart/2005/8/layout/hierarchy3"/>
    <dgm:cxn modelId="{2E2AD80A-8AF4-4036-9644-4A0FCD6318F2}" type="presParOf" srcId="{AA85F272-5FC4-4FFB-81A1-828BABE44199}" destId="{1AF39774-4FDD-472F-AD90-8DEC20D236B6}" srcOrd="1" destOrd="0" presId="urn:microsoft.com/office/officeart/2005/8/layout/hierarchy3"/>
    <dgm:cxn modelId="{84B5EB9C-6E75-4818-A455-9E424C019D58}" type="presParOf" srcId="{1AF39774-4FDD-472F-AD90-8DEC20D236B6}" destId="{BC0B13DF-72EA-4518-B3A7-36FB4B59D2E1}" srcOrd="0" destOrd="0" presId="urn:microsoft.com/office/officeart/2005/8/layout/hierarchy3"/>
    <dgm:cxn modelId="{B52EDE91-75C2-4892-BBF4-053378EAB720}" type="presParOf" srcId="{1AF39774-4FDD-472F-AD90-8DEC20D236B6}" destId="{EE295D76-7E60-40F3-8219-DE68500DBE8E}" srcOrd="1" destOrd="0" presId="urn:microsoft.com/office/officeart/2005/8/layout/hierarchy3"/>
    <dgm:cxn modelId="{3D01183C-132A-4262-9CDA-F28C8A6A0C02}" type="presParOf" srcId="{1AF39774-4FDD-472F-AD90-8DEC20D236B6}" destId="{D781200F-2FA1-4611-92DA-0B2F39D2B374}" srcOrd="2" destOrd="0" presId="urn:microsoft.com/office/officeart/2005/8/layout/hierarchy3"/>
    <dgm:cxn modelId="{5167DB53-B40E-4E09-911D-BAA4D7090FAD}" type="presParOf" srcId="{1AF39774-4FDD-472F-AD90-8DEC20D236B6}" destId="{BA1890DF-E151-4298-9F51-950A8B62D34E}" srcOrd="3" destOrd="0" presId="urn:microsoft.com/office/officeart/2005/8/layout/hierarchy3"/>
    <dgm:cxn modelId="{9EEEEC75-08FC-41BC-8566-D65D5104C638}" type="presParOf" srcId="{1AF39774-4FDD-472F-AD90-8DEC20D236B6}" destId="{F6BDB495-153E-4BC3-A509-C594D129402A}" srcOrd="4" destOrd="0" presId="urn:microsoft.com/office/officeart/2005/8/layout/hierarchy3"/>
    <dgm:cxn modelId="{18BCF462-76AC-4F0C-A7E0-569FDDB6DA56}" type="presParOf" srcId="{1AF39774-4FDD-472F-AD90-8DEC20D236B6}" destId="{DF791A5D-D003-449C-B7A3-94B16DC8102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76D62-ADF3-4895-B001-2CD8E185080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6C9C0-CDCF-42FB-B0B4-30AA24AD4787}">
      <dgm:prSet phldrT="[Texte]" custT="1"/>
      <dgm:spPr/>
      <dgm:t>
        <a:bodyPr/>
        <a:lstStyle/>
        <a:p>
          <a:r>
            <a:rPr lang="fr-FR" sz="2400" b="1" dirty="0" err="1" smtClean="0"/>
            <a:t>hyperglucagonisme</a:t>
          </a:r>
          <a:endParaRPr lang="fr-FR" sz="2400" b="1" dirty="0"/>
        </a:p>
      </dgm:t>
    </dgm:pt>
    <dgm:pt modelId="{B3D6261D-8941-4E52-A35F-FEA38B55C265}" type="parTrans" cxnId="{9C1E6FD2-6F3B-40BA-B4D7-5FB7FF4F0D26}">
      <dgm:prSet/>
      <dgm:spPr/>
      <dgm:t>
        <a:bodyPr/>
        <a:lstStyle/>
        <a:p>
          <a:endParaRPr lang="fr-FR"/>
        </a:p>
      </dgm:t>
    </dgm:pt>
    <dgm:pt modelId="{F4A626C7-0634-4C3E-B873-C39DCFEC9988}" type="sibTrans" cxnId="{9C1E6FD2-6F3B-40BA-B4D7-5FB7FF4F0D26}">
      <dgm:prSet/>
      <dgm:spPr/>
      <dgm:t>
        <a:bodyPr/>
        <a:lstStyle/>
        <a:p>
          <a:endParaRPr lang="fr-FR"/>
        </a:p>
      </dgm:t>
    </dgm:pt>
    <dgm:pt modelId="{703E98A5-A35F-4B32-A8EE-F91BB608F0F9}">
      <dgm:prSet phldrT="[Texte]" custT="1"/>
      <dgm:spPr/>
      <dgm:t>
        <a:bodyPr/>
        <a:lstStyle/>
        <a:p>
          <a:r>
            <a:rPr lang="fr-FR" sz="2000" b="1" dirty="0" err="1" smtClean="0"/>
            <a:t>Primaire</a:t>
          </a:r>
          <a:r>
            <a:rPr lang="fr-FR" sz="2000" dirty="0" err="1" smtClean="0"/>
            <a:t>:glucagonome,polyadenomatose</a:t>
          </a:r>
          <a:r>
            <a:rPr lang="fr-FR" sz="2000" dirty="0" smtClean="0"/>
            <a:t> endocrinienne familiale</a:t>
          </a:r>
        </a:p>
        <a:p>
          <a:endParaRPr lang="fr-FR" sz="2000" dirty="0"/>
        </a:p>
      </dgm:t>
    </dgm:pt>
    <dgm:pt modelId="{2AED7BB8-CA9D-4723-A166-9951FC0DECFA}" type="parTrans" cxnId="{D84B5519-B688-4D69-8C52-CAEC844935D2}">
      <dgm:prSet/>
      <dgm:spPr/>
      <dgm:t>
        <a:bodyPr/>
        <a:lstStyle/>
        <a:p>
          <a:endParaRPr lang="fr-FR"/>
        </a:p>
      </dgm:t>
    </dgm:pt>
    <dgm:pt modelId="{97C3B5FF-49E2-4461-94B4-244DCCC35EDE}" type="sibTrans" cxnId="{D84B5519-B688-4D69-8C52-CAEC844935D2}">
      <dgm:prSet/>
      <dgm:spPr/>
      <dgm:t>
        <a:bodyPr/>
        <a:lstStyle/>
        <a:p>
          <a:endParaRPr lang="fr-FR"/>
        </a:p>
      </dgm:t>
    </dgm:pt>
    <dgm:pt modelId="{A2339F28-56B2-4675-82F8-AC5666A6F12B}">
      <dgm:prSet phldrT="[Texte]" custT="1"/>
      <dgm:spPr/>
      <dgm:t>
        <a:bodyPr/>
        <a:lstStyle/>
        <a:p>
          <a:r>
            <a:rPr lang="fr-FR" sz="2000" b="1" dirty="0" smtClean="0"/>
            <a:t>Secondaire:</a:t>
          </a:r>
        </a:p>
        <a:p>
          <a:r>
            <a:rPr lang="fr-FR" sz="2000" dirty="0" smtClean="0"/>
            <a:t>Jeun, cas d’</a:t>
          </a:r>
          <a:r>
            <a:rPr lang="fr-FR" sz="2000" dirty="0" err="1" smtClean="0"/>
            <a:t>hypoglycemie</a:t>
          </a:r>
          <a:r>
            <a:rPr lang="fr-FR" sz="2000" dirty="0" smtClean="0"/>
            <a:t> (</a:t>
          </a:r>
          <a:r>
            <a:rPr lang="fr-FR" sz="2000" dirty="0" err="1" smtClean="0"/>
            <a:t>exp</a:t>
          </a:r>
          <a:r>
            <a:rPr lang="fr-FR" sz="2000" dirty="0" smtClean="0"/>
            <a:t>: dans le DT2)</a:t>
          </a:r>
          <a:endParaRPr lang="fr-FR" sz="2000" dirty="0"/>
        </a:p>
      </dgm:t>
    </dgm:pt>
    <dgm:pt modelId="{818BDD4C-7D6B-460D-8AE2-960DA9C5872E}" type="parTrans" cxnId="{D1EA702A-F0BB-4CAF-81C4-BFECDAA58E12}">
      <dgm:prSet/>
      <dgm:spPr/>
      <dgm:t>
        <a:bodyPr/>
        <a:lstStyle/>
        <a:p>
          <a:endParaRPr lang="fr-FR"/>
        </a:p>
      </dgm:t>
    </dgm:pt>
    <dgm:pt modelId="{C84C4316-6E17-49A6-992E-31F3D43A8F1A}" type="sibTrans" cxnId="{D1EA702A-F0BB-4CAF-81C4-BFECDAA58E12}">
      <dgm:prSet/>
      <dgm:spPr/>
      <dgm:t>
        <a:bodyPr/>
        <a:lstStyle/>
        <a:p>
          <a:endParaRPr lang="fr-FR"/>
        </a:p>
      </dgm:t>
    </dgm:pt>
    <dgm:pt modelId="{E9CFB328-BD12-42E8-90DE-8CF82B6BB8F3}">
      <dgm:prSet phldrT="[Texte]" custT="1"/>
      <dgm:spPr/>
      <dgm:t>
        <a:bodyPr/>
        <a:lstStyle/>
        <a:p>
          <a:r>
            <a:rPr lang="fr-FR" sz="2400" b="1" dirty="0" err="1" smtClean="0"/>
            <a:t>hypoglucagonisme</a:t>
          </a:r>
          <a:endParaRPr lang="fr-FR" sz="2400" b="1" dirty="0"/>
        </a:p>
      </dgm:t>
    </dgm:pt>
    <dgm:pt modelId="{80CE3C1E-EBD0-4B98-839E-A35186395881}" type="parTrans" cxnId="{D981709E-4473-4D48-8AC3-BDBAA41B5F14}">
      <dgm:prSet/>
      <dgm:spPr/>
      <dgm:t>
        <a:bodyPr/>
        <a:lstStyle/>
        <a:p>
          <a:endParaRPr lang="fr-FR"/>
        </a:p>
      </dgm:t>
    </dgm:pt>
    <dgm:pt modelId="{8C94B8DA-CD75-499A-ADA9-B0FF6100DCC1}" type="sibTrans" cxnId="{D981709E-4473-4D48-8AC3-BDBAA41B5F14}">
      <dgm:prSet/>
      <dgm:spPr/>
      <dgm:t>
        <a:bodyPr/>
        <a:lstStyle/>
        <a:p>
          <a:endParaRPr lang="fr-FR"/>
        </a:p>
      </dgm:t>
    </dgm:pt>
    <dgm:pt modelId="{612C6C91-0D20-4EE1-9860-5A0F815D5E83}">
      <dgm:prSet phldrT="[Texte]" custT="1"/>
      <dgm:spPr/>
      <dgm:t>
        <a:bodyPr/>
        <a:lstStyle/>
        <a:p>
          <a:r>
            <a:rPr lang="fr-FR" sz="2400" dirty="0" smtClean="0"/>
            <a:t>Ablation pancréas</a:t>
          </a:r>
          <a:endParaRPr lang="fr-FR" sz="2400" dirty="0"/>
        </a:p>
      </dgm:t>
    </dgm:pt>
    <dgm:pt modelId="{4C941D25-7613-4D5F-A76E-D671EBE5DFAC}" type="parTrans" cxnId="{AFB5C6A1-D173-483C-93FB-2D7C989C278E}">
      <dgm:prSet/>
      <dgm:spPr/>
      <dgm:t>
        <a:bodyPr/>
        <a:lstStyle/>
        <a:p>
          <a:endParaRPr lang="fr-FR"/>
        </a:p>
      </dgm:t>
    </dgm:pt>
    <dgm:pt modelId="{3C6F0BEE-5ABC-454F-AB81-FBE772FCD0EA}" type="sibTrans" cxnId="{AFB5C6A1-D173-483C-93FB-2D7C989C278E}">
      <dgm:prSet/>
      <dgm:spPr/>
      <dgm:t>
        <a:bodyPr/>
        <a:lstStyle/>
        <a:p>
          <a:endParaRPr lang="fr-FR"/>
        </a:p>
      </dgm:t>
    </dgm:pt>
    <dgm:pt modelId="{D8711777-1B6F-4761-A4DC-2AF3D876F748}">
      <dgm:prSet phldrT="[Texte]" custT="1"/>
      <dgm:spPr/>
      <dgm:t>
        <a:bodyPr/>
        <a:lstStyle/>
        <a:p>
          <a:r>
            <a:rPr lang="fr-FR" sz="2400" dirty="0" smtClean="0"/>
            <a:t>Pancréatite calcimiante</a:t>
          </a:r>
          <a:endParaRPr lang="fr-FR" sz="2400" dirty="0"/>
        </a:p>
      </dgm:t>
    </dgm:pt>
    <dgm:pt modelId="{5C4B94CA-C2AC-48F1-9C16-C70C6F3A83E3}" type="parTrans" cxnId="{F859CD15-7ADE-49F7-88B0-F08EE0EDCE67}">
      <dgm:prSet/>
      <dgm:spPr/>
      <dgm:t>
        <a:bodyPr/>
        <a:lstStyle/>
        <a:p>
          <a:endParaRPr lang="fr-FR"/>
        </a:p>
      </dgm:t>
    </dgm:pt>
    <dgm:pt modelId="{5C7DBB78-2BBF-4AB8-BD1E-BB61C77D81A9}" type="sibTrans" cxnId="{F859CD15-7ADE-49F7-88B0-F08EE0EDCE67}">
      <dgm:prSet/>
      <dgm:spPr/>
      <dgm:t>
        <a:bodyPr/>
        <a:lstStyle/>
        <a:p>
          <a:endParaRPr lang="fr-FR"/>
        </a:p>
      </dgm:t>
    </dgm:pt>
    <dgm:pt modelId="{6641F111-B185-4157-93F8-5E5683CC59BF}">
      <dgm:prSet phldrT="[Texte]" custT="1"/>
      <dgm:spPr/>
      <dgm:t>
        <a:bodyPr/>
        <a:lstStyle/>
        <a:p>
          <a:r>
            <a:rPr lang="fr-FR" sz="2400" dirty="0" smtClean="0"/>
            <a:t>hémochromatose</a:t>
          </a:r>
          <a:endParaRPr lang="fr-FR" sz="2400" dirty="0"/>
        </a:p>
      </dgm:t>
    </dgm:pt>
    <dgm:pt modelId="{B09EF266-733C-4D89-8F4D-47A072CC3D3F}" type="parTrans" cxnId="{BCDDB921-2460-4CF8-92B7-D2615273CD3B}">
      <dgm:prSet/>
      <dgm:spPr/>
      <dgm:t>
        <a:bodyPr/>
        <a:lstStyle/>
        <a:p>
          <a:endParaRPr lang="fr-FR"/>
        </a:p>
      </dgm:t>
    </dgm:pt>
    <dgm:pt modelId="{B1ED73D9-D691-4EC5-A99F-193E66728D68}" type="sibTrans" cxnId="{BCDDB921-2460-4CF8-92B7-D2615273CD3B}">
      <dgm:prSet/>
      <dgm:spPr/>
      <dgm:t>
        <a:bodyPr/>
        <a:lstStyle/>
        <a:p>
          <a:endParaRPr lang="fr-FR"/>
        </a:p>
      </dgm:t>
    </dgm:pt>
    <dgm:pt modelId="{571F044F-3256-44DB-8D0C-39A63187F4F6}" type="pres">
      <dgm:prSet presAssocID="{85476D62-ADF3-4895-B001-2CD8E18508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BF4B11D-2E64-4C2F-9992-40EFC5909D4A}" type="pres">
      <dgm:prSet presAssocID="{2186C9C0-CDCF-42FB-B0B4-30AA24AD4787}" presName="root" presStyleCnt="0"/>
      <dgm:spPr/>
    </dgm:pt>
    <dgm:pt modelId="{C1EC4C74-061D-4636-B692-1AAB8A085EE1}" type="pres">
      <dgm:prSet presAssocID="{2186C9C0-CDCF-42FB-B0B4-30AA24AD4787}" presName="rootComposite" presStyleCnt="0"/>
      <dgm:spPr/>
    </dgm:pt>
    <dgm:pt modelId="{C89D52A4-1700-4080-A95E-0CCE65E57162}" type="pres">
      <dgm:prSet presAssocID="{2186C9C0-CDCF-42FB-B0B4-30AA24AD4787}" presName="rootText" presStyleLbl="node1" presStyleIdx="0" presStyleCnt="2" custScaleX="163828"/>
      <dgm:spPr/>
      <dgm:t>
        <a:bodyPr/>
        <a:lstStyle/>
        <a:p>
          <a:endParaRPr lang="fr-FR"/>
        </a:p>
      </dgm:t>
    </dgm:pt>
    <dgm:pt modelId="{D602FE50-0C41-473F-B092-2E2C90A6541C}" type="pres">
      <dgm:prSet presAssocID="{2186C9C0-CDCF-42FB-B0B4-30AA24AD4787}" presName="rootConnector" presStyleLbl="node1" presStyleIdx="0" presStyleCnt="2"/>
      <dgm:spPr/>
      <dgm:t>
        <a:bodyPr/>
        <a:lstStyle/>
        <a:p>
          <a:endParaRPr lang="fr-FR"/>
        </a:p>
      </dgm:t>
    </dgm:pt>
    <dgm:pt modelId="{B917E0B1-3DEA-4744-BA83-26129259C1DE}" type="pres">
      <dgm:prSet presAssocID="{2186C9C0-CDCF-42FB-B0B4-30AA24AD4787}" presName="childShape" presStyleCnt="0"/>
      <dgm:spPr/>
    </dgm:pt>
    <dgm:pt modelId="{7C86BE86-BB11-48E0-929D-3812441E1522}" type="pres">
      <dgm:prSet presAssocID="{2AED7BB8-CA9D-4723-A166-9951FC0DECFA}" presName="Name13" presStyleLbl="parChTrans1D2" presStyleIdx="0" presStyleCnt="5"/>
      <dgm:spPr/>
      <dgm:t>
        <a:bodyPr/>
        <a:lstStyle/>
        <a:p>
          <a:endParaRPr lang="fr-FR"/>
        </a:p>
      </dgm:t>
    </dgm:pt>
    <dgm:pt modelId="{25F94CFF-4088-45EF-BE2C-FCC0CA1D0315}" type="pres">
      <dgm:prSet presAssocID="{703E98A5-A35F-4B32-A8EE-F91BB608F0F9}" presName="childText" presStyleLbl="bgAcc1" presStyleIdx="0" presStyleCnt="5" custScaleX="190313" custScaleY="1716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69EE70-66A8-4DFD-A3D6-3ABA6EF84AB0}" type="pres">
      <dgm:prSet presAssocID="{818BDD4C-7D6B-460D-8AE2-960DA9C5872E}" presName="Name13" presStyleLbl="parChTrans1D2" presStyleIdx="1" presStyleCnt="5"/>
      <dgm:spPr/>
      <dgm:t>
        <a:bodyPr/>
        <a:lstStyle/>
        <a:p>
          <a:endParaRPr lang="fr-FR"/>
        </a:p>
      </dgm:t>
    </dgm:pt>
    <dgm:pt modelId="{1E6CE937-16E1-4186-BD74-BDCC42394F0F}" type="pres">
      <dgm:prSet presAssocID="{A2339F28-56B2-4675-82F8-AC5666A6F12B}" presName="childText" presStyleLbl="bgAcc1" presStyleIdx="1" presStyleCnt="5" custScaleX="207092" custScaleY="117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07407-82E6-4165-AD10-A5022BD1BD7E}" type="pres">
      <dgm:prSet presAssocID="{E9CFB328-BD12-42E8-90DE-8CF82B6BB8F3}" presName="root" presStyleCnt="0"/>
      <dgm:spPr/>
    </dgm:pt>
    <dgm:pt modelId="{C3D48500-8458-4724-8D95-1CF6751548FA}" type="pres">
      <dgm:prSet presAssocID="{E9CFB328-BD12-42E8-90DE-8CF82B6BB8F3}" presName="rootComposite" presStyleCnt="0"/>
      <dgm:spPr/>
    </dgm:pt>
    <dgm:pt modelId="{66936237-CE43-4BCB-AFF4-A28B0ABF1E63}" type="pres">
      <dgm:prSet presAssocID="{E9CFB328-BD12-42E8-90DE-8CF82B6BB8F3}" presName="rootText" presStyleLbl="node1" presStyleIdx="1" presStyleCnt="2" custScaleX="152271"/>
      <dgm:spPr/>
      <dgm:t>
        <a:bodyPr/>
        <a:lstStyle/>
        <a:p>
          <a:endParaRPr lang="fr-FR"/>
        </a:p>
      </dgm:t>
    </dgm:pt>
    <dgm:pt modelId="{B477C904-6F12-47A8-A351-0C354633004D}" type="pres">
      <dgm:prSet presAssocID="{E9CFB328-BD12-42E8-90DE-8CF82B6BB8F3}" presName="rootConnector" presStyleLbl="node1" presStyleIdx="1" presStyleCnt="2"/>
      <dgm:spPr/>
      <dgm:t>
        <a:bodyPr/>
        <a:lstStyle/>
        <a:p>
          <a:endParaRPr lang="fr-FR"/>
        </a:p>
      </dgm:t>
    </dgm:pt>
    <dgm:pt modelId="{A304CD8C-E224-4EB2-A648-06759FC07BF3}" type="pres">
      <dgm:prSet presAssocID="{E9CFB328-BD12-42E8-90DE-8CF82B6BB8F3}" presName="childShape" presStyleCnt="0"/>
      <dgm:spPr/>
    </dgm:pt>
    <dgm:pt modelId="{AC617310-F6A1-4A60-ACA8-3506D016FC7D}" type="pres">
      <dgm:prSet presAssocID="{4C941D25-7613-4D5F-A76E-D671EBE5DFAC}" presName="Name13" presStyleLbl="parChTrans1D2" presStyleIdx="2" presStyleCnt="5"/>
      <dgm:spPr/>
      <dgm:t>
        <a:bodyPr/>
        <a:lstStyle/>
        <a:p>
          <a:endParaRPr lang="fr-FR"/>
        </a:p>
      </dgm:t>
    </dgm:pt>
    <dgm:pt modelId="{3342585F-EC45-410B-A3A5-3E1C325E19BA}" type="pres">
      <dgm:prSet presAssocID="{612C6C91-0D20-4EE1-9860-5A0F815D5E83}" presName="childText" presStyleLbl="bgAcc1" presStyleIdx="2" presStyleCnt="5" custScaleX="1932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F897B-0BF7-4634-9018-E644B24DA984}" type="pres">
      <dgm:prSet presAssocID="{5C4B94CA-C2AC-48F1-9C16-C70C6F3A83E3}" presName="Name13" presStyleLbl="parChTrans1D2" presStyleIdx="3" presStyleCnt="5"/>
      <dgm:spPr/>
      <dgm:t>
        <a:bodyPr/>
        <a:lstStyle/>
        <a:p>
          <a:endParaRPr lang="fr-FR"/>
        </a:p>
      </dgm:t>
    </dgm:pt>
    <dgm:pt modelId="{06B60DE6-4FEF-4EF7-B2BB-03CA3E30B5BB}" type="pres">
      <dgm:prSet presAssocID="{D8711777-1B6F-4761-A4DC-2AF3D876F748}" presName="childText" presStyleLbl="bgAcc1" presStyleIdx="3" presStyleCnt="5" custScaleX="194236" custLinFactNeighborX="-484" custLinFactNeighborY="23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EF8A9E-0CDB-47BC-9118-F1846104E987}" type="pres">
      <dgm:prSet presAssocID="{B09EF266-733C-4D89-8F4D-47A072CC3D3F}" presName="Name13" presStyleLbl="parChTrans1D2" presStyleIdx="4" presStyleCnt="5"/>
      <dgm:spPr/>
      <dgm:t>
        <a:bodyPr/>
        <a:lstStyle/>
        <a:p>
          <a:endParaRPr lang="fr-FR"/>
        </a:p>
      </dgm:t>
    </dgm:pt>
    <dgm:pt modelId="{50BCB12D-2012-419D-8771-7E2ED9DF78C4}" type="pres">
      <dgm:prSet presAssocID="{6641F111-B185-4157-93F8-5E5683CC59BF}" presName="childText" presStyleLbl="bgAcc1" presStyleIdx="4" presStyleCnt="5" custScaleX="1932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0819F8-FE45-47E9-ABEA-A8D6CF3E4C5C}" type="presOf" srcId="{5C4B94CA-C2AC-48F1-9C16-C70C6F3A83E3}" destId="{444F897B-0BF7-4634-9018-E644B24DA984}" srcOrd="0" destOrd="0" presId="urn:microsoft.com/office/officeart/2005/8/layout/hierarchy3"/>
    <dgm:cxn modelId="{790AC938-793F-45D4-9E06-56EA4C836C65}" type="presOf" srcId="{2AED7BB8-CA9D-4723-A166-9951FC0DECFA}" destId="{7C86BE86-BB11-48E0-929D-3812441E1522}" srcOrd="0" destOrd="0" presId="urn:microsoft.com/office/officeart/2005/8/layout/hierarchy3"/>
    <dgm:cxn modelId="{EAE5C27B-5C42-4F6B-A33B-45897F90BC67}" type="presOf" srcId="{2186C9C0-CDCF-42FB-B0B4-30AA24AD4787}" destId="{D602FE50-0C41-473F-B092-2E2C90A6541C}" srcOrd="1" destOrd="0" presId="urn:microsoft.com/office/officeart/2005/8/layout/hierarchy3"/>
    <dgm:cxn modelId="{9C1E6FD2-6F3B-40BA-B4D7-5FB7FF4F0D26}" srcId="{85476D62-ADF3-4895-B001-2CD8E185080A}" destId="{2186C9C0-CDCF-42FB-B0B4-30AA24AD4787}" srcOrd="0" destOrd="0" parTransId="{B3D6261D-8941-4E52-A35F-FEA38B55C265}" sibTransId="{F4A626C7-0634-4C3E-B873-C39DCFEC9988}"/>
    <dgm:cxn modelId="{0B6B77CD-29FA-4E13-A1F8-3B0AA131AA09}" type="presOf" srcId="{818BDD4C-7D6B-460D-8AE2-960DA9C5872E}" destId="{4D69EE70-66A8-4DFD-A3D6-3ABA6EF84AB0}" srcOrd="0" destOrd="0" presId="urn:microsoft.com/office/officeart/2005/8/layout/hierarchy3"/>
    <dgm:cxn modelId="{82C1536A-9005-4CE3-BF42-2EDD9E76208E}" type="presOf" srcId="{703E98A5-A35F-4B32-A8EE-F91BB608F0F9}" destId="{25F94CFF-4088-45EF-BE2C-FCC0CA1D0315}" srcOrd="0" destOrd="0" presId="urn:microsoft.com/office/officeart/2005/8/layout/hierarchy3"/>
    <dgm:cxn modelId="{BCDDB921-2460-4CF8-92B7-D2615273CD3B}" srcId="{E9CFB328-BD12-42E8-90DE-8CF82B6BB8F3}" destId="{6641F111-B185-4157-93F8-5E5683CC59BF}" srcOrd="2" destOrd="0" parTransId="{B09EF266-733C-4D89-8F4D-47A072CC3D3F}" sibTransId="{B1ED73D9-D691-4EC5-A99F-193E66728D68}"/>
    <dgm:cxn modelId="{F859CD15-7ADE-49F7-88B0-F08EE0EDCE67}" srcId="{E9CFB328-BD12-42E8-90DE-8CF82B6BB8F3}" destId="{D8711777-1B6F-4761-A4DC-2AF3D876F748}" srcOrd="1" destOrd="0" parTransId="{5C4B94CA-C2AC-48F1-9C16-C70C6F3A83E3}" sibTransId="{5C7DBB78-2BBF-4AB8-BD1E-BB61C77D81A9}"/>
    <dgm:cxn modelId="{F9D69C85-A770-4513-8B59-3F9B1098C6F4}" type="presOf" srcId="{612C6C91-0D20-4EE1-9860-5A0F815D5E83}" destId="{3342585F-EC45-410B-A3A5-3E1C325E19BA}" srcOrd="0" destOrd="0" presId="urn:microsoft.com/office/officeart/2005/8/layout/hierarchy3"/>
    <dgm:cxn modelId="{9EAB9B50-6673-4CDF-942C-6BF2043636F5}" type="presOf" srcId="{4C941D25-7613-4D5F-A76E-D671EBE5DFAC}" destId="{AC617310-F6A1-4A60-ACA8-3506D016FC7D}" srcOrd="0" destOrd="0" presId="urn:microsoft.com/office/officeart/2005/8/layout/hierarchy3"/>
    <dgm:cxn modelId="{D981709E-4473-4D48-8AC3-BDBAA41B5F14}" srcId="{85476D62-ADF3-4895-B001-2CD8E185080A}" destId="{E9CFB328-BD12-42E8-90DE-8CF82B6BB8F3}" srcOrd="1" destOrd="0" parTransId="{80CE3C1E-EBD0-4B98-839E-A35186395881}" sibTransId="{8C94B8DA-CD75-499A-ADA9-B0FF6100DCC1}"/>
    <dgm:cxn modelId="{D84B5519-B688-4D69-8C52-CAEC844935D2}" srcId="{2186C9C0-CDCF-42FB-B0B4-30AA24AD4787}" destId="{703E98A5-A35F-4B32-A8EE-F91BB608F0F9}" srcOrd="0" destOrd="0" parTransId="{2AED7BB8-CA9D-4723-A166-9951FC0DECFA}" sibTransId="{97C3B5FF-49E2-4461-94B4-244DCCC35EDE}"/>
    <dgm:cxn modelId="{61FA102B-95ED-4ADB-9A68-90C84D5A53F0}" type="presOf" srcId="{D8711777-1B6F-4761-A4DC-2AF3D876F748}" destId="{06B60DE6-4FEF-4EF7-B2BB-03CA3E30B5BB}" srcOrd="0" destOrd="0" presId="urn:microsoft.com/office/officeart/2005/8/layout/hierarchy3"/>
    <dgm:cxn modelId="{C763377D-0DD8-41AC-BE6A-161C7C453307}" type="presOf" srcId="{85476D62-ADF3-4895-B001-2CD8E185080A}" destId="{571F044F-3256-44DB-8D0C-39A63187F4F6}" srcOrd="0" destOrd="0" presId="urn:microsoft.com/office/officeart/2005/8/layout/hierarchy3"/>
    <dgm:cxn modelId="{93B9C647-D361-4977-B143-8672C30524D1}" type="presOf" srcId="{E9CFB328-BD12-42E8-90DE-8CF82B6BB8F3}" destId="{B477C904-6F12-47A8-A351-0C354633004D}" srcOrd="1" destOrd="0" presId="urn:microsoft.com/office/officeart/2005/8/layout/hierarchy3"/>
    <dgm:cxn modelId="{D1EA702A-F0BB-4CAF-81C4-BFECDAA58E12}" srcId="{2186C9C0-CDCF-42FB-B0B4-30AA24AD4787}" destId="{A2339F28-56B2-4675-82F8-AC5666A6F12B}" srcOrd="1" destOrd="0" parTransId="{818BDD4C-7D6B-460D-8AE2-960DA9C5872E}" sibTransId="{C84C4316-6E17-49A6-992E-31F3D43A8F1A}"/>
    <dgm:cxn modelId="{C3E93D8B-7456-4366-BE15-E83DD479F5B2}" type="presOf" srcId="{E9CFB328-BD12-42E8-90DE-8CF82B6BB8F3}" destId="{66936237-CE43-4BCB-AFF4-A28B0ABF1E63}" srcOrd="0" destOrd="0" presId="urn:microsoft.com/office/officeart/2005/8/layout/hierarchy3"/>
    <dgm:cxn modelId="{DC463A81-0BF0-4CDA-9245-DDFCFC4D881E}" type="presOf" srcId="{A2339F28-56B2-4675-82F8-AC5666A6F12B}" destId="{1E6CE937-16E1-4186-BD74-BDCC42394F0F}" srcOrd="0" destOrd="0" presId="urn:microsoft.com/office/officeart/2005/8/layout/hierarchy3"/>
    <dgm:cxn modelId="{795BF714-29DE-400B-9935-7091F1522D3A}" type="presOf" srcId="{6641F111-B185-4157-93F8-5E5683CC59BF}" destId="{50BCB12D-2012-419D-8771-7E2ED9DF78C4}" srcOrd="0" destOrd="0" presId="urn:microsoft.com/office/officeart/2005/8/layout/hierarchy3"/>
    <dgm:cxn modelId="{E6DC65A3-C289-40C1-A45E-E7E411BF6F17}" type="presOf" srcId="{B09EF266-733C-4D89-8F4D-47A072CC3D3F}" destId="{23EF8A9E-0CDB-47BC-9118-F1846104E987}" srcOrd="0" destOrd="0" presId="urn:microsoft.com/office/officeart/2005/8/layout/hierarchy3"/>
    <dgm:cxn modelId="{A1039915-A6F5-49D8-B373-9992ACED22E6}" type="presOf" srcId="{2186C9C0-CDCF-42FB-B0B4-30AA24AD4787}" destId="{C89D52A4-1700-4080-A95E-0CCE65E57162}" srcOrd="0" destOrd="0" presId="urn:microsoft.com/office/officeart/2005/8/layout/hierarchy3"/>
    <dgm:cxn modelId="{AFB5C6A1-D173-483C-93FB-2D7C989C278E}" srcId="{E9CFB328-BD12-42E8-90DE-8CF82B6BB8F3}" destId="{612C6C91-0D20-4EE1-9860-5A0F815D5E83}" srcOrd="0" destOrd="0" parTransId="{4C941D25-7613-4D5F-A76E-D671EBE5DFAC}" sibTransId="{3C6F0BEE-5ABC-454F-AB81-FBE772FCD0EA}"/>
    <dgm:cxn modelId="{BCAA023B-D301-400B-BF55-F307C905F776}" type="presParOf" srcId="{571F044F-3256-44DB-8D0C-39A63187F4F6}" destId="{BBF4B11D-2E64-4C2F-9992-40EFC5909D4A}" srcOrd="0" destOrd="0" presId="urn:microsoft.com/office/officeart/2005/8/layout/hierarchy3"/>
    <dgm:cxn modelId="{30D675A2-163D-40D9-A2A6-36CD247EDAF7}" type="presParOf" srcId="{BBF4B11D-2E64-4C2F-9992-40EFC5909D4A}" destId="{C1EC4C74-061D-4636-B692-1AAB8A085EE1}" srcOrd="0" destOrd="0" presId="urn:microsoft.com/office/officeart/2005/8/layout/hierarchy3"/>
    <dgm:cxn modelId="{7BFCD46A-BC09-4C44-BAD1-9109AB97F916}" type="presParOf" srcId="{C1EC4C74-061D-4636-B692-1AAB8A085EE1}" destId="{C89D52A4-1700-4080-A95E-0CCE65E57162}" srcOrd="0" destOrd="0" presId="urn:microsoft.com/office/officeart/2005/8/layout/hierarchy3"/>
    <dgm:cxn modelId="{95B72290-A48F-4DA2-92C4-9E95A9CD62CE}" type="presParOf" srcId="{C1EC4C74-061D-4636-B692-1AAB8A085EE1}" destId="{D602FE50-0C41-473F-B092-2E2C90A6541C}" srcOrd="1" destOrd="0" presId="urn:microsoft.com/office/officeart/2005/8/layout/hierarchy3"/>
    <dgm:cxn modelId="{E6FA0BBA-6169-40C7-9195-B2EB941CE0CF}" type="presParOf" srcId="{BBF4B11D-2E64-4C2F-9992-40EFC5909D4A}" destId="{B917E0B1-3DEA-4744-BA83-26129259C1DE}" srcOrd="1" destOrd="0" presId="urn:microsoft.com/office/officeart/2005/8/layout/hierarchy3"/>
    <dgm:cxn modelId="{A1FBD171-E29F-4927-9E72-43BBC8B0DA20}" type="presParOf" srcId="{B917E0B1-3DEA-4744-BA83-26129259C1DE}" destId="{7C86BE86-BB11-48E0-929D-3812441E1522}" srcOrd="0" destOrd="0" presId="urn:microsoft.com/office/officeart/2005/8/layout/hierarchy3"/>
    <dgm:cxn modelId="{87658433-7AFF-4DD3-B18A-B17AF0D7483F}" type="presParOf" srcId="{B917E0B1-3DEA-4744-BA83-26129259C1DE}" destId="{25F94CFF-4088-45EF-BE2C-FCC0CA1D0315}" srcOrd="1" destOrd="0" presId="urn:microsoft.com/office/officeart/2005/8/layout/hierarchy3"/>
    <dgm:cxn modelId="{1444F924-ADA0-4225-BB4A-86384787258C}" type="presParOf" srcId="{B917E0B1-3DEA-4744-BA83-26129259C1DE}" destId="{4D69EE70-66A8-4DFD-A3D6-3ABA6EF84AB0}" srcOrd="2" destOrd="0" presId="urn:microsoft.com/office/officeart/2005/8/layout/hierarchy3"/>
    <dgm:cxn modelId="{E80EE260-50E6-4CCA-89E5-4A5D273BE9E3}" type="presParOf" srcId="{B917E0B1-3DEA-4744-BA83-26129259C1DE}" destId="{1E6CE937-16E1-4186-BD74-BDCC42394F0F}" srcOrd="3" destOrd="0" presId="urn:microsoft.com/office/officeart/2005/8/layout/hierarchy3"/>
    <dgm:cxn modelId="{F021EC60-0624-4FAE-89EF-6541FA91870F}" type="presParOf" srcId="{571F044F-3256-44DB-8D0C-39A63187F4F6}" destId="{CF207407-82E6-4165-AD10-A5022BD1BD7E}" srcOrd="1" destOrd="0" presId="urn:microsoft.com/office/officeart/2005/8/layout/hierarchy3"/>
    <dgm:cxn modelId="{5F968D59-75F3-456E-B06E-72E061C6EBE7}" type="presParOf" srcId="{CF207407-82E6-4165-AD10-A5022BD1BD7E}" destId="{C3D48500-8458-4724-8D95-1CF6751548FA}" srcOrd="0" destOrd="0" presId="urn:microsoft.com/office/officeart/2005/8/layout/hierarchy3"/>
    <dgm:cxn modelId="{51A9CB46-379A-481D-BC1C-8DC7CA488160}" type="presParOf" srcId="{C3D48500-8458-4724-8D95-1CF6751548FA}" destId="{66936237-CE43-4BCB-AFF4-A28B0ABF1E63}" srcOrd="0" destOrd="0" presId="urn:microsoft.com/office/officeart/2005/8/layout/hierarchy3"/>
    <dgm:cxn modelId="{19F791F0-623D-484A-B070-E86285B46925}" type="presParOf" srcId="{C3D48500-8458-4724-8D95-1CF6751548FA}" destId="{B477C904-6F12-47A8-A351-0C354633004D}" srcOrd="1" destOrd="0" presId="urn:microsoft.com/office/officeart/2005/8/layout/hierarchy3"/>
    <dgm:cxn modelId="{7CEED92B-2EFB-4C04-9838-BD513F01456C}" type="presParOf" srcId="{CF207407-82E6-4165-AD10-A5022BD1BD7E}" destId="{A304CD8C-E224-4EB2-A648-06759FC07BF3}" srcOrd="1" destOrd="0" presId="urn:microsoft.com/office/officeart/2005/8/layout/hierarchy3"/>
    <dgm:cxn modelId="{CB2DB7F0-7806-43C1-B0DC-CF3D9D8532D3}" type="presParOf" srcId="{A304CD8C-E224-4EB2-A648-06759FC07BF3}" destId="{AC617310-F6A1-4A60-ACA8-3506D016FC7D}" srcOrd="0" destOrd="0" presId="urn:microsoft.com/office/officeart/2005/8/layout/hierarchy3"/>
    <dgm:cxn modelId="{E5B6D6DC-B432-4A22-9F9B-7A71F1F36758}" type="presParOf" srcId="{A304CD8C-E224-4EB2-A648-06759FC07BF3}" destId="{3342585F-EC45-410B-A3A5-3E1C325E19BA}" srcOrd="1" destOrd="0" presId="urn:microsoft.com/office/officeart/2005/8/layout/hierarchy3"/>
    <dgm:cxn modelId="{6691700B-3024-4759-AA68-075A85709019}" type="presParOf" srcId="{A304CD8C-E224-4EB2-A648-06759FC07BF3}" destId="{444F897B-0BF7-4634-9018-E644B24DA984}" srcOrd="2" destOrd="0" presId="urn:microsoft.com/office/officeart/2005/8/layout/hierarchy3"/>
    <dgm:cxn modelId="{1E405370-2A40-4BFF-8CCB-0D724E94509D}" type="presParOf" srcId="{A304CD8C-E224-4EB2-A648-06759FC07BF3}" destId="{06B60DE6-4FEF-4EF7-B2BB-03CA3E30B5BB}" srcOrd="3" destOrd="0" presId="urn:microsoft.com/office/officeart/2005/8/layout/hierarchy3"/>
    <dgm:cxn modelId="{F9EBF7C7-2E7C-4565-9225-2E0570043738}" type="presParOf" srcId="{A304CD8C-E224-4EB2-A648-06759FC07BF3}" destId="{23EF8A9E-0CDB-47BC-9118-F1846104E987}" srcOrd="4" destOrd="0" presId="urn:microsoft.com/office/officeart/2005/8/layout/hierarchy3"/>
    <dgm:cxn modelId="{433981F4-885D-46AA-84B6-BEC73D4D30C2}" type="presParOf" srcId="{A304CD8C-E224-4EB2-A648-06759FC07BF3}" destId="{50BCB12D-2012-419D-8771-7E2ED9DF78C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FA48B-C341-41C3-8E39-FCE19FCCE162}">
      <dsp:nvSpPr>
        <dsp:cNvPr id="0" name=""/>
        <dsp:cNvSpPr/>
      </dsp:nvSpPr>
      <dsp:spPr>
        <a:xfrm>
          <a:off x="658414" y="1199"/>
          <a:ext cx="3033308" cy="1090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insuline</a:t>
          </a:r>
          <a:endParaRPr lang="fr-FR" sz="3600" kern="1200" dirty="0"/>
        </a:p>
      </dsp:txBody>
      <dsp:txXfrm>
        <a:off x="690368" y="33153"/>
        <a:ext cx="2969400" cy="1027076"/>
      </dsp:txXfrm>
    </dsp:sp>
    <dsp:sp modelId="{C16CD100-B00D-4DC2-8B28-FE0CBEB1B579}">
      <dsp:nvSpPr>
        <dsp:cNvPr id="0" name=""/>
        <dsp:cNvSpPr/>
      </dsp:nvSpPr>
      <dsp:spPr>
        <a:xfrm>
          <a:off x="961745" y="1092184"/>
          <a:ext cx="259394" cy="80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801"/>
              </a:lnTo>
              <a:lnTo>
                <a:pt x="259394" y="805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CDE64-A007-4AE7-ACBF-06DCA71484F3}">
      <dsp:nvSpPr>
        <dsp:cNvPr id="0" name=""/>
        <dsp:cNvSpPr/>
      </dsp:nvSpPr>
      <dsp:spPr>
        <a:xfrm>
          <a:off x="1221140" y="1352493"/>
          <a:ext cx="2634579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Diabète type 1 DID</a:t>
          </a:r>
          <a:endParaRPr lang="fr-FR" sz="2400" b="1" kern="1200" dirty="0"/>
        </a:p>
      </dsp:txBody>
      <dsp:txXfrm>
        <a:off x="1253094" y="1384447"/>
        <a:ext cx="2570671" cy="1027076"/>
      </dsp:txXfrm>
    </dsp:sp>
    <dsp:sp modelId="{DF04B4B1-E5D6-4444-B2E2-FFF1C8688C2C}">
      <dsp:nvSpPr>
        <dsp:cNvPr id="0" name=""/>
        <dsp:cNvSpPr/>
      </dsp:nvSpPr>
      <dsp:spPr>
        <a:xfrm>
          <a:off x="961745" y="1092184"/>
          <a:ext cx="303330" cy="2181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969"/>
              </a:lnTo>
              <a:lnTo>
                <a:pt x="303330" y="2181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11F16-1CFF-4178-A3B7-52F6B87F6855}">
      <dsp:nvSpPr>
        <dsp:cNvPr id="0" name=""/>
        <dsp:cNvSpPr/>
      </dsp:nvSpPr>
      <dsp:spPr>
        <a:xfrm>
          <a:off x="1265076" y="2728661"/>
          <a:ext cx="2607330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Diabète type2 DNID</a:t>
          </a:r>
          <a:endParaRPr lang="fr-FR" sz="2400" b="1" kern="1200" dirty="0"/>
        </a:p>
      </dsp:txBody>
      <dsp:txXfrm>
        <a:off x="1297030" y="2760615"/>
        <a:ext cx="2543422" cy="1027076"/>
      </dsp:txXfrm>
    </dsp:sp>
    <dsp:sp modelId="{4D58ACA2-5672-4FB9-B1AE-095BFAD1C5B1}">
      <dsp:nvSpPr>
        <dsp:cNvPr id="0" name=""/>
        <dsp:cNvSpPr/>
      </dsp:nvSpPr>
      <dsp:spPr>
        <a:xfrm>
          <a:off x="961745" y="1092184"/>
          <a:ext cx="303330" cy="354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699"/>
              </a:lnTo>
              <a:lnTo>
                <a:pt x="303330" y="3545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3122F-D75D-467B-B4B8-C4399B40D2D0}">
      <dsp:nvSpPr>
        <dsp:cNvPr id="0" name=""/>
        <dsp:cNvSpPr/>
      </dsp:nvSpPr>
      <dsp:spPr>
        <a:xfrm>
          <a:off x="1265076" y="4092391"/>
          <a:ext cx="2576015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Autres: </a:t>
          </a:r>
          <a:r>
            <a:rPr lang="fr-FR" sz="2400" b="1" kern="1200" dirty="0" err="1" smtClean="0"/>
            <a:t>exp</a:t>
          </a:r>
          <a:r>
            <a:rPr lang="fr-FR" sz="2400" b="1" kern="1200" dirty="0" smtClean="0"/>
            <a:t> tumeurs</a:t>
          </a:r>
          <a:endParaRPr lang="fr-FR" sz="2400" b="1" kern="1200" dirty="0"/>
        </a:p>
      </dsp:txBody>
      <dsp:txXfrm>
        <a:off x="1297030" y="4124345"/>
        <a:ext cx="2512107" cy="1027076"/>
      </dsp:txXfrm>
    </dsp:sp>
    <dsp:sp modelId="{81A41E36-1783-46D8-B521-D237D18339FC}">
      <dsp:nvSpPr>
        <dsp:cNvPr id="0" name=""/>
        <dsp:cNvSpPr/>
      </dsp:nvSpPr>
      <dsp:spPr>
        <a:xfrm>
          <a:off x="4237215" y="1199"/>
          <a:ext cx="3110222" cy="1090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glucagon</a:t>
          </a:r>
          <a:r>
            <a:rPr lang="fr-FR" sz="4000" kern="1200" dirty="0" smtClean="0"/>
            <a:t> </a:t>
          </a:r>
          <a:endParaRPr lang="fr-FR" sz="4000" kern="1200" dirty="0"/>
        </a:p>
      </dsp:txBody>
      <dsp:txXfrm>
        <a:off x="4269169" y="33153"/>
        <a:ext cx="3046314" cy="1027076"/>
      </dsp:txXfrm>
    </dsp:sp>
    <dsp:sp modelId="{BC0B13DF-72EA-4518-B3A7-36FB4B59D2E1}">
      <dsp:nvSpPr>
        <dsp:cNvPr id="0" name=""/>
        <dsp:cNvSpPr/>
      </dsp:nvSpPr>
      <dsp:spPr>
        <a:xfrm>
          <a:off x="4548237" y="1092184"/>
          <a:ext cx="331585" cy="81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649"/>
              </a:lnTo>
              <a:lnTo>
                <a:pt x="331585" y="814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95D76-7E60-40F3-8219-DE68500DBE8E}">
      <dsp:nvSpPr>
        <dsp:cNvPr id="0" name=""/>
        <dsp:cNvSpPr/>
      </dsp:nvSpPr>
      <dsp:spPr>
        <a:xfrm>
          <a:off x="4879822" y="1361341"/>
          <a:ext cx="2703180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Hyperglucagonome</a:t>
          </a:r>
          <a:r>
            <a:rPr lang="fr-FR" sz="2400" kern="1200" dirty="0" smtClean="0"/>
            <a:t> </a:t>
          </a:r>
          <a:r>
            <a:rPr lang="fr-FR" sz="2400" b="1" kern="1200" dirty="0" smtClean="0"/>
            <a:t>primaire</a:t>
          </a:r>
          <a:endParaRPr lang="fr-FR" sz="2400" b="1" kern="1200" dirty="0"/>
        </a:p>
      </dsp:txBody>
      <dsp:txXfrm>
        <a:off x="4911776" y="1393295"/>
        <a:ext cx="2639272" cy="1027076"/>
      </dsp:txXfrm>
    </dsp:sp>
    <dsp:sp modelId="{D781200F-2FA1-4611-92DA-0B2F39D2B374}">
      <dsp:nvSpPr>
        <dsp:cNvPr id="0" name=""/>
        <dsp:cNvSpPr/>
      </dsp:nvSpPr>
      <dsp:spPr>
        <a:xfrm>
          <a:off x="4548237" y="1092184"/>
          <a:ext cx="311022" cy="2181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969"/>
              </a:lnTo>
              <a:lnTo>
                <a:pt x="311022" y="2181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890DF-E151-4298-9F51-950A8B62D34E}">
      <dsp:nvSpPr>
        <dsp:cNvPr id="0" name=""/>
        <dsp:cNvSpPr/>
      </dsp:nvSpPr>
      <dsp:spPr>
        <a:xfrm>
          <a:off x="4859259" y="2728661"/>
          <a:ext cx="2699218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Hyperglucagonome</a:t>
          </a:r>
          <a:r>
            <a:rPr lang="fr-FR" sz="2400" kern="1200" dirty="0" smtClean="0"/>
            <a:t> </a:t>
          </a:r>
          <a:r>
            <a:rPr lang="fr-FR" sz="2400" b="1" kern="1200" dirty="0" smtClean="0"/>
            <a:t>secondaire</a:t>
          </a:r>
          <a:endParaRPr lang="fr-FR" sz="2400" b="1" kern="1200" dirty="0"/>
        </a:p>
      </dsp:txBody>
      <dsp:txXfrm>
        <a:off x="4891213" y="2760615"/>
        <a:ext cx="2635310" cy="1027076"/>
      </dsp:txXfrm>
    </dsp:sp>
    <dsp:sp modelId="{F6BDB495-153E-4BC3-A509-C594D129402A}">
      <dsp:nvSpPr>
        <dsp:cNvPr id="0" name=""/>
        <dsp:cNvSpPr/>
      </dsp:nvSpPr>
      <dsp:spPr>
        <a:xfrm>
          <a:off x="4548237" y="1092184"/>
          <a:ext cx="311022" cy="354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699"/>
              </a:lnTo>
              <a:lnTo>
                <a:pt x="311022" y="3545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91A5D-D003-449C-B7A3-94B16DC81020}">
      <dsp:nvSpPr>
        <dsp:cNvPr id="0" name=""/>
        <dsp:cNvSpPr/>
      </dsp:nvSpPr>
      <dsp:spPr>
        <a:xfrm>
          <a:off x="4859259" y="4092391"/>
          <a:ext cx="2711925" cy="1090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hypoglucagonisme</a:t>
          </a:r>
          <a:endParaRPr lang="fr-FR" sz="2400" b="1" kern="1200" dirty="0"/>
        </a:p>
      </dsp:txBody>
      <dsp:txXfrm>
        <a:off x="4891213" y="4124345"/>
        <a:ext cx="2648017" cy="1027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D52A4-1700-4080-A95E-0CCE65E57162}">
      <dsp:nvSpPr>
        <dsp:cNvPr id="0" name=""/>
        <dsp:cNvSpPr/>
      </dsp:nvSpPr>
      <dsp:spPr>
        <a:xfrm>
          <a:off x="507027" y="1147"/>
          <a:ext cx="3120435" cy="95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hyperglucagonisme</a:t>
          </a:r>
          <a:endParaRPr lang="fr-FR" sz="2400" b="1" kern="1200" dirty="0"/>
        </a:p>
      </dsp:txBody>
      <dsp:txXfrm>
        <a:off x="534920" y="29040"/>
        <a:ext cx="3064649" cy="896565"/>
      </dsp:txXfrm>
    </dsp:sp>
    <dsp:sp modelId="{7C86BE86-BB11-48E0-929D-3812441E1522}">
      <dsp:nvSpPr>
        <dsp:cNvPr id="0" name=""/>
        <dsp:cNvSpPr/>
      </dsp:nvSpPr>
      <dsp:spPr>
        <a:xfrm>
          <a:off x="819070" y="953498"/>
          <a:ext cx="312043" cy="1055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247"/>
              </a:lnTo>
              <a:lnTo>
                <a:pt x="312043" y="1055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94CFF-4088-45EF-BE2C-FCC0CA1D0315}">
      <dsp:nvSpPr>
        <dsp:cNvPr id="0" name=""/>
        <dsp:cNvSpPr/>
      </dsp:nvSpPr>
      <dsp:spPr>
        <a:xfrm>
          <a:off x="1131114" y="1191586"/>
          <a:ext cx="2899916" cy="163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Primaire</a:t>
          </a:r>
          <a:r>
            <a:rPr lang="fr-FR" sz="2000" kern="1200" dirty="0" err="1" smtClean="0"/>
            <a:t>:glucagonome,polyadenomatose</a:t>
          </a:r>
          <a:r>
            <a:rPr lang="fr-FR" sz="2000" kern="1200" dirty="0" smtClean="0"/>
            <a:t> endocrinienne familiale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178982" y="1239454"/>
        <a:ext cx="2804180" cy="1538584"/>
      </dsp:txXfrm>
    </dsp:sp>
    <dsp:sp modelId="{4D69EE70-66A8-4DFD-A3D6-3ABA6EF84AB0}">
      <dsp:nvSpPr>
        <dsp:cNvPr id="0" name=""/>
        <dsp:cNvSpPr/>
      </dsp:nvSpPr>
      <dsp:spPr>
        <a:xfrm>
          <a:off x="819070" y="953498"/>
          <a:ext cx="312043" cy="2669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735"/>
              </a:lnTo>
              <a:lnTo>
                <a:pt x="312043" y="266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CE937-16E1-4186-BD74-BDCC42394F0F}">
      <dsp:nvSpPr>
        <dsp:cNvPr id="0" name=""/>
        <dsp:cNvSpPr/>
      </dsp:nvSpPr>
      <dsp:spPr>
        <a:xfrm>
          <a:off x="1131114" y="3063994"/>
          <a:ext cx="3155588" cy="1118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Secondaire: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Jeun, cas d’</a:t>
          </a:r>
          <a:r>
            <a:rPr lang="fr-FR" sz="2000" kern="1200" dirty="0" err="1" smtClean="0"/>
            <a:t>hypoglycemie</a:t>
          </a:r>
          <a:r>
            <a:rPr lang="fr-FR" sz="2000" kern="1200" dirty="0" smtClean="0"/>
            <a:t> (</a:t>
          </a:r>
          <a:r>
            <a:rPr lang="fr-FR" sz="2000" kern="1200" dirty="0" err="1" smtClean="0"/>
            <a:t>exp</a:t>
          </a:r>
          <a:r>
            <a:rPr lang="fr-FR" sz="2000" kern="1200" dirty="0" smtClean="0"/>
            <a:t>: dans le DT2)</a:t>
          </a:r>
          <a:endParaRPr lang="fr-FR" sz="2000" kern="1200" dirty="0"/>
        </a:p>
      </dsp:txBody>
      <dsp:txXfrm>
        <a:off x="1163873" y="3096753"/>
        <a:ext cx="3090070" cy="1052961"/>
      </dsp:txXfrm>
    </dsp:sp>
    <dsp:sp modelId="{66936237-CE43-4BCB-AFF4-A28B0ABF1E63}">
      <dsp:nvSpPr>
        <dsp:cNvPr id="0" name=""/>
        <dsp:cNvSpPr/>
      </dsp:nvSpPr>
      <dsp:spPr>
        <a:xfrm>
          <a:off x="4182816" y="1147"/>
          <a:ext cx="2900309" cy="95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hypoglucagonisme</a:t>
          </a:r>
          <a:endParaRPr lang="fr-FR" sz="2400" b="1" kern="1200" dirty="0"/>
        </a:p>
      </dsp:txBody>
      <dsp:txXfrm>
        <a:off x="4210709" y="29040"/>
        <a:ext cx="2844523" cy="896565"/>
      </dsp:txXfrm>
    </dsp:sp>
    <dsp:sp modelId="{AC617310-F6A1-4A60-ACA8-3506D016FC7D}">
      <dsp:nvSpPr>
        <dsp:cNvPr id="0" name=""/>
        <dsp:cNvSpPr/>
      </dsp:nvSpPr>
      <dsp:spPr>
        <a:xfrm>
          <a:off x="4472847" y="953498"/>
          <a:ext cx="29003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29003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2585F-EC45-410B-A3A5-3E1C325E19BA}">
      <dsp:nvSpPr>
        <dsp:cNvPr id="0" name=""/>
        <dsp:cNvSpPr/>
      </dsp:nvSpPr>
      <dsp:spPr>
        <a:xfrm>
          <a:off x="4762878" y="1191586"/>
          <a:ext cx="2944944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Ablation pancréas</a:t>
          </a:r>
          <a:endParaRPr lang="fr-FR" sz="2400" kern="1200" dirty="0"/>
        </a:p>
      </dsp:txBody>
      <dsp:txXfrm>
        <a:off x="4790771" y="1219479"/>
        <a:ext cx="2889158" cy="896565"/>
      </dsp:txXfrm>
    </dsp:sp>
    <dsp:sp modelId="{444F897B-0BF7-4634-9018-E644B24DA984}">
      <dsp:nvSpPr>
        <dsp:cNvPr id="0" name=""/>
        <dsp:cNvSpPr/>
      </dsp:nvSpPr>
      <dsp:spPr>
        <a:xfrm>
          <a:off x="4472847" y="953498"/>
          <a:ext cx="282655" cy="192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39"/>
              </a:lnTo>
              <a:lnTo>
                <a:pt x="282655" y="1927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60DE6-4FEF-4EF7-B2BB-03CA3E30B5BB}">
      <dsp:nvSpPr>
        <dsp:cNvPr id="0" name=""/>
        <dsp:cNvSpPr/>
      </dsp:nvSpPr>
      <dsp:spPr>
        <a:xfrm>
          <a:off x="4755503" y="2404862"/>
          <a:ext cx="2959694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Pancréatite calcimiante</a:t>
          </a:r>
          <a:endParaRPr lang="fr-FR" sz="2400" kern="1200" dirty="0"/>
        </a:p>
      </dsp:txBody>
      <dsp:txXfrm>
        <a:off x="4783396" y="2432755"/>
        <a:ext cx="2903908" cy="896565"/>
      </dsp:txXfrm>
    </dsp:sp>
    <dsp:sp modelId="{23EF8A9E-0CDB-47BC-9118-F1846104E987}">
      <dsp:nvSpPr>
        <dsp:cNvPr id="0" name=""/>
        <dsp:cNvSpPr/>
      </dsp:nvSpPr>
      <dsp:spPr>
        <a:xfrm>
          <a:off x="4472847" y="953498"/>
          <a:ext cx="29003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29003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CB12D-2012-419D-8771-7E2ED9DF78C4}">
      <dsp:nvSpPr>
        <dsp:cNvPr id="0" name=""/>
        <dsp:cNvSpPr/>
      </dsp:nvSpPr>
      <dsp:spPr>
        <a:xfrm>
          <a:off x="4762878" y="3572464"/>
          <a:ext cx="2944944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hémochromatose</a:t>
          </a:r>
          <a:endParaRPr lang="fr-FR" sz="2400" kern="1200" dirty="0"/>
        </a:p>
      </dsp:txBody>
      <dsp:txXfrm>
        <a:off x="4790771" y="3600357"/>
        <a:ext cx="2889158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2A555-886F-4CA5-A8D3-D86064BF9B3D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E7C4-3DE2-4C87-BC46-217FD3677C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30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E7C4-3DE2-4C87-BC46-217FD3677C2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065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814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3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97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895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24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25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9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39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22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52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12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96DC-24EA-46F9-A38B-9185B53DAE6B}" type="datetimeFigureOut">
              <a:rPr lang="fr-FR" smtClean="0"/>
              <a:pPr/>
              <a:t>29/04/2013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84F6-3DDA-48FE-8880-DBC12398EA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505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embres.lycos.fr/diabsurf/Igs/Organes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fr-FR" sz="7200" b="1" dirty="0"/>
              <a:t>Pancréas endocrine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fr-FR" b="1" dirty="0"/>
              <a:t>Service de physiologie et explorations fonctionnelles, CHU </a:t>
            </a:r>
            <a:r>
              <a:rPr lang="fr-FR" b="1" dirty="0" smtClean="0"/>
              <a:t> Constantine</a:t>
            </a:r>
            <a:endParaRPr lang="fr-FR" b="1" dirty="0"/>
          </a:p>
          <a:p>
            <a:r>
              <a:rPr lang="fr-FR" b="1" dirty="0"/>
              <a:t>Dr A.D.  TAIBI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6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physiologique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Taux de sucre dans le sang= constante du milieu intérieur</a:t>
            </a:r>
          </a:p>
          <a:p>
            <a:r>
              <a:rPr lang="fr-FR" dirty="0" smtClean="0"/>
              <a:t>Valeur= 0.8  -  1.1 g/l  définissant la glycémie</a:t>
            </a:r>
          </a:p>
          <a:p>
            <a:r>
              <a:rPr lang="fr-FR" dirty="0" smtClean="0"/>
              <a:t>Témoin biologique entre la production de glucose et son utilisation</a:t>
            </a:r>
          </a:p>
          <a:p>
            <a:r>
              <a:rPr lang="fr-FR" dirty="0" smtClean="0"/>
              <a:t>Cette constante nécessite un mécanisme de régulation</a:t>
            </a:r>
          </a:p>
          <a:p>
            <a:r>
              <a:rPr lang="fr-FR" dirty="0" smtClean="0"/>
              <a:t>Assuré par deux hormones: insuline +glucagon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64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insuline</a:t>
            </a:r>
            <a:endParaRPr lang="fr-FR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A) structure</a:t>
            </a:r>
          </a:p>
          <a:p>
            <a:r>
              <a:rPr lang="fr-FR" dirty="0" smtClean="0"/>
              <a:t>Hormone polypeptidique ,indispensable</a:t>
            </a:r>
          </a:p>
          <a:p>
            <a:r>
              <a:rPr lang="fr-FR" dirty="0" smtClean="0"/>
              <a:t>deux chaines =51AA</a:t>
            </a:r>
          </a:p>
          <a:p>
            <a:r>
              <a:rPr lang="fr-FR" dirty="0" smtClean="0"/>
              <a:t>Chaine A (</a:t>
            </a:r>
            <a:r>
              <a:rPr lang="el-GR" dirty="0" smtClean="0"/>
              <a:t>α</a:t>
            </a:r>
            <a:r>
              <a:rPr lang="fr-FR" dirty="0" smtClean="0"/>
              <a:t>)=21 AA un pont disulfure entre le 6-11</a:t>
            </a:r>
          </a:p>
          <a:p>
            <a:r>
              <a:rPr lang="fr-FR" dirty="0" smtClean="0"/>
              <a:t>Chaine B (</a:t>
            </a:r>
            <a:r>
              <a:rPr lang="el-GR" dirty="0" smtClean="0"/>
              <a:t>β</a:t>
            </a:r>
            <a:r>
              <a:rPr lang="fr-FR" dirty="0" smtClean="0"/>
              <a:t> )=30 AA deux ponts disulfures (7AA des deux chaine, entre le 20 de la chaine A et le 19 de chaine B)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791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llel\Downloads\insuline-molecul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7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Biosynthèse de l’insuline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4444"/>
            <a:ext cx="8136904" cy="44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4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Transport de l’insuline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800" dirty="0" smtClean="0"/>
              <a:t>Sang portal: insuline/peptide C= 1</a:t>
            </a:r>
          </a:p>
          <a:p>
            <a:r>
              <a:rPr lang="fr-FR" sz="2800" dirty="0" smtClean="0"/>
              <a:t>Filtre hépatique; séparation insuline et peptide C</a:t>
            </a:r>
          </a:p>
          <a:p>
            <a:r>
              <a:rPr lang="fr-FR" sz="2800" dirty="0" smtClean="0"/>
              <a:t>30-70% libérée =captée et détruite au niveau hépatique</a:t>
            </a:r>
          </a:p>
          <a:p>
            <a:r>
              <a:rPr lang="fr-FR" sz="2800" dirty="0" smtClean="0"/>
              <a:t>Peptide C= faible dégradation hépatique</a:t>
            </a:r>
          </a:p>
          <a:p>
            <a:r>
              <a:rPr lang="fr-FR" sz="2800" dirty="0" smtClean="0"/>
              <a:t>Sortie du foie: insuline/peptide C inf. 1</a:t>
            </a:r>
          </a:p>
          <a:p>
            <a:r>
              <a:rPr lang="fr-FR" sz="2800" dirty="0" smtClean="0"/>
              <a:t>Consommation hépatique de l’insuline= 6ml/min</a:t>
            </a:r>
          </a:p>
          <a:p>
            <a:r>
              <a:rPr lang="fr-FR" sz="2800" dirty="0"/>
              <a:t>Consommation </a:t>
            </a:r>
            <a:r>
              <a:rPr lang="fr-FR" sz="2800" dirty="0" smtClean="0"/>
              <a:t>hépatique du peptide C= 0,4 ml/min</a:t>
            </a:r>
          </a:p>
          <a:p>
            <a:r>
              <a:rPr lang="fr-FR" sz="2800" dirty="0" smtClean="0"/>
              <a:t>½ vie plasmatique de l’insuline: 4,8 min</a:t>
            </a:r>
          </a:p>
          <a:p>
            <a:r>
              <a:rPr lang="fr-FR" sz="2800" dirty="0" smtClean="0"/>
              <a:t>Elimination du peptide C est rénale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467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Régulation de la sécrétion de l’insuline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Facteurs humoraux: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1/métaboliques:</a:t>
            </a:r>
          </a:p>
          <a:p>
            <a:r>
              <a:rPr lang="fr-FR" dirty="0" smtClean="0"/>
              <a:t>Glucide: glucose</a:t>
            </a:r>
          </a:p>
          <a:p>
            <a:r>
              <a:rPr lang="fr-FR" dirty="0" smtClean="0"/>
              <a:t>AA: arginine, leucine, lysine</a:t>
            </a:r>
          </a:p>
          <a:p>
            <a:r>
              <a:rPr lang="fr-FR" dirty="0" smtClean="0"/>
              <a:t>Corps cétoniques</a:t>
            </a:r>
          </a:p>
          <a:p>
            <a:r>
              <a:rPr lang="fr-FR" dirty="0" smtClean="0"/>
              <a:t>Acides gras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2/pharmacologique:</a:t>
            </a:r>
          </a:p>
          <a:p>
            <a:r>
              <a:rPr lang="fr-FR" dirty="0" smtClean="0"/>
              <a:t>Sulfamides hypoglycémiants</a:t>
            </a:r>
          </a:p>
          <a:p>
            <a:r>
              <a:rPr lang="fr-FR" dirty="0" smtClean="0"/>
              <a:t>Agents b stimulants: isoprésténol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6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0" name="Text Box 266"/>
          <p:cNvSpPr txBox="1">
            <a:spLocks noChangeArrowheads="1"/>
          </p:cNvSpPr>
          <p:nvPr/>
        </p:nvSpPr>
        <p:spPr bwMode="auto">
          <a:xfrm>
            <a:off x="1600200" y="127000"/>
            <a:ext cx="58674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stimulus de libération de l’insuline </a:t>
            </a:r>
          </a:p>
        </p:txBody>
      </p:sp>
      <p:grpSp>
        <p:nvGrpSpPr>
          <p:cNvPr id="57613" name="Group 269"/>
          <p:cNvGrpSpPr>
            <a:grpSpLocks/>
          </p:cNvGrpSpPr>
          <p:nvPr/>
        </p:nvGrpSpPr>
        <p:grpSpPr bwMode="auto">
          <a:xfrm>
            <a:off x="2514600" y="1066800"/>
            <a:ext cx="4191000" cy="3429000"/>
            <a:chOff x="2160" y="1728"/>
            <a:chExt cx="240" cy="240"/>
          </a:xfrm>
        </p:grpSpPr>
        <p:sp>
          <p:nvSpPr>
            <p:cNvPr id="57614" name="Oval 270"/>
            <p:cNvSpPr>
              <a:spLocks noChangeArrowheads="1"/>
            </p:cNvSpPr>
            <p:nvPr/>
          </p:nvSpPr>
          <p:spPr bwMode="auto">
            <a:xfrm>
              <a:off x="2160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615" name="Oval 271"/>
            <p:cNvSpPr>
              <a:spLocks noChangeArrowheads="1"/>
            </p:cNvSpPr>
            <p:nvPr/>
          </p:nvSpPr>
          <p:spPr bwMode="auto">
            <a:xfrm>
              <a:off x="2256" y="1824"/>
              <a:ext cx="48" cy="48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616" name="Group 272"/>
          <p:cNvGrpSpPr>
            <a:grpSpLocks/>
          </p:cNvGrpSpPr>
          <p:nvPr/>
        </p:nvGrpSpPr>
        <p:grpSpPr bwMode="auto">
          <a:xfrm>
            <a:off x="0" y="5029200"/>
            <a:ext cx="9144000" cy="1828800"/>
            <a:chOff x="0" y="2256"/>
            <a:chExt cx="5760" cy="576"/>
          </a:xfrm>
        </p:grpSpPr>
        <p:grpSp>
          <p:nvGrpSpPr>
            <p:cNvPr id="57617" name="Group 273"/>
            <p:cNvGrpSpPr>
              <a:grpSpLocks/>
            </p:cNvGrpSpPr>
            <p:nvPr/>
          </p:nvGrpSpPr>
          <p:grpSpPr bwMode="auto">
            <a:xfrm>
              <a:off x="0" y="2256"/>
              <a:ext cx="2880" cy="576"/>
              <a:chOff x="0" y="2592"/>
              <a:chExt cx="5760" cy="960"/>
            </a:xfrm>
          </p:grpSpPr>
          <p:sp>
            <p:nvSpPr>
              <p:cNvPr id="57618" name="Rectangle 274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7619" name="Group 275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57620" name="Group 276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57621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22" name="AutoShap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23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24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25" name="AutoShap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26" name="Oval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27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28" name="AutoShap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29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30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31" name="AutoShap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32" name="Oval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33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34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35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36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37" name="AutoShap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38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39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40" name="AutoShap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41" name="Oval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42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43" name="AutoShap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44" name="Oval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45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46" name="AutoShap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47" name="Oval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7648" name="Group 304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49" name="AutoShape 30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50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51" name="Group 307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652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53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54" name="Group 310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55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56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57" name="Group 313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58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59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60" name="Group 316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661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6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63" name="Group 319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64" name="AutoShape 32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65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666" name="Group 322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67" name="AutoShape 32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668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7669" name="Group 325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57670" name="Group 326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57671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72" name="AutoShap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73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74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75" name="AutoShap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76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77" name="Group 333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78" name="AutoShap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79" name="Oval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80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81" name="AutoShap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82" name="Oval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83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84" name="AutoShap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85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86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87" name="AutoShap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88" name="Oval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89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90" name="AutoShap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91" name="Oval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92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93" name="AutoShap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94" name="Oval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695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696" name="AutoShap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697" name="Oval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7698" name="Group 354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699" name="AutoShap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00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01" name="Group 357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702" name="AutoShap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03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04" name="Group 360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05" name="AutoShape 36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06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07" name="Group 363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08" name="AutoShape 36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09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10" name="Group 366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711" name="AutoShape 36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12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13" name="Group 369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14" name="AutoShape 37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15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16" name="Group 372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17" name="AutoShape 37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18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57719" name="Group 375"/>
            <p:cNvGrpSpPr>
              <a:grpSpLocks/>
            </p:cNvGrpSpPr>
            <p:nvPr/>
          </p:nvGrpSpPr>
          <p:grpSpPr bwMode="auto">
            <a:xfrm>
              <a:off x="2880" y="2256"/>
              <a:ext cx="2880" cy="576"/>
              <a:chOff x="0" y="2592"/>
              <a:chExt cx="5760" cy="960"/>
            </a:xfrm>
          </p:grpSpPr>
          <p:sp>
            <p:nvSpPr>
              <p:cNvPr id="57720" name="Rectangle 376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7721" name="Group 377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57722" name="Group 378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57723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24" name="AutoShap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25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26" name="Group 382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27" name="AutoShap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28" name="Oval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29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30" name="AutoShap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31" name="Oval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32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33" name="AutoShap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34" name="Oval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35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36" name="AutoShap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37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38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39" name="AutoShap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40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41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42" name="AutoShap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43" name="Oval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44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45" name="AutoShap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46" name="Oval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47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48" name="AutoShap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49" name="Oval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7750" name="Group 406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51" name="AutoShape 40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52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53" name="Group 409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754" name="AutoShape 41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56" name="Group 412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57" name="AutoShape 41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58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59" name="Group 415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60" name="AutoShape 41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61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62" name="Group 418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763" name="AutoShape 41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64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65" name="Group 421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66" name="AutoShape 42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67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768" name="Group 424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769" name="AutoShape 42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770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7771" name="Group 427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57772" name="Group 428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57773" name="Group 429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74" name="AutoShap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75" name="Oval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76" name="Group 432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77" name="AutoShap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78" name="Oval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79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80" name="AutoShap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81" name="Oval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82" name="Group 438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83" name="AutoShap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84" name="Oval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85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86" name="AutoShap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87" name="Oval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88" name="Group 444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89" name="AutoShap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90" name="Oval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91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92" name="AutoShap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93" name="Oval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94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95" name="AutoShap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96" name="Oval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7797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57798" name="AutoShap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7799" name="Oval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7800" name="Group 456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801" name="AutoShape 45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02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03" name="Group 459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804" name="AutoShape 46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05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06" name="Group 462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807" name="AutoShape 46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08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09" name="Group 465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810" name="AutoShape 46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11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12" name="Group 468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57813" name="AutoShape 46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14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15" name="Group 471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816" name="AutoShape 47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17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7818" name="Group 474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57819" name="AutoShape 47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820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57821" name="Group 477"/>
          <p:cNvGrpSpPr>
            <a:grpSpLocks/>
          </p:cNvGrpSpPr>
          <p:nvPr/>
        </p:nvGrpSpPr>
        <p:grpSpPr bwMode="auto">
          <a:xfrm>
            <a:off x="3873500" y="1752600"/>
            <a:ext cx="1320800" cy="709613"/>
            <a:chOff x="2296" y="1104"/>
            <a:chExt cx="832" cy="447"/>
          </a:xfrm>
        </p:grpSpPr>
        <p:sp>
          <p:nvSpPr>
            <p:cNvPr id="57822" name="Freeform 478"/>
            <p:cNvSpPr>
              <a:spLocks/>
            </p:cNvSpPr>
            <p:nvPr/>
          </p:nvSpPr>
          <p:spPr bwMode="auto">
            <a:xfrm>
              <a:off x="2375" y="1200"/>
              <a:ext cx="657" cy="278"/>
            </a:xfrm>
            <a:custGeom>
              <a:avLst/>
              <a:gdLst>
                <a:gd name="T0" fmla="*/ 545 w 657"/>
                <a:gd name="T1" fmla="*/ 6 h 278"/>
                <a:gd name="T2" fmla="*/ 313 w 657"/>
                <a:gd name="T3" fmla="*/ 38 h 278"/>
                <a:gd name="T4" fmla="*/ 217 w 657"/>
                <a:gd name="T5" fmla="*/ 70 h 278"/>
                <a:gd name="T6" fmla="*/ 193 w 657"/>
                <a:gd name="T7" fmla="*/ 86 h 278"/>
                <a:gd name="T8" fmla="*/ 97 w 657"/>
                <a:gd name="T9" fmla="*/ 126 h 278"/>
                <a:gd name="T10" fmla="*/ 57 w 657"/>
                <a:gd name="T11" fmla="*/ 158 h 278"/>
                <a:gd name="T12" fmla="*/ 17 w 657"/>
                <a:gd name="T13" fmla="*/ 190 h 278"/>
                <a:gd name="T14" fmla="*/ 9 w 657"/>
                <a:gd name="T15" fmla="*/ 278 h 278"/>
                <a:gd name="T16" fmla="*/ 33 w 657"/>
                <a:gd name="T17" fmla="*/ 230 h 278"/>
                <a:gd name="T18" fmla="*/ 105 w 657"/>
                <a:gd name="T19" fmla="*/ 182 h 278"/>
                <a:gd name="T20" fmla="*/ 217 w 657"/>
                <a:gd name="T21" fmla="*/ 118 h 278"/>
                <a:gd name="T22" fmla="*/ 497 w 657"/>
                <a:gd name="T23" fmla="*/ 62 h 278"/>
                <a:gd name="T24" fmla="*/ 585 w 657"/>
                <a:gd name="T25" fmla="*/ 126 h 278"/>
                <a:gd name="T26" fmla="*/ 657 w 657"/>
                <a:gd name="T27" fmla="*/ 150 h 278"/>
                <a:gd name="T28" fmla="*/ 625 w 657"/>
                <a:gd name="T29" fmla="*/ 70 h 278"/>
                <a:gd name="T30" fmla="*/ 601 w 657"/>
                <a:gd name="T31" fmla="*/ 62 h 278"/>
                <a:gd name="T32" fmla="*/ 593 w 657"/>
                <a:gd name="T33" fmla="*/ 38 h 278"/>
                <a:gd name="T34" fmla="*/ 545 w 657"/>
                <a:gd name="T35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278">
                  <a:moveTo>
                    <a:pt x="545" y="6"/>
                  </a:moveTo>
                  <a:cubicBezTo>
                    <a:pt x="467" y="22"/>
                    <a:pt x="394" y="32"/>
                    <a:pt x="313" y="38"/>
                  </a:cubicBezTo>
                  <a:cubicBezTo>
                    <a:pt x="291" y="45"/>
                    <a:pt x="239" y="56"/>
                    <a:pt x="217" y="70"/>
                  </a:cubicBezTo>
                  <a:cubicBezTo>
                    <a:pt x="209" y="75"/>
                    <a:pt x="202" y="82"/>
                    <a:pt x="193" y="86"/>
                  </a:cubicBezTo>
                  <a:cubicBezTo>
                    <a:pt x="156" y="102"/>
                    <a:pt x="129" y="105"/>
                    <a:pt x="97" y="126"/>
                  </a:cubicBezTo>
                  <a:cubicBezTo>
                    <a:pt x="51" y="195"/>
                    <a:pt x="112" y="114"/>
                    <a:pt x="57" y="158"/>
                  </a:cubicBezTo>
                  <a:cubicBezTo>
                    <a:pt x="5" y="199"/>
                    <a:pt x="77" y="170"/>
                    <a:pt x="17" y="190"/>
                  </a:cubicBezTo>
                  <a:cubicBezTo>
                    <a:pt x="8" y="227"/>
                    <a:pt x="0" y="240"/>
                    <a:pt x="9" y="278"/>
                  </a:cubicBezTo>
                  <a:cubicBezTo>
                    <a:pt x="50" y="270"/>
                    <a:pt x="85" y="265"/>
                    <a:pt x="33" y="230"/>
                  </a:cubicBezTo>
                  <a:cubicBezTo>
                    <a:pt x="57" y="206"/>
                    <a:pt x="73" y="193"/>
                    <a:pt x="105" y="182"/>
                  </a:cubicBezTo>
                  <a:cubicBezTo>
                    <a:pt x="130" y="145"/>
                    <a:pt x="175" y="132"/>
                    <a:pt x="217" y="118"/>
                  </a:cubicBezTo>
                  <a:cubicBezTo>
                    <a:pt x="310" y="87"/>
                    <a:pt x="401" y="78"/>
                    <a:pt x="497" y="62"/>
                  </a:cubicBezTo>
                  <a:cubicBezTo>
                    <a:pt x="557" y="75"/>
                    <a:pt x="601" y="63"/>
                    <a:pt x="585" y="126"/>
                  </a:cubicBezTo>
                  <a:cubicBezTo>
                    <a:pt x="600" y="171"/>
                    <a:pt x="614" y="159"/>
                    <a:pt x="657" y="150"/>
                  </a:cubicBezTo>
                  <a:cubicBezTo>
                    <a:pt x="654" y="137"/>
                    <a:pt x="634" y="79"/>
                    <a:pt x="625" y="70"/>
                  </a:cubicBezTo>
                  <a:cubicBezTo>
                    <a:pt x="619" y="64"/>
                    <a:pt x="609" y="65"/>
                    <a:pt x="601" y="62"/>
                  </a:cubicBezTo>
                  <a:cubicBezTo>
                    <a:pt x="598" y="54"/>
                    <a:pt x="600" y="43"/>
                    <a:pt x="593" y="38"/>
                  </a:cubicBezTo>
                  <a:cubicBezTo>
                    <a:pt x="540" y="0"/>
                    <a:pt x="545" y="45"/>
                    <a:pt x="545" y="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823" name="Freeform 479"/>
            <p:cNvSpPr>
              <a:spLocks/>
            </p:cNvSpPr>
            <p:nvPr/>
          </p:nvSpPr>
          <p:spPr bwMode="auto">
            <a:xfrm>
              <a:off x="2856" y="1104"/>
              <a:ext cx="272" cy="218"/>
            </a:xfrm>
            <a:custGeom>
              <a:avLst/>
              <a:gdLst>
                <a:gd name="T0" fmla="*/ 224 w 272"/>
                <a:gd name="T1" fmla="*/ 136 h 218"/>
                <a:gd name="T2" fmla="*/ 192 w 272"/>
                <a:gd name="T3" fmla="*/ 96 h 218"/>
                <a:gd name="T4" fmla="*/ 144 w 272"/>
                <a:gd name="T5" fmla="*/ 80 h 218"/>
                <a:gd name="T6" fmla="*/ 0 w 272"/>
                <a:gd name="T7" fmla="*/ 24 h 218"/>
                <a:gd name="T8" fmla="*/ 48 w 272"/>
                <a:gd name="T9" fmla="*/ 0 h 218"/>
                <a:gd name="T10" fmla="*/ 176 w 272"/>
                <a:gd name="T11" fmla="*/ 48 h 218"/>
                <a:gd name="T12" fmla="*/ 192 w 272"/>
                <a:gd name="T13" fmla="*/ 72 h 218"/>
                <a:gd name="T14" fmla="*/ 240 w 272"/>
                <a:gd name="T15" fmla="*/ 88 h 218"/>
                <a:gd name="T16" fmla="*/ 256 w 272"/>
                <a:gd name="T17" fmla="*/ 112 h 218"/>
                <a:gd name="T18" fmla="*/ 272 w 272"/>
                <a:gd name="T19" fmla="*/ 160 h 218"/>
                <a:gd name="T20" fmla="*/ 232 w 272"/>
                <a:gd name="T21" fmla="*/ 216 h 218"/>
                <a:gd name="T22" fmla="*/ 200 w 272"/>
                <a:gd name="T23" fmla="*/ 208 h 218"/>
                <a:gd name="T24" fmla="*/ 224 w 272"/>
                <a:gd name="T25" fmla="*/ 13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18">
                  <a:moveTo>
                    <a:pt x="224" y="136"/>
                  </a:moveTo>
                  <a:cubicBezTo>
                    <a:pt x="215" y="110"/>
                    <a:pt x="220" y="109"/>
                    <a:pt x="192" y="96"/>
                  </a:cubicBezTo>
                  <a:cubicBezTo>
                    <a:pt x="177" y="89"/>
                    <a:pt x="144" y="80"/>
                    <a:pt x="144" y="80"/>
                  </a:cubicBezTo>
                  <a:cubicBezTo>
                    <a:pt x="82" y="18"/>
                    <a:pt x="25" y="99"/>
                    <a:pt x="0" y="24"/>
                  </a:cubicBezTo>
                  <a:cubicBezTo>
                    <a:pt x="12" y="16"/>
                    <a:pt x="31" y="0"/>
                    <a:pt x="48" y="0"/>
                  </a:cubicBezTo>
                  <a:cubicBezTo>
                    <a:pt x="96" y="0"/>
                    <a:pt x="134" y="34"/>
                    <a:pt x="176" y="48"/>
                  </a:cubicBezTo>
                  <a:cubicBezTo>
                    <a:pt x="181" y="56"/>
                    <a:pt x="184" y="67"/>
                    <a:pt x="192" y="72"/>
                  </a:cubicBezTo>
                  <a:cubicBezTo>
                    <a:pt x="206" y="81"/>
                    <a:pt x="240" y="88"/>
                    <a:pt x="240" y="88"/>
                  </a:cubicBezTo>
                  <a:cubicBezTo>
                    <a:pt x="245" y="96"/>
                    <a:pt x="252" y="103"/>
                    <a:pt x="256" y="112"/>
                  </a:cubicBezTo>
                  <a:cubicBezTo>
                    <a:pt x="263" y="127"/>
                    <a:pt x="272" y="160"/>
                    <a:pt x="272" y="160"/>
                  </a:cubicBezTo>
                  <a:cubicBezTo>
                    <a:pt x="253" y="216"/>
                    <a:pt x="272" y="203"/>
                    <a:pt x="232" y="216"/>
                  </a:cubicBezTo>
                  <a:cubicBezTo>
                    <a:pt x="221" y="213"/>
                    <a:pt x="204" y="218"/>
                    <a:pt x="200" y="208"/>
                  </a:cubicBezTo>
                  <a:cubicBezTo>
                    <a:pt x="189" y="182"/>
                    <a:pt x="211" y="155"/>
                    <a:pt x="224" y="13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824" name="Freeform 480"/>
            <p:cNvSpPr>
              <a:spLocks/>
            </p:cNvSpPr>
            <p:nvPr/>
          </p:nvSpPr>
          <p:spPr bwMode="auto">
            <a:xfrm>
              <a:off x="2371" y="1104"/>
              <a:ext cx="427" cy="192"/>
            </a:xfrm>
            <a:custGeom>
              <a:avLst/>
              <a:gdLst>
                <a:gd name="T0" fmla="*/ 413 w 427"/>
                <a:gd name="T1" fmla="*/ 32 h 192"/>
                <a:gd name="T2" fmla="*/ 405 w 427"/>
                <a:gd name="T3" fmla="*/ 8 h 192"/>
                <a:gd name="T4" fmla="*/ 285 w 427"/>
                <a:gd name="T5" fmla="*/ 48 h 192"/>
                <a:gd name="T6" fmla="*/ 261 w 427"/>
                <a:gd name="T7" fmla="*/ 64 h 192"/>
                <a:gd name="T8" fmla="*/ 141 w 427"/>
                <a:gd name="T9" fmla="*/ 72 h 192"/>
                <a:gd name="T10" fmla="*/ 45 w 427"/>
                <a:gd name="T11" fmla="*/ 136 h 192"/>
                <a:gd name="T12" fmla="*/ 45 w 427"/>
                <a:gd name="T13" fmla="*/ 192 h 192"/>
                <a:gd name="T14" fmla="*/ 213 w 427"/>
                <a:gd name="T15" fmla="*/ 112 h 192"/>
                <a:gd name="T16" fmla="*/ 325 w 427"/>
                <a:gd name="T17" fmla="*/ 96 h 192"/>
                <a:gd name="T18" fmla="*/ 349 w 427"/>
                <a:gd name="T19" fmla="*/ 88 h 192"/>
                <a:gd name="T20" fmla="*/ 373 w 427"/>
                <a:gd name="T21" fmla="*/ 72 h 192"/>
                <a:gd name="T22" fmla="*/ 413 w 427"/>
                <a:gd name="T2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192">
                  <a:moveTo>
                    <a:pt x="413" y="32"/>
                  </a:moveTo>
                  <a:cubicBezTo>
                    <a:pt x="410" y="24"/>
                    <a:pt x="413" y="10"/>
                    <a:pt x="405" y="8"/>
                  </a:cubicBezTo>
                  <a:cubicBezTo>
                    <a:pt x="376" y="0"/>
                    <a:pt x="311" y="39"/>
                    <a:pt x="285" y="48"/>
                  </a:cubicBezTo>
                  <a:cubicBezTo>
                    <a:pt x="276" y="51"/>
                    <a:pt x="270" y="62"/>
                    <a:pt x="261" y="64"/>
                  </a:cubicBezTo>
                  <a:cubicBezTo>
                    <a:pt x="221" y="71"/>
                    <a:pt x="181" y="69"/>
                    <a:pt x="141" y="72"/>
                  </a:cubicBezTo>
                  <a:cubicBezTo>
                    <a:pt x="101" y="85"/>
                    <a:pt x="79" y="113"/>
                    <a:pt x="45" y="136"/>
                  </a:cubicBezTo>
                  <a:cubicBezTo>
                    <a:pt x="32" y="174"/>
                    <a:pt x="0" y="177"/>
                    <a:pt x="45" y="192"/>
                  </a:cubicBezTo>
                  <a:cubicBezTo>
                    <a:pt x="97" y="157"/>
                    <a:pt x="149" y="121"/>
                    <a:pt x="213" y="112"/>
                  </a:cubicBezTo>
                  <a:cubicBezTo>
                    <a:pt x="250" y="107"/>
                    <a:pt x="325" y="96"/>
                    <a:pt x="325" y="96"/>
                  </a:cubicBezTo>
                  <a:cubicBezTo>
                    <a:pt x="333" y="93"/>
                    <a:pt x="341" y="92"/>
                    <a:pt x="349" y="88"/>
                  </a:cubicBezTo>
                  <a:cubicBezTo>
                    <a:pt x="358" y="84"/>
                    <a:pt x="364" y="76"/>
                    <a:pt x="373" y="72"/>
                  </a:cubicBezTo>
                  <a:cubicBezTo>
                    <a:pt x="427" y="48"/>
                    <a:pt x="427" y="75"/>
                    <a:pt x="413" y="3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825" name="Freeform 481"/>
            <p:cNvSpPr>
              <a:spLocks/>
            </p:cNvSpPr>
            <p:nvPr/>
          </p:nvSpPr>
          <p:spPr bwMode="auto">
            <a:xfrm>
              <a:off x="2296" y="1291"/>
              <a:ext cx="80" cy="260"/>
            </a:xfrm>
            <a:custGeom>
              <a:avLst/>
              <a:gdLst>
                <a:gd name="T0" fmla="*/ 48 w 80"/>
                <a:gd name="T1" fmla="*/ 53 h 260"/>
                <a:gd name="T2" fmla="*/ 0 w 80"/>
                <a:gd name="T3" fmla="*/ 45 h 260"/>
                <a:gd name="T4" fmla="*/ 0 w 80"/>
                <a:gd name="T5" fmla="*/ 205 h 260"/>
                <a:gd name="T6" fmla="*/ 56 w 80"/>
                <a:gd name="T7" fmla="*/ 245 h 260"/>
                <a:gd name="T8" fmla="*/ 48 w 80"/>
                <a:gd name="T9" fmla="*/ 197 h 260"/>
                <a:gd name="T10" fmla="*/ 32 w 80"/>
                <a:gd name="T11" fmla="*/ 125 h 260"/>
                <a:gd name="T12" fmla="*/ 40 w 80"/>
                <a:gd name="T13" fmla="*/ 85 h 260"/>
                <a:gd name="T14" fmla="*/ 64 w 80"/>
                <a:gd name="T15" fmla="*/ 77 h 260"/>
                <a:gd name="T16" fmla="*/ 80 w 80"/>
                <a:gd name="T17" fmla="*/ 53 h 260"/>
                <a:gd name="T18" fmla="*/ 48 w 80"/>
                <a:gd name="T19" fmla="*/ 5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60">
                  <a:moveTo>
                    <a:pt x="48" y="53"/>
                  </a:moveTo>
                  <a:cubicBezTo>
                    <a:pt x="66" y="0"/>
                    <a:pt x="29" y="35"/>
                    <a:pt x="0" y="45"/>
                  </a:cubicBezTo>
                  <a:cubicBezTo>
                    <a:pt x="12" y="103"/>
                    <a:pt x="20" y="145"/>
                    <a:pt x="0" y="205"/>
                  </a:cubicBezTo>
                  <a:cubicBezTo>
                    <a:pt x="9" y="250"/>
                    <a:pt x="12" y="260"/>
                    <a:pt x="56" y="245"/>
                  </a:cubicBezTo>
                  <a:cubicBezTo>
                    <a:pt x="72" y="198"/>
                    <a:pt x="64" y="244"/>
                    <a:pt x="48" y="197"/>
                  </a:cubicBezTo>
                  <a:cubicBezTo>
                    <a:pt x="40" y="174"/>
                    <a:pt x="40" y="148"/>
                    <a:pt x="32" y="125"/>
                  </a:cubicBezTo>
                  <a:cubicBezTo>
                    <a:pt x="35" y="112"/>
                    <a:pt x="32" y="96"/>
                    <a:pt x="40" y="85"/>
                  </a:cubicBezTo>
                  <a:cubicBezTo>
                    <a:pt x="45" y="78"/>
                    <a:pt x="57" y="82"/>
                    <a:pt x="64" y="77"/>
                  </a:cubicBezTo>
                  <a:cubicBezTo>
                    <a:pt x="72" y="71"/>
                    <a:pt x="75" y="61"/>
                    <a:pt x="80" y="53"/>
                  </a:cubicBezTo>
                  <a:cubicBezTo>
                    <a:pt x="68" y="18"/>
                    <a:pt x="78" y="23"/>
                    <a:pt x="48" y="5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826" name="Group 482"/>
          <p:cNvGrpSpPr>
            <a:grpSpLocks/>
          </p:cNvGrpSpPr>
          <p:nvPr/>
        </p:nvGrpSpPr>
        <p:grpSpPr bwMode="auto">
          <a:xfrm>
            <a:off x="5181600" y="1981200"/>
            <a:ext cx="457200" cy="1222375"/>
            <a:chOff x="3120" y="1248"/>
            <a:chExt cx="288" cy="770"/>
          </a:xfrm>
        </p:grpSpPr>
        <p:sp>
          <p:nvSpPr>
            <p:cNvPr id="57827" name="Freeform 483"/>
            <p:cNvSpPr>
              <a:spLocks/>
            </p:cNvSpPr>
            <p:nvPr/>
          </p:nvSpPr>
          <p:spPr bwMode="auto">
            <a:xfrm>
              <a:off x="3152" y="1256"/>
              <a:ext cx="241" cy="762"/>
            </a:xfrm>
            <a:custGeom>
              <a:avLst/>
              <a:gdLst>
                <a:gd name="T0" fmla="*/ 160 w 241"/>
                <a:gd name="T1" fmla="*/ 288 h 762"/>
                <a:gd name="T2" fmla="*/ 152 w 241"/>
                <a:gd name="T3" fmla="*/ 512 h 762"/>
                <a:gd name="T4" fmla="*/ 0 w 241"/>
                <a:gd name="T5" fmla="*/ 696 h 762"/>
                <a:gd name="T6" fmla="*/ 64 w 241"/>
                <a:gd name="T7" fmla="*/ 688 h 762"/>
                <a:gd name="T8" fmla="*/ 88 w 241"/>
                <a:gd name="T9" fmla="*/ 680 h 762"/>
                <a:gd name="T10" fmla="*/ 136 w 241"/>
                <a:gd name="T11" fmla="*/ 648 h 762"/>
                <a:gd name="T12" fmla="*/ 184 w 241"/>
                <a:gd name="T13" fmla="*/ 576 h 762"/>
                <a:gd name="T14" fmla="*/ 200 w 241"/>
                <a:gd name="T15" fmla="*/ 552 h 762"/>
                <a:gd name="T16" fmla="*/ 240 w 241"/>
                <a:gd name="T17" fmla="*/ 224 h 762"/>
                <a:gd name="T18" fmla="*/ 232 w 241"/>
                <a:gd name="T19" fmla="*/ 120 h 762"/>
                <a:gd name="T20" fmla="*/ 208 w 241"/>
                <a:gd name="T21" fmla="*/ 104 h 762"/>
                <a:gd name="T22" fmla="*/ 176 w 241"/>
                <a:gd name="T23" fmla="*/ 56 h 762"/>
                <a:gd name="T24" fmla="*/ 112 w 241"/>
                <a:gd name="T25" fmla="*/ 16 h 762"/>
                <a:gd name="T26" fmla="*/ 160 w 241"/>
                <a:gd name="T27" fmla="*/ 136 h 762"/>
                <a:gd name="T28" fmla="*/ 160 w 241"/>
                <a:gd name="T29" fmla="*/ 28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762">
                  <a:moveTo>
                    <a:pt x="160" y="288"/>
                  </a:moveTo>
                  <a:cubicBezTo>
                    <a:pt x="162" y="324"/>
                    <a:pt x="187" y="467"/>
                    <a:pt x="152" y="512"/>
                  </a:cubicBezTo>
                  <a:cubicBezTo>
                    <a:pt x="99" y="580"/>
                    <a:pt x="30" y="606"/>
                    <a:pt x="0" y="696"/>
                  </a:cubicBezTo>
                  <a:cubicBezTo>
                    <a:pt x="22" y="762"/>
                    <a:pt x="42" y="706"/>
                    <a:pt x="64" y="688"/>
                  </a:cubicBezTo>
                  <a:cubicBezTo>
                    <a:pt x="71" y="683"/>
                    <a:pt x="81" y="684"/>
                    <a:pt x="88" y="680"/>
                  </a:cubicBezTo>
                  <a:cubicBezTo>
                    <a:pt x="105" y="671"/>
                    <a:pt x="136" y="648"/>
                    <a:pt x="136" y="648"/>
                  </a:cubicBezTo>
                  <a:cubicBezTo>
                    <a:pt x="152" y="624"/>
                    <a:pt x="168" y="600"/>
                    <a:pt x="184" y="576"/>
                  </a:cubicBezTo>
                  <a:cubicBezTo>
                    <a:pt x="189" y="568"/>
                    <a:pt x="200" y="552"/>
                    <a:pt x="200" y="552"/>
                  </a:cubicBezTo>
                  <a:cubicBezTo>
                    <a:pt x="227" y="443"/>
                    <a:pt x="204" y="332"/>
                    <a:pt x="240" y="224"/>
                  </a:cubicBezTo>
                  <a:cubicBezTo>
                    <a:pt x="237" y="189"/>
                    <a:pt x="241" y="154"/>
                    <a:pt x="232" y="120"/>
                  </a:cubicBezTo>
                  <a:cubicBezTo>
                    <a:pt x="230" y="111"/>
                    <a:pt x="214" y="111"/>
                    <a:pt x="208" y="104"/>
                  </a:cubicBezTo>
                  <a:cubicBezTo>
                    <a:pt x="195" y="90"/>
                    <a:pt x="176" y="56"/>
                    <a:pt x="176" y="56"/>
                  </a:cubicBezTo>
                  <a:cubicBezTo>
                    <a:pt x="165" y="0"/>
                    <a:pt x="166" y="2"/>
                    <a:pt x="112" y="16"/>
                  </a:cubicBezTo>
                  <a:cubicBezTo>
                    <a:pt x="94" y="71"/>
                    <a:pt x="104" y="117"/>
                    <a:pt x="160" y="136"/>
                  </a:cubicBezTo>
                  <a:cubicBezTo>
                    <a:pt x="182" y="201"/>
                    <a:pt x="169" y="152"/>
                    <a:pt x="160" y="288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828" name="Oval 484"/>
            <p:cNvSpPr>
              <a:spLocks noChangeArrowheads="1"/>
            </p:cNvSpPr>
            <p:nvPr/>
          </p:nvSpPr>
          <p:spPr bwMode="auto">
            <a:xfrm>
              <a:off x="3360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29" name="Oval 485"/>
            <p:cNvSpPr>
              <a:spLocks noChangeArrowheads="1"/>
            </p:cNvSpPr>
            <p:nvPr/>
          </p:nvSpPr>
          <p:spPr bwMode="auto">
            <a:xfrm>
              <a:off x="3360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0" name="Oval 486"/>
            <p:cNvSpPr>
              <a:spLocks noChangeArrowheads="1"/>
            </p:cNvSpPr>
            <p:nvPr/>
          </p:nvSpPr>
          <p:spPr bwMode="auto">
            <a:xfrm>
              <a:off x="321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1" name="Oval 487"/>
            <p:cNvSpPr>
              <a:spLocks noChangeArrowheads="1"/>
            </p:cNvSpPr>
            <p:nvPr/>
          </p:nvSpPr>
          <p:spPr bwMode="auto">
            <a:xfrm>
              <a:off x="3360" y="148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2" name="Oval 488"/>
            <p:cNvSpPr>
              <a:spLocks noChangeArrowheads="1"/>
            </p:cNvSpPr>
            <p:nvPr/>
          </p:nvSpPr>
          <p:spPr bwMode="auto">
            <a:xfrm>
              <a:off x="336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3" name="Oval 489"/>
            <p:cNvSpPr>
              <a:spLocks noChangeArrowheads="1"/>
            </p:cNvSpPr>
            <p:nvPr/>
          </p:nvSpPr>
          <p:spPr bwMode="auto">
            <a:xfrm>
              <a:off x="3312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4" name="Oval 490"/>
            <p:cNvSpPr>
              <a:spLocks noChangeArrowheads="1"/>
            </p:cNvSpPr>
            <p:nvPr/>
          </p:nvSpPr>
          <p:spPr bwMode="auto">
            <a:xfrm>
              <a:off x="3216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5" name="Oval 491"/>
            <p:cNvSpPr>
              <a:spLocks noChangeArrowheads="1"/>
            </p:cNvSpPr>
            <p:nvPr/>
          </p:nvSpPr>
          <p:spPr bwMode="auto">
            <a:xfrm>
              <a:off x="3264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6" name="Oval 492"/>
            <p:cNvSpPr>
              <a:spLocks noChangeArrowheads="1"/>
            </p:cNvSpPr>
            <p:nvPr/>
          </p:nvSpPr>
          <p:spPr bwMode="auto">
            <a:xfrm>
              <a:off x="3264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7" name="Oval 493"/>
            <p:cNvSpPr>
              <a:spLocks noChangeArrowheads="1"/>
            </p:cNvSpPr>
            <p:nvPr/>
          </p:nvSpPr>
          <p:spPr bwMode="auto">
            <a:xfrm>
              <a:off x="3264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8" name="Oval 494"/>
            <p:cNvSpPr>
              <a:spLocks noChangeArrowheads="1"/>
            </p:cNvSpPr>
            <p:nvPr/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39" name="Oval 495"/>
            <p:cNvSpPr>
              <a:spLocks noChangeArrowheads="1"/>
            </p:cNvSpPr>
            <p:nvPr/>
          </p:nvSpPr>
          <p:spPr bwMode="auto">
            <a:xfrm>
              <a:off x="316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0" name="Oval 496"/>
            <p:cNvSpPr>
              <a:spLocks noChangeArrowheads="1"/>
            </p:cNvSpPr>
            <p:nvPr/>
          </p:nvSpPr>
          <p:spPr bwMode="auto">
            <a:xfrm>
              <a:off x="3120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1" name="Oval 497"/>
            <p:cNvSpPr>
              <a:spLocks noChangeArrowheads="1"/>
            </p:cNvSpPr>
            <p:nvPr/>
          </p:nvSpPr>
          <p:spPr bwMode="auto">
            <a:xfrm>
              <a:off x="3312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842" name="Group 498"/>
          <p:cNvGrpSpPr>
            <a:grpSpLocks/>
          </p:cNvGrpSpPr>
          <p:nvPr/>
        </p:nvGrpSpPr>
        <p:grpSpPr bwMode="auto">
          <a:xfrm>
            <a:off x="2971800" y="1749425"/>
            <a:ext cx="558800" cy="2060575"/>
            <a:chOff x="1728" y="1102"/>
            <a:chExt cx="352" cy="1298"/>
          </a:xfrm>
        </p:grpSpPr>
        <p:sp>
          <p:nvSpPr>
            <p:cNvPr id="57843" name="Freeform 499"/>
            <p:cNvSpPr>
              <a:spLocks/>
            </p:cNvSpPr>
            <p:nvPr/>
          </p:nvSpPr>
          <p:spPr bwMode="auto">
            <a:xfrm>
              <a:off x="1768" y="1102"/>
              <a:ext cx="312" cy="1270"/>
            </a:xfrm>
            <a:custGeom>
              <a:avLst/>
              <a:gdLst>
                <a:gd name="T0" fmla="*/ 248 w 312"/>
                <a:gd name="T1" fmla="*/ 26 h 1270"/>
                <a:gd name="T2" fmla="*/ 184 w 312"/>
                <a:gd name="T3" fmla="*/ 74 h 1270"/>
                <a:gd name="T4" fmla="*/ 112 w 312"/>
                <a:gd name="T5" fmla="*/ 194 h 1270"/>
                <a:gd name="T6" fmla="*/ 80 w 312"/>
                <a:gd name="T7" fmla="*/ 322 h 1270"/>
                <a:gd name="T8" fmla="*/ 72 w 312"/>
                <a:gd name="T9" fmla="*/ 474 h 1270"/>
                <a:gd name="T10" fmla="*/ 0 w 312"/>
                <a:gd name="T11" fmla="*/ 698 h 1270"/>
                <a:gd name="T12" fmla="*/ 8 w 312"/>
                <a:gd name="T13" fmla="*/ 1026 h 1270"/>
                <a:gd name="T14" fmla="*/ 24 w 312"/>
                <a:gd name="T15" fmla="*/ 1082 h 1270"/>
                <a:gd name="T16" fmla="*/ 96 w 312"/>
                <a:gd name="T17" fmla="*/ 1114 h 1270"/>
                <a:gd name="T18" fmla="*/ 152 w 312"/>
                <a:gd name="T19" fmla="*/ 1210 h 1270"/>
                <a:gd name="T20" fmla="*/ 192 w 312"/>
                <a:gd name="T21" fmla="*/ 1266 h 1270"/>
                <a:gd name="T22" fmla="*/ 256 w 312"/>
                <a:gd name="T23" fmla="*/ 1258 h 1270"/>
                <a:gd name="T24" fmla="*/ 240 w 312"/>
                <a:gd name="T25" fmla="*/ 1234 h 1270"/>
                <a:gd name="T26" fmla="*/ 192 w 312"/>
                <a:gd name="T27" fmla="*/ 1210 h 1270"/>
                <a:gd name="T28" fmla="*/ 152 w 312"/>
                <a:gd name="T29" fmla="*/ 1122 h 1270"/>
                <a:gd name="T30" fmla="*/ 48 w 312"/>
                <a:gd name="T31" fmla="*/ 1018 h 1270"/>
                <a:gd name="T32" fmla="*/ 24 w 312"/>
                <a:gd name="T33" fmla="*/ 858 h 1270"/>
                <a:gd name="T34" fmla="*/ 48 w 312"/>
                <a:gd name="T35" fmla="*/ 674 h 1270"/>
                <a:gd name="T36" fmla="*/ 72 w 312"/>
                <a:gd name="T37" fmla="*/ 626 h 1270"/>
                <a:gd name="T38" fmla="*/ 88 w 312"/>
                <a:gd name="T39" fmla="*/ 578 h 1270"/>
                <a:gd name="T40" fmla="*/ 104 w 312"/>
                <a:gd name="T41" fmla="*/ 450 h 1270"/>
                <a:gd name="T42" fmla="*/ 168 w 312"/>
                <a:gd name="T43" fmla="*/ 306 h 1270"/>
                <a:gd name="T44" fmla="*/ 176 w 312"/>
                <a:gd name="T45" fmla="*/ 138 h 1270"/>
                <a:gd name="T46" fmla="*/ 240 w 312"/>
                <a:gd name="T47" fmla="*/ 82 h 1270"/>
                <a:gd name="T48" fmla="*/ 264 w 312"/>
                <a:gd name="T49" fmla="*/ 66 h 1270"/>
                <a:gd name="T50" fmla="*/ 272 w 312"/>
                <a:gd name="T51" fmla="*/ 2 h 1270"/>
                <a:gd name="T52" fmla="*/ 248 w 312"/>
                <a:gd name="T53" fmla="*/ 26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2" h="1270">
                  <a:moveTo>
                    <a:pt x="248" y="26"/>
                  </a:moveTo>
                  <a:cubicBezTo>
                    <a:pt x="218" y="36"/>
                    <a:pt x="211" y="56"/>
                    <a:pt x="184" y="74"/>
                  </a:cubicBezTo>
                  <a:cubicBezTo>
                    <a:pt x="157" y="114"/>
                    <a:pt x="133" y="151"/>
                    <a:pt x="112" y="194"/>
                  </a:cubicBezTo>
                  <a:cubicBezTo>
                    <a:pt x="93" y="232"/>
                    <a:pt x="90" y="281"/>
                    <a:pt x="80" y="322"/>
                  </a:cubicBezTo>
                  <a:cubicBezTo>
                    <a:pt x="77" y="373"/>
                    <a:pt x="78" y="424"/>
                    <a:pt x="72" y="474"/>
                  </a:cubicBezTo>
                  <a:cubicBezTo>
                    <a:pt x="63" y="553"/>
                    <a:pt x="16" y="620"/>
                    <a:pt x="0" y="698"/>
                  </a:cubicBezTo>
                  <a:cubicBezTo>
                    <a:pt x="3" y="807"/>
                    <a:pt x="3" y="917"/>
                    <a:pt x="8" y="1026"/>
                  </a:cubicBezTo>
                  <a:cubicBezTo>
                    <a:pt x="8" y="1026"/>
                    <a:pt x="20" y="1078"/>
                    <a:pt x="24" y="1082"/>
                  </a:cubicBezTo>
                  <a:cubicBezTo>
                    <a:pt x="36" y="1094"/>
                    <a:pt x="78" y="1108"/>
                    <a:pt x="96" y="1114"/>
                  </a:cubicBezTo>
                  <a:cubicBezTo>
                    <a:pt x="117" y="1145"/>
                    <a:pt x="137" y="1176"/>
                    <a:pt x="152" y="1210"/>
                  </a:cubicBezTo>
                  <a:cubicBezTo>
                    <a:pt x="178" y="1268"/>
                    <a:pt x="148" y="1251"/>
                    <a:pt x="192" y="1266"/>
                  </a:cubicBezTo>
                  <a:cubicBezTo>
                    <a:pt x="213" y="1263"/>
                    <a:pt x="238" y="1270"/>
                    <a:pt x="256" y="1258"/>
                  </a:cubicBezTo>
                  <a:cubicBezTo>
                    <a:pt x="264" y="1253"/>
                    <a:pt x="248" y="1240"/>
                    <a:pt x="240" y="1234"/>
                  </a:cubicBezTo>
                  <a:cubicBezTo>
                    <a:pt x="226" y="1223"/>
                    <a:pt x="207" y="1220"/>
                    <a:pt x="192" y="1210"/>
                  </a:cubicBezTo>
                  <a:cubicBezTo>
                    <a:pt x="184" y="1165"/>
                    <a:pt x="189" y="1147"/>
                    <a:pt x="152" y="1122"/>
                  </a:cubicBezTo>
                  <a:cubicBezTo>
                    <a:pt x="124" y="1081"/>
                    <a:pt x="83" y="1053"/>
                    <a:pt x="48" y="1018"/>
                  </a:cubicBezTo>
                  <a:cubicBezTo>
                    <a:pt x="31" y="966"/>
                    <a:pt x="37" y="911"/>
                    <a:pt x="24" y="858"/>
                  </a:cubicBezTo>
                  <a:cubicBezTo>
                    <a:pt x="30" y="797"/>
                    <a:pt x="31" y="733"/>
                    <a:pt x="48" y="674"/>
                  </a:cubicBezTo>
                  <a:cubicBezTo>
                    <a:pt x="66" y="613"/>
                    <a:pt x="44" y="689"/>
                    <a:pt x="72" y="626"/>
                  </a:cubicBezTo>
                  <a:cubicBezTo>
                    <a:pt x="79" y="611"/>
                    <a:pt x="88" y="578"/>
                    <a:pt x="88" y="578"/>
                  </a:cubicBezTo>
                  <a:cubicBezTo>
                    <a:pt x="94" y="535"/>
                    <a:pt x="96" y="492"/>
                    <a:pt x="104" y="450"/>
                  </a:cubicBezTo>
                  <a:cubicBezTo>
                    <a:pt x="115" y="397"/>
                    <a:pt x="151" y="356"/>
                    <a:pt x="168" y="306"/>
                  </a:cubicBezTo>
                  <a:cubicBezTo>
                    <a:pt x="171" y="250"/>
                    <a:pt x="169" y="194"/>
                    <a:pt x="176" y="138"/>
                  </a:cubicBezTo>
                  <a:cubicBezTo>
                    <a:pt x="179" y="114"/>
                    <a:pt x="231" y="88"/>
                    <a:pt x="240" y="82"/>
                  </a:cubicBezTo>
                  <a:cubicBezTo>
                    <a:pt x="248" y="77"/>
                    <a:pt x="264" y="66"/>
                    <a:pt x="264" y="66"/>
                  </a:cubicBezTo>
                  <a:cubicBezTo>
                    <a:pt x="301" y="10"/>
                    <a:pt x="312" y="29"/>
                    <a:pt x="272" y="2"/>
                  </a:cubicBezTo>
                  <a:cubicBezTo>
                    <a:pt x="225" y="11"/>
                    <a:pt x="222" y="0"/>
                    <a:pt x="248" y="2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844" name="Oval 500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5" name="Oval 501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6" name="Oval 502"/>
            <p:cNvSpPr>
              <a:spLocks noChangeArrowheads="1"/>
            </p:cNvSpPr>
            <p:nvPr/>
          </p:nvSpPr>
          <p:spPr bwMode="auto">
            <a:xfrm>
              <a:off x="177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7" name="Oval 503"/>
            <p:cNvSpPr>
              <a:spLocks noChangeArrowheads="1"/>
            </p:cNvSpPr>
            <p:nvPr/>
          </p:nvSpPr>
          <p:spPr bwMode="auto">
            <a:xfrm>
              <a:off x="1776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8" name="Oval 504"/>
            <p:cNvSpPr>
              <a:spLocks noChangeArrowheads="1"/>
            </p:cNvSpPr>
            <p:nvPr/>
          </p:nvSpPr>
          <p:spPr bwMode="auto">
            <a:xfrm>
              <a:off x="182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49" name="Oval 505"/>
            <p:cNvSpPr>
              <a:spLocks noChangeArrowheads="1"/>
            </p:cNvSpPr>
            <p:nvPr/>
          </p:nvSpPr>
          <p:spPr bwMode="auto">
            <a:xfrm>
              <a:off x="1872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0" name="Oval 506"/>
            <p:cNvSpPr>
              <a:spLocks noChangeArrowheads="1"/>
            </p:cNvSpPr>
            <p:nvPr/>
          </p:nvSpPr>
          <p:spPr bwMode="auto">
            <a:xfrm>
              <a:off x="1920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1" name="Oval 507"/>
            <p:cNvSpPr>
              <a:spLocks noChangeArrowheads="1"/>
            </p:cNvSpPr>
            <p:nvPr/>
          </p:nvSpPr>
          <p:spPr bwMode="auto">
            <a:xfrm>
              <a:off x="192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2" name="Oval 508"/>
            <p:cNvSpPr>
              <a:spLocks noChangeArrowheads="1"/>
            </p:cNvSpPr>
            <p:nvPr/>
          </p:nvSpPr>
          <p:spPr bwMode="auto">
            <a:xfrm>
              <a:off x="192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3" name="Oval 509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4" name="Oval 510"/>
            <p:cNvSpPr>
              <a:spLocks noChangeArrowheads="1"/>
            </p:cNvSpPr>
            <p:nvPr/>
          </p:nvSpPr>
          <p:spPr bwMode="auto">
            <a:xfrm>
              <a:off x="1824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5" name="Oval 511"/>
            <p:cNvSpPr>
              <a:spLocks noChangeArrowheads="1"/>
            </p:cNvSpPr>
            <p:nvPr/>
          </p:nvSpPr>
          <p:spPr bwMode="auto">
            <a:xfrm>
              <a:off x="1776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6" name="Oval 512"/>
            <p:cNvSpPr>
              <a:spLocks noChangeArrowheads="1"/>
            </p:cNvSpPr>
            <p:nvPr/>
          </p:nvSpPr>
          <p:spPr bwMode="auto">
            <a:xfrm>
              <a:off x="177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7" name="Oval 513"/>
            <p:cNvSpPr>
              <a:spLocks noChangeArrowheads="1"/>
            </p:cNvSpPr>
            <p:nvPr/>
          </p:nvSpPr>
          <p:spPr bwMode="auto">
            <a:xfrm>
              <a:off x="1728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8" name="Oval 514"/>
            <p:cNvSpPr>
              <a:spLocks noChangeArrowheads="1"/>
            </p:cNvSpPr>
            <p:nvPr/>
          </p:nvSpPr>
          <p:spPr bwMode="auto">
            <a:xfrm>
              <a:off x="172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59" name="Oval 515"/>
            <p:cNvSpPr>
              <a:spLocks noChangeArrowheads="1"/>
            </p:cNvSpPr>
            <p:nvPr/>
          </p:nvSpPr>
          <p:spPr bwMode="auto">
            <a:xfrm>
              <a:off x="1728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60" name="Oval 516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61" name="Oval 517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62" name="Oval 518"/>
            <p:cNvSpPr>
              <a:spLocks noChangeArrowheads="1"/>
            </p:cNvSpPr>
            <p:nvPr/>
          </p:nvSpPr>
          <p:spPr bwMode="auto">
            <a:xfrm>
              <a:off x="1920" y="23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63" name="Oval 519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864" name="Oval 520"/>
            <p:cNvSpPr>
              <a:spLocks noChangeArrowheads="1"/>
            </p:cNvSpPr>
            <p:nvPr/>
          </p:nvSpPr>
          <p:spPr bwMode="auto">
            <a:xfrm>
              <a:off x="1920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7865" name="Oval 521"/>
          <p:cNvSpPr>
            <a:spLocks noChangeArrowheads="1"/>
          </p:cNvSpPr>
          <p:nvPr/>
        </p:nvSpPr>
        <p:spPr bwMode="auto">
          <a:xfrm>
            <a:off x="41148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66" name="Oval 522"/>
          <p:cNvSpPr>
            <a:spLocks noChangeArrowheads="1"/>
          </p:cNvSpPr>
          <p:nvPr/>
        </p:nvSpPr>
        <p:spPr bwMode="auto">
          <a:xfrm>
            <a:off x="42672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67" name="Oval 523"/>
          <p:cNvSpPr>
            <a:spLocks noChangeArrowheads="1"/>
          </p:cNvSpPr>
          <p:nvPr/>
        </p:nvSpPr>
        <p:spPr bwMode="auto">
          <a:xfrm>
            <a:off x="5181600" y="3657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68" name="Oval 524"/>
          <p:cNvSpPr>
            <a:spLocks noChangeArrowheads="1"/>
          </p:cNvSpPr>
          <p:nvPr/>
        </p:nvSpPr>
        <p:spPr bwMode="auto">
          <a:xfrm>
            <a:off x="48006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69" name="Oval 525"/>
          <p:cNvSpPr>
            <a:spLocks noChangeArrowheads="1"/>
          </p:cNvSpPr>
          <p:nvPr/>
        </p:nvSpPr>
        <p:spPr bwMode="auto">
          <a:xfrm>
            <a:off x="5867400" y="2971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0" name="Oval 526"/>
          <p:cNvSpPr>
            <a:spLocks noChangeArrowheads="1"/>
          </p:cNvSpPr>
          <p:nvPr/>
        </p:nvSpPr>
        <p:spPr bwMode="auto">
          <a:xfrm>
            <a:off x="6019800" y="2286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1" name="Oval 527"/>
          <p:cNvSpPr>
            <a:spLocks noChangeArrowheads="1"/>
          </p:cNvSpPr>
          <p:nvPr/>
        </p:nvSpPr>
        <p:spPr bwMode="auto">
          <a:xfrm>
            <a:off x="5791200" y="1752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2" name="Oval 528"/>
          <p:cNvSpPr>
            <a:spLocks noChangeArrowheads="1"/>
          </p:cNvSpPr>
          <p:nvPr/>
        </p:nvSpPr>
        <p:spPr bwMode="auto">
          <a:xfrm>
            <a:off x="3581400" y="1905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3" name="Oval 529"/>
          <p:cNvSpPr>
            <a:spLocks noChangeArrowheads="1"/>
          </p:cNvSpPr>
          <p:nvPr/>
        </p:nvSpPr>
        <p:spPr bwMode="auto">
          <a:xfrm>
            <a:off x="3505200" y="2590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4" name="Oval 530"/>
          <p:cNvSpPr>
            <a:spLocks noChangeArrowheads="1"/>
          </p:cNvSpPr>
          <p:nvPr/>
        </p:nvSpPr>
        <p:spPr bwMode="auto">
          <a:xfrm>
            <a:off x="3657600" y="31242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5" name="Oval 531"/>
          <p:cNvSpPr>
            <a:spLocks noChangeArrowheads="1"/>
          </p:cNvSpPr>
          <p:nvPr/>
        </p:nvSpPr>
        <p:spPr bwMode="auto">
          <a:xfrm>
            <a:off x="37338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6" name="Oval 532"/>
          <p:cNvSpPr>
            <a:spLocks noChangeArrowheads="1"/>
          </p:cNvSpPr>
          <p:nvPr/>
        </p:nvSpPr>
        <p:spPr bwMode="auto">
          <a:xfrm>
            <a:off x="53340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7" name="Oval 533"/>
          <p:cNvSpPr>
            <a:spLocks noChangeArrowheads="1"/>
          </p:cNvSpPr>
          <p:nvPr/>
        </p:nvSpPr>
        <p:spPr bwMode="auto">
          <a:xfrm>
            <a:off x="35814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78" name="Oval 534"/>
          <p:cNvSpPr>
            <a:spLocks noChangeArrowheads="1"/>
          </p:cNvSpPr>
          <p:nvPr/>
        </p:nvSpPr>
        <p:spPr bwMode="auto">
          <a:xfrm>
            <a:off x="2743200" y="2209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7899" name="Text Box 555"/>
          <p:cNvSpPr txBox="1">
            <a:spLocks noChangeArrowheads="1"/>
          </p:cNvSpPr>
          <p:nvPr/>
        </p:nvSpPr>
        <p:spPr bwMode="auto">
          <a:xfrm>
            <a:off x="152400" y="2286000"/>
            <a:ext cx="2057400" cy="13366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2- Les granules d’insuline subissent l’exocytose</a:t>
            </a:r>
          </a:p>
        </p:txBody>
      </p:sp>
      <p:grpSp>
        <p:nvGrpSpPr>
          <p:cNvPr id="57907" name="Group 563"/>
          <p:cNvGrpSpPr>
            <a:grpSpLocks/>
          </p:cNvGrpSpPr>
          <p:nvPr/>
        </p:nvGrpSpPr>
        <p:grpSpPr bwMode="auto">
          <a:xfrm>
            <a:off x="4183063" y="3581400"/>
            <a:ext cx="1354137" cy="463550"/>
            <a:chOff x="2635" y="2256"/>
            <a:chExt cx="853" cy="292"/>
          </a:xfrm>
        </p:grpSpPr>
        <p:sp>
          <p:nvSpPr>
            <p:cNvPr id="57908" name="Freeform 564"/>
            <p:cNvSpPr>
              <a:spLocks/>
            </p:cNvSpPr>
            <p:nvPr/>
          </p:nvSpPr>
          <p:spPr bwMode="auto">
            <a:xfrm>
              <a:off x="2635" y="2304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909" name="Freeform 565"/>
            <p:cNvSpPr>
              <a:spLocks/>
            </p:cNvSpPr>
            <p:nvPr/>
          </p:nvSpPr>
          <p:spPr bwMode="auto">
            <a:xfrm>
              <a:off x="3195" y="2256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911" name="Group 567"/>
          <p:cNvGrpSpPr>
            <a:grpSpLocks/>
          </p:cNvGrpSpPr>
          <p:nvPr/>
        </p:nvGrpSpPr>
        <p:grpSpPr bwMode="auto">
          <a:xfrm>
            <a:off x="4267200" y="3886200"/>
            <a:ext cx="1371600" cy="304800"/>
            <a:chOff x="2688" y="2448"/>
            <a:chExt cx="864" cy="192"/>
          </a:xfrm>
        </p:grpSpPr>
        <p:sp>
          <p:nvSpPr>
            <p:cNvPr id="57912" name="Oval 568"/>
            <p:cNvSpPr>
              <a:spLocks noChangeArrowheads="1"/>
            </p:cNvSpPr>
            <p:nvPr/>
          </p:nvSpPr>
          <p:spPr bwMode="auto">
            <a:xfrm>
              <a:off x="3360" y="2448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13" name="Oval 569"/>
            <p:cNvSpPr>
              <a:spLocks noChangeArrowheads="1"/>
            </p:cNvSpPr>
            <p:nvPr/>
          </p:nvSpPr>
          <p:spPr bwMode="auto">
            <a:xfrm>
              <a:off x="2688" y="2496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916" name="Group 572"/>
          <p:cNvGrpSpPr>
            <a:grpSpLocks/>
          </p:cNvGrpSpPr>
          <p:nvPr/>
        </p:nvGrpSpPr>
        <p:grpSpPr bwMode="auto">
          <a:xfrm>
            <a:off x="4183063" y="3810000"/>
            <a:ext cx="1531937" cy="457200"/>
            <a:chOff x="2635" y="2400"/>
            <a:chExt cx="965" cy="288"/>
          </a:xfrm>
        </p:grpSpPr>
        <p:sp>
          <p:nvSpPr>
            <p:cNvPr id="57917" name="Freeform 573"/>
            <p:cNvSpPr>
              <a:spLocks/>
            </p:cNvSpPr>
            <p:nvPr/>
          </p:nvSpPr>
          <p:spPr bwMode="auto">
            <a:xfrm>
              <a:off x="2635" y="2444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7918" name="Freeform 574"/>
            <p:cNvSpPr>
              <a:spLocks/>
            </p:cNvSpPr>
            <p:nvPr/>
          </p:nvSpPr>
          <p:spPr bwMode="auto">
            <a:xfrm>
              <a:off x="3307" y="2400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921" name="Group 577"/>
          <p:cNvGrpSpPr>
            <a:grpSpLocks/>
          </p:cNvGrpSpPr>
          <p:nvPr/>
        </p:nvGrpSpPr>
        <p:grpSpPr bwMode="auto">
          <a:xfrm>
            <a:off x="4191000" y="4114800"/>
            <a:ext cx="1447800" cy="381000"/>
            <a:chOff x="2640" y="2592"/>
            <a:chExt cx="912" cy="240"/>
          </a:xfrm>
        </p:grpSpPr>
        <p:sp>
          <p:nvSpPr>
            <p:cNvPr id="57922" name="Oval 578"/>
            <p:cNvSpPr>
              <a:spLocks noChangeArrowheads="1"/>
            </p:cNvSpPr>
            <p:nvPr/>
          </p:nvSpPr>
          <p:spPr bwMode="auto">
            <a:xfrm>
              <a:off x="3360" y="259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23" name="Oval 579"/>
            <p:cNvSpPr>
              <a:spLocks noChangeArrowheads="1"/>
            </p:cNvSpPr>
            <p:nvPr/>
          </p:nvSpPr>
          <p:spPr bwMode="auto">
            <a:xfrm>
              <a:off x="2640" y="2688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7938" name="Group 594"/>
          <p:cNvGrpSpPr>
            <a:grpSpLocks/>
          </p:cNvGrpSpPr>
          <p:nvPr/>
        </p:nvGrpSpPr>
        <p:grpSpPr bwMode="auto">
          <a:xfrm>
            <a:off x="2514600" y="1066800"/>
            <a:ext cx="4191000" cy="3962400"/>
            <a:chOff x="1584" y="672"/>
            <a:chExt cx="2640" cy="2496"/>
          </a:xfrm>
        </p:grpSpPr>
        <p:grpSp>
          <p:nvGrpSpPr>
            <p:cNvPr id="57939" name="Group 595"/>
            <p:cNvGrpSpPr>
              <a:grpSpLocks/>
            </p:cNvGrpSpPr>
            <p:nvPr/>
          </p:nvGrpSpPr>
          <p:grpSpPr bwMode="auto">
            <a:xfrm>
              <a:off x="1584" y="672"/>
              <a:ext cx="2640" cy="2160"/>
              <a:chOff x="2160" y="1728"/>
              <a:chExt cx="240" cy="240"/>
            </a:xfrm>
          </p:grpSpPr>
          <p:sp>
            <p:nvSpPr>
              <p:cNvPr id="57940" name="Oval 596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41" name="Oval 59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7942" name="Group 598"/>
            <p:cNvGrpSpPr>
              <a:grpSpLocks/>
            </p:cNvGrpSpPr>
            <p:nvPr/>
          </p:nvGrpSpPr>
          <p:grpSpPr bwMode="auto">
            <a:xfrm>
              <a:off x="2440" y="1104"/>
              <a:ext cx="832" cy="447"/>
              <a:chOff x="2296" y="1104"/>
              <a:chExt cx="832" cy="447"/>
            </a:xfrm>
          </p:grpSpPr>
          <p:sp>
            <p:nvSpPr>
              <p:cNvPr id="57943" name="Freeform 599"/>
              <p:cNvSpPr>
                <a:spLocks/>
              </p:cNvSpPr>
              <p:nvPr/>
            </p:nvSpPr>
            <p:spPr bwMode="auto">
              <a:xfrm>
                <a:off x="2375" y="1200"/>
                <a:ext cx="657" cy="278"/>
              </a:xfrm>
              <a:custGeom>
                <a:avLst/>
                <a:gdLst>
                  <a:gd name="T0" fmla="*/ 545 w 657"/>
                  <a:gd name="T1" fmla="*/ 6 h 278"/>
                  <a:gd name="T2" fmla="*/ 313 w 657"/>
                  <a:gd name="T3" fmla="*/ 38 h 278"/>
                  <a:gd name="T4" fmla="*/ 217 w 657"/>
                  <a:gd name="T5" fmla="*/ 70 h 278"/>
                  <a:gd name="T6" fmla="*/ 193 w 657"/>
                  <a:gd name="T7" fmla="*/ 86 h 278"/>
                  <a:gd name="T8" fmla="*/ 97 w 657"/>
                  <a:gd name="T9" fmla="*/ 126 h 278"/>
                  <a:gd name="T10" fmla="*/ 57 w 657"/>
                  <a:gd name="T11" fmla="*/ 158 h 278"/>
                  <a:gd name="T12" fmla="*/ 17 w 657"/>
                  <a:gd name="T13" fmla="*/ 190 h 278"/>
                  <a:gd name="T14" fmla="*/ 9 w 657"/>
                  <a:gd name="T15" fmla="*/ 278 h 278"/>
                  <a:gd name="T16" fmla="*/ 33 w 657"/>
                  <a:gd name="T17" fmla="*/ 230 h 278"/>
                  <a:gd name="T18" fmla="*/ 105 w 657"/>
                  <a:gd name="T19" fmla="*/ 182 h 278"/>
                  <a:gd name="T20" fmla="*/ 217 w 657"/>
                  <a:gd name="T21" fmla="*/ 118 h 278"/>
                  <a:gd name="T22" fmla="*/ 497 w 657"/>
                  <a:gd name="T23" fmla="*/ 62 h 278"/>
                  <a:gd name="T24" fmla="*/ 585 w 657"/>
                  <a:gd name="T25" fmla="*/ 126 h 278"/>
                  <a:gd name="T26" fmla="*/ 657 w 657"/>
                  <a:gd name="T27" fmla="*/ 150 h 278"/>
                  <a:gd name="T28" fmla="*/ 625 w 657"/>
                  <a:gd name="T29" fmla="*/ 70 h 278"/>
                  <a:gd name="T30" fmla="*/ 601 w 657"/>
                  <a:gd name="T31" fmla="*/ 62 h 278"/>
                  <a:gd name="T32" fmla="*/ 593 w 657"/>
                  <a:gd name="T33" fmla="*/ 38 h 278"/>
                  <a:gd name="T34" fmla="*/ 545 w 657"/>
                  <a:gd name="T35" fmla="*/ 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7" h="278">
                    <a:moveTo>
                      <a:pt x="545" y="6"/>
                    </a:moveTo>
                    <a:cubicBezTo>
                      <a:pt x="467" y="22"/>
                      <a:pt x="394" y="32"/>
                      <a:pt x="313" y="38"/>
                    </a:cubicBezTo>
                    <a:cubicBezTo>
                      <a:pt x="291" y="45"/>
                      <a:pt x="239" y="56"/>
                      <a:pt x="217" y="70"/>
                    </a:cubicBezTo>
                    <a:cubicBezTo>
                      <a:pt x="209" y="75"/>
                      <a:pt x="202" y="82"/>
                      <a:pt x="193" y="86"/>
                    </a:cubicBezTo>
                    <a:cubicBezTo>
                      <a:pt x="156" y="102"/>
                      <a:pt x="129" y="105"/>
                      <a:pt x="97" y="126"/>
                    </a:cubicBezTo>
                    <a:cubicBezTo>
                      <a:pt x="51" y="195"/>
                      <a:pt x="112" y="114"/>
                      <a:pt x="57" y="158"/>
                    </a:cubicBezTo>
                    <a:cubicBezTo>
                      <a:pt x="5" y="199"/>
                      <a:pt x="77" y="170"/>
                      <a:pt x="17" y="190"/>
                    </a:cubicBezTo>
                    <a:cubicBezTo>
                      <a:pt x="8" y="227"/>
                      <a:pt x="0" y="240"/>
                      <a:pt x="9" y="278"/>
                    </a:cubicBezTo>
                    <a:cubicBezTo>
                      <a:pt x="50" y="270"/>
                      <a:pt x="85" y="265"/>
                      <a:pt x="33" y="230"/>
                    </a:cubicBezTo>
                    <a:cubicBezTo>
                      <a:pt x="57" y="206"/>
                      <a:pt x="73" y="193"/>
                      <a:pt x="105" y="182"/>
                    </a:cubicBezTo>
                    <a:cubicBezTo>
                      <a:pt x="130" y="145"/>
                      <a:pt x="175" y="132"/>
                      <a:pt x="217" y="118"/>
                    </a:cubicBezTo>
                    <a:cubicBezTo>
                      <a:pt x="310" y="87"/>
                      <a:pt x="401" y="78"/>
                      <a:pt x="497" y="62"/>
                    </a:cubicBezTo>
                    <a:cubicBezTo>
                      <a:pt x="557" y="75"/>
                      <a:pt x="601" y="63"/>
                      <a:pt x="585" y="126"/>
                    </a:cubicBezTo>
                    <a:cubicBezTo>
                      <a:pt x="600" y="171"/>
                      <a:pt x="614" y="159"/>
                      <a:pt x="657" y="150"/>
                    </a:cubicBezTo>
                    <a:cubicBezTo>
                      <a:pt x="654" y="137"/>
                      <a:pt x="634" y="79"/>
                      <a:pt x="625" y="70"/>
                    </a:cubicBezTo>
                    <a:cubicBezTo>
                      <a:pt x="619" y="64"/>
                      <a:pt x="609" y="65"/>
                      <a:pt x="601" y="62"/>
                    </a:cubicBezTo>
                    <a:cubicBezTo>
                      <a:pt x="598" y="54"/>
                      <a:pt x="600" y="43"/>
                      <a:pt x="593" y="38"/>
                    </a:cubicBezTo>
                    <a:cubicBezTo>
                      <a:pt x="540" y="0"/>
                      <a:pt x="545" y="45"/>
                      <a:pt x="545" y="6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44" name="Freeform 600"/>
              <p:cNvSpPr>
                <a:spLocks/>
              </p:cNvSpPr>
              <p:nvPr/>
            </p:nvSpPr>
            <p:spPr bwMode="auto">
              <a:xfrm>
                <a:off x="2856" y="1104"/>
                <a:ext cx="272" cy="218"/>
              </a:xfrm>
              <a:custGeom>
                <a:avLst/>
                <a:gdLst>
                  <a:gd name="T0" fmla="*/ 224 w 272"/>
                  <a:gd name="T1" fmla="*/ 136 h 218"/>
                  <a:gd name="T2" fmla="*/ 192 w 272"/>
                  <a:gd name="T3" fmla="*/ 96 h 218"/>
                  <a:gd name="T4" fmla="*/ 144 w 272"/>
                  <a:gd name="T5" fmla="*/ 80 h 218"/>
                  <a:gd name="T6" fmla="*/ 0 w 272"/>
                  <a:gd name="T7" fmla="*/ 24 h 218"/>
                  <a:gd name="T8" fmla="*/ 48 w 272"/>
                  <a:gd name="T9" fmla="*/ 0 h 218"/>
                  <a:gd name="T10" fmla="*/ 176 w 272"/>
                  <a:gd name="T11" fmla="*/ 48 h 218"/>
                  <a:gd name="T12" fmla="*/ 192 w 272"/>
                  <a:gd name="T13" fmla="*/ 72 h 218"/>
                  <a:gd name="T14" fmla="*/ 240 w 272"/>
                  <a:gd name="T15" fmla="*/ 88 h 218"/>
                  <a:gd name="T16" fmla="*/ 256 w 272"/>
                  <a:gd name="T17" fmla="*/ 112 h 218"/>
                  <a:gd name="T18" fmla="*/ 272 w 272"/>
                  <a:gd name="T19" fmla="*/ 160 h 218"/>
                  <a:gd name="T20" fmla="*/ 232 w 272"/>
                  <a:gd name="T21" fmla="*/ 216 h 218"/>
                  <a:gd name="T22" fmla="*/ 200 w 272"/>
                  <a:gd name="T23" fmla="*/ 208 h 218"/>
                  <a:gd name="T24" fmla="*/ 224 w 272"/>
                  <a:gd name="T25" fmla="*/ 13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2" h="218">
                    <a:moveTo>
                      <a:pt x="224" y="136"/>
                    </a:moveTo>
                    <a:cubicBezTo>
                      <a:pt x="215" y="110"/>
                      <a:pt x="220" y="109"/>
                      <a:pt x="192" y="96"/>
                    </a:cubicBezTo>
                    <a:cubicBezTo>
                      <a:pt x="177" y="89"/>
                      <a:pt x="144" y="80"/>
                      <a:pt x="144" y="80"/>
                    </a:cubicBezTo>
                    <a:cubicBezTo>
                      <a:pt x="82" y="18"/>
                      <a:pt x="25" y="99"/>
                      <a:pt x="0" y="24"/>
                    </a:cubicBezTo>
                    <a:cubicBezTo>
                      <a:pt x="12" y="16"/>
                      <a:pt x="31" y="0"/>
                      <a:pt x="48" y="0"/>
                    </a:cubicBezTo>
                    <a:cubicBezTo>
                      <a:pt x="96" y="0"/>
                      <a:pt x="134" y="34"/>
                      <a:pt x="176" y="48"/>
                    </a:cubicBezTo>
                    <a:cubicBezTo>
                      <a:pt x="181" y="56"/>
                      <a:pt x="184" y="67"/>
                      <a:pt x="192" y="72"/>
                    </a:cubicBezTo>
                    <a:cubicBezTo>
                      <a:pt x="206" y="81"/>
                      <a:pt x="240" y="88"/>
                      <a:pt x="240" y="88"/>
                    </a:cubicBezTo>
                    <a:cubicBezTo>
                      <a:pt x="245" y="96"/>
                      <a:pt x="252" y="103"/>
                      <a:pt x="256" y="112"/>
                    </a:cubicBezTo>
                    <a:cubicBezTo>
                      <a:pt x="263" y="127"/>
                      <a:pt x="272" y="160"/>
                      <a:pt x="272" y="160"/>
                    </a:cubicBezTo>
                    <a:cubicBezTo>
                      <a:pt x="253" y="216"/>
                      <a:pt x="272" y="203"/>
                      <a:pt x="232" y="216"/>
                    </a:cubicBezTo>
                    <a:cubicBezTo>
                      <a:pt x="221" y="213"/>
                      <a:pt x="204" y="218"/>
                      <a:pt x="200" y="208"/>
                    </a:cubicBezTo>
                    <a:cubicBezTo>
                      <a:pt x="189" y="182"/>
                      <a:pt x="211" y="155"/>
                      <a:pt x="224" y="136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45" name="Freeform 601"/>
              <p:cNvSpPr>
                <a:spLocks/>
              </p:cNvSpPr>
              <p:nvPr/>
            </p:nvSpPr>
            <p:spPr bwMode="auto">
              <a:xfrm>
                <a:off x="2371" y="1104"/>
                <a:ext cx="427" cy="192"/>
              </a:xfrm>
              <a:custGeom>
                <a:avLst/>
                <a:gdLst>
                  <a:gd name="T0" fmla="*/ 413 w 427"/>
                  <a:gd name="T1" fmla="*/ 32 h 192"/>
                  <a:gd name="T2" fmla="*/ 405 w 427"/>
                  <a:gd name="T3" fmla="*/ 8 h 192"/>
                  <a:gd name="T4" fmla="*/ 285 w 427"/>
                  <a:gd name="T5" fmla="*/ 48 h 192"/>
                  <a:gd name="T6" fmla="*/ 261 w 427"/>
                  <a:gd name="T7" fmla="*/ 64 h 192"/>
                  <a:gd name="T8" fmla="*/ 141 w 427"/>
                  <a:gd name="T9" fmla="*/ 72 h 192"/>
                  <a:gd name="T10" fmla="*/ 45 w 427"/>
                  <a:gd name="T11" fmla="*/ 136 h 192"/>
                  <a:gd name="T12" fmla="*/ 45 w 427"/>
                  <a:gd name="T13" fmla="*/ 192 h 192"/>
                  <a:gd name="T14" fmla="*/ 213 w 427"/>
                  <a:gd name="T15" fmla="*/ 112 h 192"/>
                  <a:gd name="T16" fmla="*/ 325 w 427"/>
                  <a:gd name="T17" fmla="*/ 96 h 192"/>
                  <a:gd name="T18" fmla="*/ 349 w 427"/>
                  <a:gd name="T19" fmla="*/ 88 h 192"/>
                  <a:gd name="T20" fmla="*/ 373 w 427"/>
                  <a:gd name="T21" fmla="*/ 72 h 192"/>
                  <a:gd name="T22" fmla="*/ 413 w 427"/>
                  <a:gd name="T23" fmla="*/ 3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7" h="192">
                    <a:moveTo>
                      <a:pt x="413" y="32"/>
                    </a:moveTo>
                    <a:cubicBezTo>
                      <a:pt x="410" y="24"/>
                      <a:pt x="413" y="10"/>
                      <a:pt x="405" y="8"/>
                    </a:cubicBezTo>
                    <a:cubicBezTo>
                      <a:pt x="376" y="0"/>
                      <a:pt x="311" y="39"/>
                      <a:pt x="285" y="48"/>
                    </a:cubicBezTo>
                    <a:cubicBezTo>
                      <a:pt x="276" y="51"/>
                      <a:pt x="270" y="62"/>
                      <a:pt x="261" y="64"/>
                    </a:cubicBezTo>
                    <a:cubicBezTo>
                      <a:pt x="221" y="71"/>
                      <a:pt x="181" y="69"/>
                      <a:pt x="141" y="72"/>
                    </a:cubicBezTo>
                    <a:cubicBezTo>
                      <a:pt x="101" y="85"/>
                      <a:pt x="79" y="113"/>
                      <a:pt x="45" y="136"/>
                    </a:cubicBezTo>
                    <a:cubicBezTo>
                      <a:pt x="32" y="174"/>
                      <a:pt x="0" y="177"/>
                      <a:pt x="45" y="192"/>
                    </a:cubicBezTo>
                    <a:cubicBezTo>
                      <a:pt x="97" y="157"/>
                      <a:pt x="149" y="121"/>
                      <a:pt x="213" y="112"/>
                    </a:cubicBezTo>
                    <a:cubicBezTo>
                      <a:pt x="250" y="107"/>
                      <a:pt x="325" y="96"/>
                      <a:pt x="325" y="96"/>
                    </a:cubicBezTo>
                    <a:cubicBezTo>
                      <a:pt x="333" y="93"/>
                      <a:pt x="341" y="92"/>
                      <a:pt x="349" y="88"/>
                    </a:cubicBezTo>
                    <a:cubicBezTo>
                      <a:pt x="358" y="84"/>
                      <a:pt x="364" y="76"/>
                      <a:pt x="373" y="72"/>
                    </a:cubicBezTo>
                    <a:cubicBezTo>
                      <a:pt x="427" y="48"/>
                      <a:pt x="427" y="75"/>
                      <a:pt x="413" y="32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46" name="Freeform 602"/>
              <p:cNvSpPr>
                <a:spLocks/>
              </p:cNvSpPr>
              <p:nvPr/>
            </p:nvSpPr>
            <p:spPr bwMode="auto">
              <a:xfrm>
                <a:off x="2296" y="1291"/>
                <a:ext cx="80" cy="260"/>
              </a:xfrm>
              <a:custGeom>
                <a:avLst/>
                <a:gdLst>
                  <a:gd name="T0" fmla="*/ 48 w 80"/>
                  <a:gd name="T1" fmla="*/ 53 h 260"/>
                  <a:gd name="T2" fmla="*/ 0 w 80"/>
                  <a:gd name="T3" fmla="*/ 45 h 260"/>
                  <a:gd name="T4" fmla="*/ 0 w 80"/>
                  <a:gd name="T5" fmla="*/ 205 h 260"/>
                  <a:gd name="T6" fmla="*/ 56 w 80"/>
                  <a:gd name="T7" fmla="*/ 245 h 260"/>
                  <a:gd name="T8" fmla="*/ 48 w 80"/>
                  <a:gd name="T9" fmla="*/ 197 h 260"/>
                  <a:gd name="T10" fmla="*/ 32 w 80"/>
                  <a:gd name="T11" fmla="*/ 125 h 260"/>
                  <a:gd name="T12" fmla="*/ 40 w 80"/>
                  <a:gd name="T13" fmla="*/ 85 h 260"/>
                  <a:gd name="T14" fmla="*/ 64 w 80"/>
                  <a:gd name="T15" fmla="*/ 77 h 260"/>
                  <a:gd name="T16" fmla="*/ 80 w 80"/>
                  <a:gd name="T17" fmla="*/ 53 h 260"/>
                  <a:gd name="T18" fmla="*/ 48 w 80"/>
                  <a:gd name="T19" fmla="*/ 5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260">
                    <a:moveTo>
                      <a:pt x="48" y="53"/>
                    </a:moveTo>
                    <a:cubicBezTo>
                      <a:pt x="66" y="0"/>
                      <a:pt x="29" y="35"/>
                      <a:pt x="0" y="45"/>
                    </a:cubicBezTo>
                    <a:cubicBezTo>
                      <a:pt x="12" y="103"/>
                      <a:pt x="20" y="145"/>
                      <a:pt x="0" y="205"/>
                    </a:cubicBezTo>
                    <a:cubicBezTo>
                      <a:pt x="9" y="250"/>
                      <a:pt x="12" y="260"/>
                      <a:pt x="56" y="245"/>
                    </a:cubicBezTo>
                    <a:cubicBezTo>
                      <a:pt x="72" y="198"/>
                      <a:pt x="64" y="244"/>
                      <a:pt x="48" y="197"/>
                    </a:cubicBezTo>
                    <a:cubicBezTo>
                      <a:pt x="40" y="174"/>
                      <a:pt x="40" y="148"/>
                      <a:pt x="32" y="125"/>
                    </a:cubicBezTo>
                    <a:cubicBezTo>
                      <a:pt x="35" y="112"/>
                      <a:pt x="32" y="96"/>
                      <a:pt x="40" y="85"/>
                    </a:cubicBezTo>
                    <a:cubicBezTo>
                      <a:pt x="45" y="78"/>
                      <a:pt x="57" y="82"/>
                      <a:pt x="64" y="77"/>
                    </a:cubicBezTo>
                    <a:cubicBezTo>
                      <a:pt x="72" y="71"/>
                      <a:pt x="75" y="61"/>
                      <a:pt x="80" y="53"/>
                    </a:cubicBezTo>
                    <a:cubicBezTo>
                      <a:pt x="68" y="18"/>
                      <a:pt x="78" y="23"/>
                      <a:pt x="48" y="53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7947" name="Group 603"/>
            <p:cNvGrpSpPr>
              <a:grpSpLocks/>
            </p:cNvGrpSpPr>
            <p:nvPr/>
          </p:nvGrpSpPr>
          <p:grpSpPr bwMode="auto">
            <a:xfrm>
              <a:off x="3264" y="1248"/>
              <a:ext cx="288" cy="770"/>
              <a:chOff x="3120" y="1248"/>
              <a:chExt cx="288" cy="770"/>
            </a:xfrm>
          </p:grpSpPr>
          <p:sp>
            <p:nvSpPr>
              <p:cNvPr id="57948" name="Freeform 604"/>
              <p:cNvSpPr>
                <a:spLocks/>
              </p:cNvSpPr>
              <p:nvPr/>
            </p:nvSpPr>
            <p:spPr bwMode="auto">
              <a:xfrm>
                <a:off x="3152" y="1256"/>
                <a:ext cx="241" cy="762"/>
              </a:xfrm>
              <a:custGeom>
                <a:avLst/>
                <a:gdLst>
                  <a:gd name="T0" fmla="*/ 160 w 241"/>
                  <a:gd name="T1" fmla="*/ 288 h 762"/>
                  <a:gd name="T2" fmla="*/ 152 w 241"/>
                  <a:gd name="T3" fmla="*/ 512 h 762"/>
                  <a:gd name="T4" fmla="*/ 0 w 241"/>
                  <a:gd name="T5" fmla="*/ 696 h 762"/>
                  <a:gd name="T6" fmla="*/ 64 w 241"/>
                  <a:gd name="T7" fmla="*/ 688 h 762"/>
                  <a:gd name="T8" fmla="*/ 88 w 241"/>
                  <a:gd name="T9" fmla="*/ 680 h 762"/>
                  <a:gd name="T10" fmla="*/ 136 w 241"/>
                  <a:gd name="T11" fmla="*/ 648 h 762"/>
                  <a:gd name="T12" fmla="*/ 184 w 241"/>
                  <a:gd name="T13" fmla="*/ 576 h 762"/>
                  <a:gd name="T14" fmla="*/ 200 w 241"/>
                  <a:gd name="T15" fmla="*/ 552 h 762"/>
                  <a:gd name="T16" fmla="*/ 240 w 241"/>
                  <a:gd name="T17" fmla="*/ 224 h 762"/>
                  <a:gd name="T18" fmla="*/ 232 w 241"/>
                  <a:gd name="T19" fmla="*/ 120 h 762"/>
                  <a:gd name="T20" fmla="*/ 208 w 241"/>
                  <a:gd name="T21" fmla="*/ 104 h 762"/>
                  <a:gd name="T22" fmla="*/ 176 w 241"/>
                  <a:gd name="T23" fmla="*/ 56 h 762"/>
                  <a:gd name="T24" fmla="*/ 112 w 241"/>
                  <a:gd name="T25" fmla="*/ 16 h 762"/>
                  <a:gd name="T26" fmla="*/ 160 w 241"/>
                  <a:gd name="T27" fmla="*/ 136 h 762"/>
                  <a:gd name="T28" fmla="*/ 160 w 241"/>
                  <a:gd name="T29" fmla="*/ 288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762">
                    <a:moveTo>
                      <a:pt x="160" y="288"/>
                    </a:moveTo>
                    <a:cubicBezTo>
                      <a:pt x="162" y="324"/>
                      <a:pt x="187" y="467"/>
                      <a:pt x="152" y="512"/>
                    </a:cubicBezTo>
                    <a:cubicBezTo>
                      <a:pt x="99" y="580"/>
                      <a:pt x="30" y="606"/>
                      <a:pt x="0" y="696"/>
                    </a:cubicBezTo>
                    <a:cubicBezTo>
                      <a:pt x="22" y="762"/>
                      <a:pt x="42" y="706"/>
                      <a:pt x="64" y="688"/>
                    </a:cubicBezTo>
                    <a:cubicBezTo>
                      <a:pt x="71" y="683"/>
                      <a:pt x="81" y="684"/>
                      <a:pt x="88" y="680"/>
                    </a:cubicBezTo>
                    <a:cubicBezTo>
                      <a:pt x="105" y="671"/>
                      <a:pt x="136" y="648"/>
                      <a:pt x="136" y="648"/>
                    </a:cubicBezTo>
                    <a:cubicBezTo>
                      <a:pt x="152" y="624"/>
                      <a:pt x="168" y="600"/>
                      <a:pt x="184" y="576"/>
                    </a:cubicBezTo>
                    <a:cubicBezTo>
                      <a:pt x="189" y="568"/>
                      <a:pt x="200" y="552"/>
                      <a:pt x="200" y="552"/>
                    </a:cubicBezTo>
                    <a:cubicBezTo>
                      <a:pt x="227" y="443"/>
                      <a:pt x="204" y="332"/>
                      <a:pt x="240" y="224"/>
                    </a:cubicBezTo>
                    <a:cubicBezTo>
                      <a:pt x="237" y="189"/>
                      <a:pt x="241" y="154"/>
                      <a:pt x="232" y="120"/>
                    </a:cubicBezTo>
                    <a:cubicBezTo>
                      <a:pt x="230" y="111"/>
                      <a:pt x="214" y="111"/>
                      <a:pt x="208" y="104"/>
                    </a:cubicBezTo>
                    <a:cubicBezTo>
                      <a:pt x="195" y="90"/>
                      <a:pt x="176" y="56"/>
                      <a:pt x="176" y="56"/>
                    </a:cubicBezTo>
                    <a:cubicBezTo>
                      <a:pt x="165" y="0"/>
                      <a:pt x="166" y="2"/>
                      <a:pt x="112" y="16"/>
                    </a:cubicBezTo>
                    <a:cubicBezTo>
                      <a:pt x="94" y="71"/>
                      <a:pt x="104" y="117"/>
                      <a:pt x="160" y="136"/>
                    </a:cubicBezTo>
                    <a:cubicBezTo>
                      <a:pt x="182" y="201"/>
                      <a:pt x="169" y="152"/>
                      <a:pt x="160" y="288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49" name="Oval 605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0" name="Oval 606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1" name="Oval 607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2" name="Oval 608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3" name="Oval 609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4" name="Oval 610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5" name="Oval 611"/>
              <p:cNvSpPr>
                <a:spLocks noChangeArrowheads="1"/>
              </p:cNvSpPr>
              <p:nvPr/>
            </p:nvSpPr>
            <p:spPr bwMode="auto">
              <a:xfrm>
                <a:off x="3216" y="134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6" name="Oval 612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7" name="Oval 613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8" name="Oval 614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59" name="Oval 615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0" name="Oval 616"/>
              <p:cNvSpPr>
                <a:spLocks noChangeArrowheads="1"/>
              </p:cNvSpPr>
              <p:nvPr/>
            </p:nvSpPr>
            <p:spPr bwMode="auto">
              <a:xfrm>
                <a:off x="3168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1" name="Oval 617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2" name="Oval 618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7963" name="Group 619"/>
            <p:cNvGrpSpPr>
              <a:grpSpLocks/>
            </p:cNvGrpSpPr>
            <p:nvPr/>
          </p:nvGrpSpPr>
          <p:grpSpPr bwMode="auto">
            <a:xfrm>
              <a:off x="1872" y="1102"/>
              <a:ext cx="352" cy="1298"/>
              <a:chOff x="1728" y="1102"/>
              <a:chExt cx="352" cy="1298"/>
            </a:xfrm>
          </p:grpSpPr>
          <p:sp>
            <p:nvSpPr>
              <p:cNvPr id="57964" name="Freeform 620"/>
              <p:cNvSpPr>
                <a:spLocks/>
              </p:cNvSpPr>
              <p:nvPr/>
            </p:nvSpPr>
            <p:spPr bwMode="auto">
              <a:xfrm>
                <a:off x="1768" y="1102"/>
                <a:ext cx="312" cy="1270"/>
              </a:xfrm>
              <a:custGeom>
                <a:avLst/>
                <a:gdLst>
                  <a:gd name="T0" fmla="*/ 248 w 312"/>
                  <a:gd name="T1" fmla="*/ 26 h 1270"/>
                  <a:gd name="T2" fmla="*/ 184 w 312"/>
                  <a:gd name="T3" fmla="*/ 74 h 1270"/>
                  <a:gd name="T4" fmla="*/ 112 w 312"/>
                  <a:gd name="T5" fmla="*/ 194 h 1270"/>
                  <a:gd name="T6" fmla="*/ 80 w 312"/>
                  <a:gd name="T7" fmla="*/ 322 h 1270"/>
                  <a:gd name="T8" fmla="*/ 72 w 312"/>
                  <a:gd name="T9" fmla="*/ 474 h 1270"/>
                  <a:gd name="T10" fmla="*/ 0 w 312"/>
                  <a:gd name="T11" fmla="*/ 698 h 1270"/>
                  <a:gd name="T12" fmla="*/ 8 w 312"/>
                  <a:gd name="T13" fmla="*/ 1026 h 1270"/>
                  <a:gd name="T14" fmla="*/ 24 w 312"/>
                  <a:gd name="T15" fmla="*/ 1082 h 1270"/>
                  <a:gd name="T16" fmla="*/ 96 w 312"/>
                  <a:gd name="T17" fmla="*/ 1114 h 1270"/>
                  <a:gd name="T18" fmla="*/ 152 w 312"/>
                  <a:gd name="T19" fmla="*/ 1210 h 1270"/>
                  <a:gd name="T20" fmla="*/ 192 w 312"/>
                  <a:gd name="T21" fmla="*/ 1266 h 1270"/>
                  <a:gd name="T22" fmla="*/ 256 w 312"/>
                  <a:gd name="T23" fmla="*/ 1258 h 1270"/>
                  <a:gd name="T24" fmla="*/ 240 w 312"/>
                  <a:gd name="T25" fmla="*/ 1234 h 1270"/>
                  <a:gd name="T26" fmla="*/ 192 w 312"/>
                  <a:gd name="T27" fmla="*/ 1210 h 1270"/>
                  <a:gd name="T28" fmla="*/ 152 w 312"/>
                  <a:gd name="T29" fmla="*/ 1122 h 1270"/>
                  <a:gd name="T30" fmla="*/ 48 w 312"/>
                  <a:gd name="T31" fmla="*/ 1018 h 1270"/>
                  <a:gd name="T32" fmla="*/ 24 w 312"/>
                  <a:gd name="T33" fmla="*/ 858 h 1270"/>
                  <a:gd name="T34" fmla="*/ 48 w 312"/>
                  <a:gd name="T35" fmla="*/ 674 h 1270"/>
                  <a:gd name="T36" fmla="*/ 72 w 312"/>
                  <a:gd name="T37" fmla="*/ 626 h 1270"/>
                  <a:gd name="T38" fmla="*/ 88 w 312"/>
                  <a:gd name="T39" fmla="*/ 578 h 1270"/>
                  <a:gd name="T40" fmla="*/ 104 w 312"/>
                  <a:gd name="T41" fmla="*/ 450 h 1270"/>
                  <a:gd name="T42" fmla="*/ 168 w 312"/>
                  <a:gd name="T43" fmla="*/ 306 h 1270"/>
                  <a:gd name="T44" fmla="*/ 176 w 312"/>
                  <a:gd name="T45" fmla="*/ 138 h 1270"/>
                  <a:gd name="T46" fmla="*/ 240 w 312"/>
                  <a:gd name="T47" fmla="*/ 82 h 1270"/>
                  <a:gd name="T48" fmla="*/ 264 w 312"/>
                  <a:gd name="T49" fmla="*/ 66 h 1270"/>
                  <a:gd name="T50" fmla="*/ 272 w 312"/>
                  <a:gd name="T51" fmla="*/ 2 h 1270"/>
                  <a:gd name="T52" fmla="*/ 248 w 312"/>
                  <a:gd name="T53" fmla="*/ 26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2" h="1270">
                    <a:moveTo>
                      <a:pt x="248" y="26"/>
                    </a:moveTo>
                    <a:cubicBezTo>
                      <a:pt x="218" y="36"/>
                      <a:pt x="211" y="56"/>
                      <a:pt x="184" y="74"/>
                    </a:cubicBezTo>
                    <a:cubicBezTo>
                      <a:pt x="157" y="114"/>
                      <a:pt x="133" y="151"/>
                      <a:pt x="112" y="194"/>
                    </a:cubicBezTo>
                    <a:cubicBezTo>
                      <a:pt x="93" y="232"/>
                      <a:pt x="90" y="281"/>
                      <a:pt x="80" y="322"/>
                    </a:cubicBezTo>
                    <a:cubicBezTo>
                      <a:pt x="77" y="373"/>
                      <a:pt x="78" y="424"/>
                      <a:pt x="72" y="474"/>
                    </a:cubicBezTo>
                    <a:cubicBezTo>
                      <a:pt x="63" y="553"/>
                      <a:pt x="16" y="620"/>
                      <a:pt x="0" y="698"/>
                    </a:cubicBezTo>
                    <a:cubicBezTo>
                      <a:pt x="3" y="807"/>
                      <a:pt x="3" y="917"/>
                      <a:pt x="8" y="1026"/>
                    </a:cubicBezTo>
                    <a:cubicBezTo>
                      <a:pt x="8" y="1026"/>
                      <a:pt x="20" y="1078"/>
                      <a:pt x="24" y="1082"/>
                    </a:cubicBezTo>
                    <a:cubicBezTo>
                      <a:pt x="36" y="1094"/>
                      <a:pt x="78" y="1108"/>
                      <a:pt x="96" y="1114"/>
                    </a:cubicBezTo>
                    <a:cubicBezTo>
                      <a:pt x="117" y="1145"/>
                      <a:pt x="137" y="1176"/>
                      <a:pt x="152" y="1210"/>
                    </a:cubicBezTo>
                    <a:cubicBezTo>
                      <a:pt x="178" y="1268"/>
                      <a:pt x="148" y="1251"/>
                      <a:pt x="192" y="1266"/>
                    </a:cubicBezTo>
                    <a:cubicBezTo>
                      <a:pt x="213" y="1263"/>
                      <a:pt x="238" y="1270"/>
                      <a:pt x="256" y="1258"/>
                    </a:cubicBezTo>
                    <a:cubicBezTo>
                      <a:pt x="264" y="1253"/>
                      <a:pt x="248" y="1240"/>
                      <a:pt x="240" y="1234"/>
                    </a:cubicBezTo>
                    <a:cubicBezTo>
                      <a:pt x="226" y="1223"/>
                      <a:pt x="207" y="1220"/>
                      <a:pt x="192" y="1210"/>
                    </a:cubicBezTo>
                    <a:cubicBezTo>
                      <a:pt x="184" y="1165"/>
                      <a:pt x="189" y="1147"/>
                      <a:pt x="152" y="1122"/>
                    </a:cubicBezTo>
                    <a:cubicBezTo>
                      <a:pt x="124" y="1081"/>
                      <a:pt x="83" y="1053"/>
                      <a:pt x="48" y="1018"/>
                    </a:cubicBezTo>
                    <a:cubicBezTo>
                      <a:pt x="31" y="966"/>
                      <a:pt x="37" y="911"/>
                      <a:pt x="24" y="858"/>
                    </a:cubicBezTo>
                    <a:cubicBezTo>
                      <a:pt x="30" y="797"/>
                      <a:pt x="31" y="733"/>
                      <a:pt x="48" y="674"/>
                    </a:cubicBezTo>
                    <a:cubicBezTo>
                      <a:pt x="66" y="613"/>
                      <a:pt x="44" y="689"/>
                      <a:pt x="72" y="626"/>
                    </a:cubicBezTo>
                    <a:cubicBezTo>
                      <a:pt x="79" y="611"/>
                      <a:pt x="88" y="578"/>
                      <a:pt x="88" y="578"/>
                    </a:cubicBezTo>
                    <a:cubicBezTo>
                      <a:pt x="94" y="535"/>
                      <a:pt x="96" y="492"/>
                      <a:pt x="104" y="450"/>
                    </a:cubicBezTo>
                    <a:cubicBezTo>
                      <a:pt x="115" y="397"/>
                      <a:pt x="151" y="356"/>
                      <a:pt x="168" y="306"/>
                    </a:cubicBezTo>
                    <a:cubicBezTo>
                      <a:pt x="171" y="250"/>
                      <a:pt x="169" y="194"/>
                      <a:pt x="176" y="138"/>
                    </a:cubicBezTo>
                    <a:cubicBezTo>
                      <a:pt x="179" y="114"/>
                      <a:pt x="231" y="88"/>
                      <a:pt x="240" y="82"/>
                    </a:cubicBezTo>
                    <a:cubicBezTo>
                      <a:pt x="248" y="77"/>
                      <a:pt x="264" y="66"/>
                      <a:pt x="264" y="66"/>
                    </a:cubicBezTo>
                    <a:cubicBezTo>
                      <a:pt x="301" y="10"/>
                      <a:pt x="312" y="29"/>
                      <a:pt x="272" y="2"/>
                    </a:cubicBezTo>
                    <a:cubicBezTo>
                      <a:pt x="225" y="11"/>
                      <a:pt x="222" y="0"/>
                      <a:pt x="248" y="26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5" name="Oval 621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6" name="Oval 622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7" name="Oval 623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8" name="Oval 624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69" name="Oval 62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0" name="Oval 626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1" name="Oval 627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2" name="Oval 628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3" name="Oval 629"/>
              <p:cNvSpPr>
                <a:spLocks noChangeArrowheads="1"/>
              </p:cNvSpPr>
              <p:nvPr/>
            </p:nvSpPr>
            <p:spPr bwMode="auto">
              <a:xfrm>
                <a:off x="1920" y="124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4" name="Oval 63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5" name="Oval 631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6" name="Oval 632"/>
              <p:cNvSpPr>
                <a:spLocks noChangeArrowheads="1"/>
              </p:cNvSpPr>
              <p:nvPr/>
            </p:nvSpPr>
            <p:spPr bwMode="auto">
              <a:xfrm>
                <a:off x="1776" y="153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7" name="Oval 633"/>
              <p:cNvSpPr>
                <a:spLocks noChangeArrowheads="1"/>
              </p:cNvSpPr>
              <p:nvPr/>
            </p:nvSpPr>
            <p:spPr bwMode="auto">
              <a:xfrm>
                <a:off x="1776" y="163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8" name="Oval 63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79" name="Oval 63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0" name="Oval 636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1" name="Oval 637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2" name="Oval 638"/>
              <p:cNvSpPr>
                <a:spLocks noChangeArrowheads="1"/>
              </p:cNvSpPr>
              <p:nvPr/>
            </p:nvSpPr>
            <p:spPr bwMode="auto">
              <a:xfrm>
                <a:off x="1776" y="216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3" name="Oval 639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4" name="Oval 640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985" name="Oval 641"/>
              <p:cNvSpPr>
                <a:spLocks noChangeArrowheads="1"/>
              </p:cNvSpPr>
              <p:nvPr/>
            </p:nvSpPr>
            <p:spPr bwMode="auto">
              <a:xfrm>
                <a:off x="1920" y="115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57986" name="Oval 642"/>
            <p:cNvSpPr>
              <a:spLocks noChangeArrowheads="1"/>
            </p:cNvSpPr>
            <p:nvPr/>
          </p:nvSpPr>
          <p:spPr bwMode="auto">
            <a:xfrm>
              <a:off x="2592" y="211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87" name="Oval 643"/>
            <p:cNvSpPr>
              <a:spLocks noChangeArrowheads="1"/>
            </p:cNvSpPr>
            <p:nvPr/>
          </p:nvSpPr>
          <p:spPr bwMode="auto">
            <a:xfrm>
              <a:off x="2688" y="235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88" name="Oval 644"/>
            <p:cNvSpPr>
              <a:spLocks noChangeArrowheads="1"/>
            </p:cNvSpPr>
            <p:nvPr/>
          </p:nvSpPr>
          <p:spPr bwMode="auto">
            <a:xfrm>
              <a:off x="3264" y="2304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89" name="Oval 645"/>
            <p:cNvSpPr>
              <a:spLocks noChangeArrowheads="1"/>
            </p:cNvSpPr>
            <p:nvPr/>
          </p:nvSpPr>
          <p:spPr bwMode="auto">
            <a:xfrm>
              <a:off x="3024" y="211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0" name="Oval 646"/>
            <p:cNvSpPr>
              <a:spLocks noChangeArrowheads="1"/>
            </p:cNvSpPr>
            <p:nvPr/>
          </p:nvSpPr>
          <p:spPr bwMode="auto">
            <a:xfrm>
              <a:off x="3696" y="187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1" name="Oval 647"/>
            <p:cNvSpPr>
              <a:spLocks noChangeArrowheads="1"/>
            </p:cNvSpPr>
            <p:nvPr/>
          </p:nvSpPr>
          <p:spPr bwMode="auto">
            <a:xfrm>
              <a:off x="3792" y="1440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2" name="Oval 648"/>
            <p:cNvSpPr>
              <a:spLocks noChangeArrowheads="1"/>
            </p:cNvSpPr>
            <p:nvPr/>
          </p:nvSpPr>
          <p:spPr bwMode="auto">
            <a:xfrm>
              <a:off x="3648" y="1104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3" name="Oval 649"/>
            <p:cNvSpPr>
              <a:spLocks noChangeArrowheads="1"/>
            </p:cNvSpPr>
            <p:nvPr/>
          </p:nvSpPr>
          <p:spPr bwMode="auto">
            <a:xfrm>
              <a:off x="2256" y="1200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4" name="Oval 650"/>
            <p:cNvSpPr>
              <a:spLocks noChangeArrowheads="1"/>
            </p:cNvSpPr>
            <p:nvPr/>
          </p:nvSpPr>
          <p:spPr bwMode="auto">
            <a:xfrm>
              <a:off x="2208" y="163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5" name="Oval 651"/>
            <p:cNvSpPr>
              <a:spLocks noChangeArrowheads="1"/>
            </p:cNvSpPr>
            <p:nvPr/>
          </p:nvSpPr>
          <p:spPr bwMode="auto">
            <a:xfrm>
              <a:off x="2304" y="1968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6" name="Oval 652"/>
            <p:cNvSpPr>
              <a:spLocks noChangeArrowheads="1"/>
            </p:cNvSpPr>
            <p:nvPr/>
          </p:nvSpPr>
          <p:spPr bwMode="auto">
            <a:xfrm>
              <a:off x="2352" y="235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7" name="Oval 653"/>
            <p:cNvSpPr>
              <a:spLocks noChangeArrowheads="1"/>
            </p:cNvSpPr>
            <p:nvPr/>
          </p:nvSpPr>
          <p:spPr bwMode="auto">
            <a:xfrm>
              <a:off x="3360" y="864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8" name="Oval 654"/>
            <p:cNvSpPr>
              <a:spLocks noChangeArrowheads="1"/>
            </p:cNvSpPr>
            <p:nvPr/>
          </p:nvSpPr>
          <p:spPr bwMode="auto">
            <a:xfrm>
              <a:off x="2256" y="864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57999" name="Oval 655"/>
            <p:cNvSpPr>
              <a:spLocks noChangeArrowheads="1"/>
            </p:cNvSpPr>
            <p:nvPr/>
          </p:nvSpPr>
          <p:spPr bwMode="auto">
            <a:xfrm>
              <a:off x="1728" y="139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8000" name="Group 656"/>
            <p:cNvGrpSpPr>
              <a:grpSpLocks/>
            </p:cNvGrpSpPr>
            <p:nvPr/>
          </p:nvGrpSpPr>
          <p:grpSpPr bwMode="auto">
            <a:xfrm>
              <a:off x="2635" y="2256"/>
              <a:ext cx="853" cy="292"/>
              <a:chOff x="2635" y="2256"/>
              <a:chExt cx="853" cy="292"/>
            </a:xfrm>
          </p:grpSpPr>
          <p:sp>
            <p:nvSpPr>
              <p:cNvPr id="58001" name="Freeform 657"/>
              <p:cNvSpPr>
                <a:spLocks/>
              </p:cNvSpPr>
              <p:nvPr/>
            </p:nvSpPr>
            <p:spPr bwMode="auto">
              <a:xfrm>
                <a:off x="2635" y="2304"/>
                <a:ext cx="293" cy="244"/>
              </a:xfrm>
              <a:custGeom>
                <a:avLst/>
                <a:gdLst>
                  <a:gd name="T0" fmla="*/ 157 w 293"/>
                  <a:gd name="T1" fmla="*/ 0 h 244"/>
                  <a:gd name="T2" fmla="*/ 101 w 293"/>
                  <a:gd name="T3" fmla="*/ 16 h 244"/>
                  <a:gd name="T4" fmla="*/ 37 w 293"/>
                  <a:gd name="T5" fmla="*/ 80 h 244"/>
                  <a:gd name="T6" fmla="*/ 21 w 293"/>
                  <a:gd name="T7" fmla="*/ 184 h 244"/>
                  <a:gd name="T8" fmla="*/ 45 w 293"/>
                  <a:gd name="T9" fmla="*/ 192 h 244"/>
                  <a:gd name="T10" fmla="*/ 69 w 293"/>
                  <a:gd name="T11" fmla="*/ 208 h 244"/>
                  <a:gd name="T12" fmla="*/ 293 w 293"/>
                  <a:gd name="T13" fmla="*/ 168 h 244"/>
                  <a:gd name="T14" fmla="*/ 285 w 293"/>
                  <a:gd name="T15" fmla="*/ 72 h 244"/>
                  <a:gd name="T16" fmla="*/ 277 w 293"/>
                  <a:gd name="T17" fmla="*/ 40 h 244"/>
                  <a:gd name="T18" fmla="*/ 157 w 293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44">
                    <a:moveTo>
                      <a:pt x="157" y="0"/>
                    </a:moveTo>
                    <a:cubicBezTo>
                      <a:pt x="153" y="1"/>
                      <a:pt x="108" y="11"/>
                      <a:pt x="101" y="16"/>
                    </a:cubicBezTo>
                    <a:cubicBezTo>
                      <a:pt x="74" y="34"/>
                      <a:pt x="64" y="62"/>
                      <a:pt x="37" y="80"/>
                    </a:cubicBezTo>
                    <a:cubicBezTo>
                      <a:pt x="15" y="113"/>
                      <a:pt x="0" y="142"/>
                      <a:pt x="21" y="184"/>
                    </a:cubicBezTo>
                    <a:cubicBezTo>
                      <a:pt x="25" y="192"/>
                      <a:pt x="37" y="188"/>
                      <a:pt x="45" y="192"/>
                    </a:cubicBezTo>
                    <a:cubicBezTo>
                      <a:pt x="54" y="196"/>
                      <a:pt x="61" y="203"/>
                      <a:pt x="69" y="208"/>
                    </a:cubicBezTo>
                    <a:cubicBezTo>
                      <a:pt x="110" y="206"/>
                      <a:pt x="268" y="244"/>
                      <a:pt x="293" y="168"/>
                    </a:cubicBezTo>
                    <a:cubicBezTo>
                      <a:pt x="290" y="136"/>
                      <a:pt x="289" y="104"/>
                      <a:pt x="285" y="72"/>
                    </a:cubicBezTo>
                    <a:cubicBezTo>
                      <a:pt x="284" y="61"/>
                      <a:pt x="284" y="48"/>
                      <a:pt x="277" y="40"/>
                    </a:cubicBezTo>
                    <a:cubicBezTo>
                      <a:pt x="243" y="1"/>
                      <a:pt x="204" y="0"/>
                      <a:pt x="157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02" name="Freeform 658"/>
              <p:cNvSpPr>
                <a:spLocks/>
              </p:cNvSpPr>
              <p:nvPr/>
            </p:nvSpPr>
            <p:spPr bwMode="auto">
              <a:xfrm>
                <a:off x="3195" y="2256"/>
                <a:ext cx="293" cy="244"/>
              </a:xfrm>
              <a:custGeom>
                <a:avLst/>
                <a:gdLst>
                  <a:gd name="T0" fmla="*/ 157 w 293"/>
                  <a:gd name="T1" fmla="*/ 0 h 244"/>
                  <a:gd name="T2" fmla="*/ 101 w 293"/>
                  <a:gd name="T3" fmla="*/ 16 h 244"/>
                  <a:gd name="T4" fmla="*/ 37 w 293"/>
                  <a:gd name="T5" fmla="*/ 80 h 244"/>
                  <a:gd name="T6" fmla="*/ 21 w 293"/>
                  <a:gd name="T7" fmla="*/ 184 h 244"/>
                  <a:gd name="T8" fmla="*/ 45 w 293"/>
                  <a:gd name="T9" fmla="*/ 192 h 244"/>
                  <a:gd name="T10" fmla="*/ 69 w 293"/>
                  <a:gd name="T11" fmla="*/ 208 h 244"/>
                  <a:gd name="T12" fmla="*/ 293 w 293"/>
                  <a:gd name="T13" fmla="*/ 168 h 244"/>
                  <a:gd name="T14" fmla="*/ 285 w 293"/>
                  <a:gd name="T15" fmla="*/ 72 h 244"/>
                  <a:gd name="T16" fmla="*/ 277 w 293"/>
                  <a:gd name="T17" fmla="*/ 40 h 244"/>
                  <a:gd name="T18" fmla="*/ 157 w 293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44">
                    <a:moveTo>
                      <a:pt x="157" y="0"/>
                    </a:moveTo>
                    <a:cubicBezTo>
                      <a:pt x="153" y="1"/>
                      <a:pt x="108" y="11"/>
                      <a:pt x="101" y="16"/>
                    </a:cubicBezTo>
                    <a:cubicBezTo>
                      <a:pt x="74" y="34"/>
                      <a:pt x="64" y="62"/>
                      <a:pt x="37" y="80"/>
                    </a:cubicBezTo>
                    <a:cubicBezTo>
                      <a:pt x="15" y="113"/>
                      <a:pt x="0" y="142"/>
                      <a:pt x="21" y="184"/>
                    </a:cubicBezTo>
                    <a:cubicBezTo>
                      <a:pt x="25" y="192"/>
                      <a:pt x="37" y="188"/>
                      <a:pt x="45" y="192"/>
                    </a:cubicBezTo>
                    <a:cubicBezTo>
                      <a:pt x="54" y="196"/>
                      <a:pt x="61" y="203"/>
                      <a:pt x="69" y="208"/>
                    </a:cubicBezTo>
                    <a:cubicBezTo>
                      <a:pt x="110" y="206"/>
                      <a:pt x="268" y="244"/>
                      <a:pt x="293" y="168"/>
                    </a:cubicBezTo>
                    <a:cubicBezTo>
                      <a:pt x="290" y="136"/>
                      <a:pt x="289" y="104"/>
                      <a:pt x="285" y="72"/>
                    </a:cubicBezTo>
                    <a:cubicBezTo>
                      <a:pt x="284" y="61"/>
                      <a:pt x="284" y="48"/>
                      <a:pt x="277" y="40"/>
                    </a:cubicBezTo>
                    <a:cubicBezTo>
                      <a:pt x="243" y="1"/>
                      <a:pt x="204" y="0"/>
                      <a:pt x="157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8003" name="Group 659"/>
            <p:cNvGrpSpPr>
              <a:grpSpLocks/>
            </p:cNvGrpSpPr>
            <p:nvPr/>
          </p:nvGrpSpPr>
          <p:grpSpPr bwMode="auto">
            <a:xfrm>
              <a:off x="2688" y="2448"/>
              <a:ext cx="864" cy="192"/>
              <a:chOff x="2688" y="2448"/>
              <a:chExt cx="864" cy="192"/>
            </a:xfrm>
          </p:grpSpPr>
          <p:sp>
            <p:nvSpPr>
              <p:cNvPr id="58004" name="Oval 66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05" name="Oval 661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8006" name="Group 662"/>
            <p:cNvGrpSpPr>
              <a:grpSpLocks/>
            </p:cNvGrpSpPr>
            <p:nvPr/>
          </p:nvGrpSpPr>
          <p:grpSpPr bwMode="auto">
            <a:xfrm>
              <a:off x="2635" y="2400"/>
              <a:ext cx="965" cy="288"/>
              <a:chOff x="2635" y="2400"/>
              <a:chExt cx="965" cy="288"/>
            </a:xfrm>
          </p:grpSpPr>
          <p:sp>
            <p:nvSpPr>
              <p:cNvPr id="58007" name="Freeform 663"/>
              <p:cNvSpPr>
                <a:spLocks/>
              </p:cNvSpPr>
              <p:nvPr/>
            </p:nvSpPr>
            <p:spPr bwMode="auto">
              <a:xfrm>
                <a:off x="2635" y="2444"/>
                <a:ext cx="293" cy="244"/>
              </a:xfrm>
              <a:custGeom>
                <a:avLst/>
                <a:gdLst>
                  <a:gd name="T0" fmla="*/ 157 w 293"/>
                  <a:gd name="T1" fmla="*/ 0 h 244"/>
                  <a:gd name="T2" fmla="*/ 101 w 293"/>
                  <a:gd name="T3" fmla="*/ 16 h 244"/>
                  <a:gd name="T4" fmla="*/ 37 w 293"/>
                  <a:gd name="T5" fmla="*/ 80 h 244"/>
                  <a:gd name="T6" fmla="*/ 21 w 293"/>
                  <a:gd name="T7" fmla="*/ 184 h 244"/>
                  <a:gd name="T8" fmla="*/ 45 w 293"/>
                  <a:gd name="T9" fmla="*/ 192 h 244"/>
                  <a:gd name="T10" fmla="*/ 69 w 293"/>
                  <a:gd name="T11" fmla="*/ 208 h 244"/>
                  <a:gd name="T12" fmla="*/ 293 w 293"/>
                  <a:gd name="T13" fmla="*/ 168 h 244"/>
                  <a:gd name="T14" fmla="*/ 285 w 293"/>
                  <a:gd name="T15" fmla="*/ 72 h 244"/>
                  <a:gd name="T16" fmla="*/ 277 w 293"/>
                  <a:gd name="T17" fmla="*/ 40 h 244"/>
                  <a:gd name="T18" fmla="*/ 157 w 293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44">
                    <a:moveTo>
                      <a:pt x="157" y="0"/>
                    </a:moveTo>
                    <a:cubicBezTo>
                      <a:pt x="153" y="1"/>
                      <a:pt x="108" y="11"/>
                      <a:pt x="101" y="16"/>
                    </a:cubicBezTo>
                    <a:cubicBezTo>
                      <a:pt x="74" y="34"/>
                      <a:pt x="64" y="62"/>
                      <a:pt x="37" y="80"/>
                    </a:cubicBezTo>
                    <a:cubicBezTo>
                      <a:pt x="15" y="113"/>
                      <a:pt x="0" y="142"/>
                      <a:pt x="21" y="184"/>
                    </a:cubicBezTo>
                    <a:cubicBezTo>
                      <a:pt x="25" y="192"/>
                      <a:pt x="37" y="188"/>
                      <a:pt x="45" y="192"/>
                    </a:cubicBezTo>
                    <a:cubicBezTo>
                      <a:pt x="54" y="196"/>
                      <a:pt x="61" y="203"/>
                      <a:pt x="69" y="208"/>
                    </a:cubicBezTo>
                    <a:cubicBezTo>
                      <a:pt x="110" y="206"/>
                      <a:pt x="268" y="244"/>
                      <a:pt x="293" y="168"/>
                    </a:cubicBezTo>
                    <a:cubicBezTo>
                      <a:pt x="290" y="136"/>
                      <a:pt x="289" y="104"/>
                      <a:pt x="285" y="72"/>
                    </a:cubicBezTo>
                    <a:cubicBezTo>
                      <a:pt x="284" y="61"/>
                      <a:pt x="284" y="48"/>
                      <a:pt x="277" y="40"/>
                    </a:cubicBezTo>
                    <a:cubicBezTo>
                      <a:pt x="243" y="1"/>
                      <a:pt x="204" y="0"/>
                      <a:pt x="157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08" name="Freeform 664"/>
              <p:cNvSpPr>
                <a:spLocks/>
              </p:cNvSpPr>
              <p:nvPr/>
            </p:nvSpPr>
            <p:spPr bwMode="auto">
              <a:xfrm>
                <a:off x="3307" y="2400"/>
                <a:ext cx="293" cy="244"/>
              </a:xfrm>
              <a:custGeom>
                <a:avLst/>
                <a:gdLst>
                  <a:gd name="T0" fmla="*/ 157 w 293"/>
                  <a:gd name="T1" fmla="*/ 0 h 244"/>
                  <a:gd name="T2" fmla="*/ 101 w 293"/>
                  <a:gd name="T3" fmla="*/ 16 h 244"/>
                  <a:gd name="T4" fmla="*/ 37 w 293"/>
                  <a:gd name="T5" fmla="*/ 80 h 244"/>
                  <a:gd name="T6" fmla="*/ 21 w 293"/>
                  <a:gd name="T7" fmla="*/ 184 h 244"/>
                  <a:gd name="T8" fmla="*/ 45 w 293"/>
                  <a:gd name="T9" fmla="*/ 192 h 244"/>
                  <a:gd name="T10" fmla="*/ 69 w 293"/>
                  <a:gd name="T11" fmla="*/ 208 h 244"/>
                  <a:gd name="T12" fmla="*/ 293 w 293"/>
                  <a:gd name="T13" fmla="*/ 168 h 244"/>
                  <a:gd name="T14" fmla="*/ 285 w 293"/>
                  <a:gd name="T15" fmla="*/ 72 h 244"/>
                  <a:gd name="T16" fmla="*/ 277 w 293"/>
                  <a:gd name="T17" fmla="*/ 40 h 244"/>
                  <a:gd name="T18" fmla="*/ 157 w 293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244">
                    <a:moveTo>
                      <a:pt x="157" y="0"/>
                    </a:moveTo>
                    <a:cubicBezTo>
                      <a:pt x="153" y="1"/>
                      <a:pt x="108" y="11"/>
                      <a:pt x="101" y="16"/>
                    </a:cubicBezTo>
                    <a:cubicBezTo>
                      <a:pt x="74" y="34"/>
                      <a:pt x="64" y="62"/>
                      <a:pt x="37" y="80"/>
                    </a:cubicBezTo>
                    <a:cubicBezTo>
                      <a:pt x="15" y="113"/>
                      <a:pt x="0" y="142"/>
                      <a:pt x="21" y="184"/>
                    </a:cubicBezTo>
                    <a:cubicBezTo>
                      <a:pt x="25" y="192"/>
                      <a:pt x="37" y="188"/>
                      <a:pt x="45" y="192"/>
                    </a:cubicBezTo>
                    <a:cubicBezTo>
                      <a:pt x="54" y="196"/>
                      <a:pt x="61" y="203"/>
                      <a:pt x="69" y="208"/>
                    </a:cubicBezTo>
                    <a:cubicBezTo>
                      <a:pt x="110" y="206"/>
                      <a:pt x="268" y="244"/>
                      <a:pt x="293" y="168"/>
                    </a:cubicBezTo>
                    <a:cubicBezTo>
                      <a:pt x="290" y="136"/>
                      <a:pt x="289" y="104"/>
                      <a:pt x="285" y="72"/>
                    </a:cubicBezTo>
                    <a:cubicBezTo>
                      <a:pt x="284" y="61"/>
                      <a:pt x="284" y="48"/>
                      <a:pt x="277" y="40"/>
                    </a:cubicBezTo>
                    <a:cubicBezTo>
                      <a:pt x="243" y="1"/>
                      <a:pt x="204" y="0"/>
                      <a:pt x="157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8009" name="Group 665"/>
            <p:cNvGrpSpPr>
              <a:grpSpLocks/>
            </p:cNvGrpSpPr>
            <p:nvPr/>
          </p:nvGrpSpPr>
          <p:grpSpPr bwMode="auto">
            <a:xfrm>
              <a:off x="2544" y="2736"/>
              <a:ext cx="1344" cy="432"/>
              <a:chOff x="2544" y="2736"/>
              <a:chExt cx="1344" cy="432"/>
            </a:xfrm>
          </p:grpSpPr>
          <p:sp>
            <p:nvSpPr>
              <p:cNvPr id="58010" name="Oval 666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1" name="Oval 667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2" name="Oval 668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3" name="Oval 669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4" name="Oval 670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5" name="Oval 671"/>
              <p:cNvSpPr>
                <a:spLocks noChangeArrowheads="1"/>
              </p:cNvSpPr>
              <p:nvPr/>
            </p:nvSpPr>
            <p:spPr bwMode="auto">
              <a:xfrm>
                <a:off x="2592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6" name="Oval 672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7" name="Oval 673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8" name="Oval 674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19" name="Oval 675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20" name="Oval 676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21" name="Oval 677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022" name="Oval 678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8025" name="Group 681"/>
          <p:cNvGrpSpPr>
            <a:grpSpLocks/>
          </p:cNvGrpSpPr>
          <p:nvPr/>
        </p:nvGrpSpPr>
        <p:grpSpPr bwMode="auto">
          <a:xfrm>
            <a:off x="6248400" y="3657600"/>
            <a:ext cx="2590800" cy="914400"/>
            <a:chOff x="3936" y="2304"/>
            <a:chExt cx="1632" cy="576"/>
          </a:xfrm>
        </p:grpSpPr>
        <p:sp>
          <p:nvSpPr>
            <p:cNvPr id="58023" name="Text Box 679"/>
            <p:cNvSpPr txBox="1">
              <a:spLocks noChangeArrowheads="1"/>
            </p:cNvSpPr>
            <p:nvPr/>
          </p:nvSpPr>
          <p:spPr bwMode="auto">
            <a:xfrm>
              <a:off x="4752" y="2304"/>
              <a:ext cx="816" cy="40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/>
                <a:t>Molécules d’insuline</a:t>
              </a:r>
            </a:p>
          </p:txBody>
        </p:sp>
        <p:sp>
          <p:nvSpPr>
            <p:cNvPr id="58024" name="Line 680"/>
            <p:cNvSpPr>
              <a:spLocks noChangeShapeType="1"/>
            </p:cNvSpPr>
            <p:nvPr/>
          </p:nvSpPr>
          <p:spPr bwMode="auto">
            <a:xfrm flipH="1">
              <a:off x="3936" y="2496"/>
              <a:ext cx="816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0500" name="Group 1108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672"/>
            <a:chExt cx="5760" cy="3648"/>
          </a:xfrm>
        </p:grpSpPr>
        <p:grpSp>
          <p:nvGrpSpPr>
            <p:cNvPr id="60501" name="Group 1109"/>
            <p:cNvGrpSpPr>
              <a:grpSpLocks/>
            </p:cNvGrpSpPr>
            <p:nvPr/>
          </p:nvGrpSpPr>
          <p:grpSpPr bwMode="auto">
            <a:xfrm>
              <a:off x="0" y="672"/>
              <a:ext cx="5760" cy="3648"/>
              <a:chOff x="0" y="672"/>
              <a:chExt cx="5760" cy="3648"/>
            </a:xfrm>
          </p:grpSpPr>
          <p:grpSp>
            <p:nvGrpSpPr>
              <p:cNvPr id="60502" name="Group 1110"/>
              <p:cNvGrpSpPr>
                <a:grpSpLocks/>
              </p:cNvGrpSpPr>
              <p:nvPr/>
            </p:nvGrpSpPr>
            <p:grpSpPr bwMode="auto">
              <a:xfrm>
                <a:off x="1584" y="672"/>
                <a:ext cx="2640" cy="2668"/>
                <a:chOff x="1584" y="672"/>
                <a:chExt cx="2640" cy="2668"/>
              </a:xfrm>
            </p:grpSpPr>
            <p:grpSp>
              <p:nvGrpSpPr>
                <p:cNvPr id="60503" name="Group 1111"/>
                <p:cNvGrpSpPr>
                  <a:grpSpLocks/>
                </p:cNvGrpSpPr>
                <p:nvPr/>
              </p:nvGrpSpPr>
              <p:grpSpPr bwMode="auto">
                <a:xfrm>
                  <a:off x="2544" y="2736"/>
                  <a:ext cx="1344" cy="432"/>
                  <a:chOff x="2544" y="2736"/>
                  <a:chExt cx="1344" cy="432"/>
                </a:xfrm>
              </p:grpSpPr>
              <p:sp>
                <p:nvSpPr>
                  <p:cNvPr id="60504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736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05" name="Oval 1113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832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06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832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07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08" name="Oval 1116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928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09" name="Oval 1117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880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0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976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1" name="Oval 1119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024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2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976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3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4" name="Oval 1122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024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5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16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072"/>
                    <a:ext cx="96" cy="96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517" name="Freeform 1125"/>
                <p:cNvSpPr>
                  <a:spLocks/>
                </p:cNvSpPr>
                <p:nvPr/>
              </p:nvSpPr>
              <p:spPr bwMode="auto">
                <a:xfrm>
                  <a:off x="2064" y="2640"/>
                  <a:ext cx="1964" cy="700"/>
                </a:xfrm>
                <a:custGeom>
                  <a:avLst/>
                  <a:gdLst>
                    <a:gd name="T0" fmla="*/ 111 w 1964"/>
                    <a:gd name="T1" fmla="*/ 216 h 700"/>
                    <a:gd name="T2" fmla="*/ 287 w 1964"/>
                    <a:gd name="T3" fmla="*/ 136 h 700"/>
                    <a:gd name="T4" fmla="*/ 359 w 1964"/>
                    <a:gd name="T5" fmla="*/ 72 h 700"/>
                    <a:gd name="T6" fmla="*/ 471 w 1964"/>
                    <a:gd name="T7" fmla="*/ 48 h 700"/>
                    <a:gd name="T8" fmla="*/ 863 w 1964"/>
                    <a:gd name="T9" fmla="*/ 32 h 700"/>
                    <a:gd name="T10" fmla="*/ 1479 w 1964"/>
                    <a:gd name="T11" fmla="*/ 0 h 700"/>
                    <a:gd name="T12" fmla="*/ 1703 w 1964"/>
                    <a:gd name="T13" fmla="*/ 8 h 700"/>
                    <a:gd name="T14" fmla="*/ 1823 w 1964"/>
                    <a:gd name="T15" fmla="*/ 40 h 700"/>
                    <a:gd name="T16" fmla="*/ 1871 w 1964"/>
                    <a:gd name="T17" fmla="*/ 72 h 700"/>
                    <a:gd name="T18" fmla="*/ 1911 w 1964"/>
                    <a:gd name="T19" fmla="*/ 144 h 700"/>
                    <a:gd name="T20" fmla="*/ 1895 w 1964"/>
                    <a:gd name="T21" fmla="*/ 520 h 700"/>
                    <a:gd name="T22" fmla="*/ 1743 w 1964"/>
                    <a:gd name="T23" fmla="*/ 584 h 700"/>
                    <a:gd name="T24" fmla="*/ 1615 w 1964"/>
                    <a:gd name="T25" fmla="*/ 600 h 700"/>
                    <a:gd name="T26" fmla="*/ 111 w 1964"/>
                    <a:gd name="T27" fmla="*/ 552 h 700"/>
                    <a:gd name="T28" fmla="*/ 47 w 1964"/>
                    <a:gd name="T29" fmla="*/ 488 h 700"/>
                    <a:gd name="T30" fmla="*/ 71 w 1964"/>
                    <a:gd name="T31" fmla="*/ 288 h 700"/>
                    <a:gd name="T32" fmla="*/ 111 w 1964"/>
                    <a:gd name="T33" fmla="*/ 216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64" h="700">
                      <a:moveTo>
                        <a:pt x="111" y="216"/>
                      </a:moveTo>
                      <a:cubicBezTo>
                        <a:pt x="176" y="192"/>
                        <a:pt x="219" y="147"/>
                        <a:pt x="287" y="136"/>
                      </a:cubicBezTo>
                      <a:cubicBezTo>
                        <a:pt x="314" y="116"/>
                        <a:pt x="335" y="91"/>
                        <a:pt x="359" y="72"/>
                      </a:cubicBezTo>
                      <a:cubicBezTo>
                        <a:pt x="381" y="54"/>
                        <a:pt x="449" y="50"/>
                        <a:pt x="471" y="48"/>
                      </a:cubicBezTo>
                      <a:cubicBezTo>
                        <a:pt x="611" y="35"/>
                        <a:pt x="707" y="38"/>
                        <a:pt x="863" y="32"/>
                      </a:cubicBezTo>
                      <a:cubicBezTo>
                        <a:pt x="1068" y="24"/>
                        <a:pt x="1274" y="10"/>
                        <a:pt x="1479" y="0"/>
                      </a:cubicBezTo>
                      <a:cubicBezTo>
                        <a:pt x="1554" y="3"/>
                        <a:pt x="1629" y="1"/>
                        <a:pt x="1703" y="8"/>
                      </a:cubicBezTo>
                      <a:cubicBezTo>
                        <a:pt x="1744" y="12"/>
                        <a:pt x="1787" y="20"/>
                        <a:pt x="1823" y="40"/>
                      </a:cubicBezTo>
                      <a:cubicBezTo>
                        <a:pt x="1840" y="49"/>
                        <a:pt x="1871" y="72"/>
                        <a:pt x="1871" y="72"/>
                      </a:cubicBezTo>
                      <a:cubicBezTo>
                        <a:pt x="1887" y="96"/>
                        <a:pt x="1895" y="120"/>
                        <a:pt x="1911" y="144"/>
                      </a:cubicBezTo>
                      <a:cubicBezTo>
                        <a:pt x="1918" y="252"/>
                        <a:pt x="1964" y="437"/>
                        <a:pt x="1895" y="520"/>
                      </a:cubicBezTo>
                      <a:cubicBezTo>
                        <a:pt x="1858" y="565"/>
                        <a:pt x="1798" y="576"/>
                        <a:pt x="1743" y="584"/>
                      </a:cubicBezTo>
                      <a:cubicBezTo>
                        <a:pt x="1700" y="590"/>
                        <a:pt x="1615" y="600"/>
                        <a:pt x="1615" y="600"/>
                      </a:cubicBezTo>
                      <a:cubicBezTo>
                        <a:pt x="1408" y="599"/>
                        <a:pt x="554" y="700"/>
                        <a:pt x="111" y="552"/>
                      </a:cubicBezTo>
                      <a:cubicBezTo>
                        <a:pt x="93" y="524"/>
                        <a:pt x="75" y="506"/>
                        <a:pt x="47" y="488"/>
                      </a:cubicBezTo>
                      <a:cubicBezTo>
                        <a:pt x="0" y="417"/>
                        <a:pt x="36" y="349"/>
                        <a:pt x="71" y="288"/>
                      </a:cubicBezTo>
                      <a:cubicBezTo>
                        <a:pt x="118" y="207"/>
                        <a:pt x="84" y="243"/>
                        <a:pt x="111" y="2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0518" name="Group 1126"/>
                <p:cNvGrpSpPr>
                  <a:grpSpLocks/>
                </p:cNvGrpSpPr>
                <p:nvPr/>
              </p:nvGrpSpPr>
              <p:grpSpPr bwMode="auto">
                <a:xfrm>
                  <a:off x="1584" y="672"/>
                  <a:ext cx="2640" cy="2160"/>
                  <a:chOff x="2160" y="1728"/>
                  <a:chExt cx="240" cy="240"/>
                </a:xfrm>
              </p:grpSpPr>
              <p:sp>
                <p:nvSpPr>
                  <p:cNvPr id="60519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240" cy="2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0" name="Oval 1128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824"/>
                    <a:ext cx="48" cy="48"/>
                  </a:xfrm>
                  <a:prstGeom prst="ellipse">
                    <a:avLst/>
                  </a:prstGeom>
                  <a:solidFill>
                    <a:schemeClr val="tx1">
                      <a:alpha val="50000"/>
                    </a:schemeClr>
                  </a:solidFill>
                  <a:ln w="635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521" name="Group 1129"/>
                <p:cNvGrpSpPr>
                  <a:grpSpLocks/>
                </p:cNvGrpSpPr>
                <p:nvPr/>
              </p:nvGrpSpPr>
              <p:grpSpPr bwMode="auto">
                <a:xfrm>
                  <a:off x="2440" y="1104"/>
                  <a:ext cx="832" cy="447"/>
                  <a:chOff x="2296" y="1104"/>
                  <a:chExt cx="832" cy="447"/>
                </a:xfrm>
              </p:grpSpPr>
              <p:sp>
                <p:nvSpPr>
                  <p:cNvPr id="60522" name="Freeform 1130"/>
                  <p:cNvSpPr>
                    <a:spLocks/>
                  </p:cNvSpPr>
                  <p:nvPr/>
                </p:nvSpPr>
                <p:spPr bwMode="auto">
                  <a:xfrm>
                    <a:off x="2375" y="1200"/>
                    <a:ext cx="657" cy="278"/>
                  </a:xfrm>
                  <a:custGeom>
                    <a:avLst/>
                    <a:gdLst>
                      <a:gd name="T0" fmla="*/ 545 w 657"/>
                      <a:gd name="T1" fmla="*/ 6 h 278"/>
                      <a:gd name="T2" fmla="*/ 313 w 657"/>
                      <a:gd name="T3" fmla="*/ 38 h 278"/>
                      <a:gd name="T4" fmla="*/ 217 w 657"/>
                      <a:gd name="T5" fmla="*/ 70 h 278"/>
                      <a:gd name="T6" fmla="*/ 193 w 657"/>
                      <a:gd name="T7" fmla="*/ 86 h 278"/>
                      <a:gd name="T8" fmla="*/ 97 w 657"/>
                      <a:gd name="T9" fmla="*/ 126 h 278"/>
                      <a:gd name="T10" fmla="*/ 57 w 657"/>
                      <a:gd name="T11" fmla="*/ 158 h 278"/>
                      <a:gd name="T12" fmla="*/ 17 w 657"/>
                      <a:gd name="T13" fmla="*/ 190 h 278"/>
                      <a:gd name="T14" fmla="*/ 9 w 657"/>
                      <a:gd name="T15" fmla="*/ 278 h 278"/>
                      <a:gd name="T16" fmla="*/ 33 w 657"/>
                      <a:gd name="T17" fmla="*/ 230 h 278"/>
                      <a:gd name="T18" fmla="*/ 105 w 657"/>
                      <a:gd name="T19" fmla="*/ 182 h 278"/>
                      <a:gd name="T20" fmla="*/ 217 w 657"/>
                      <a:gd name="T21" fmla="*/ 118 h 278"/>
                      <a:gd name="T22" fmla="*/ 497 w 657"/>
                      <a:gd name="T23" fmla="*/ 62 h 278"/>
                      <a:gd name="T24" fmla="*/ 585 w 657"/>
                      <a:gd name="T25" fmla="*/ 126 h 278"/>
                      <a:gd name="T26" fmla="*/ 657 w 657"/>
                      <a:gd name="T27" fmla="*/ 150 h 278"/>
                      <a:gd name="T28" fmla="*/ 625 w 657"/>
                      <a:gd name="T29" fmla="*/ 70 h 278"/>
                      <a:gd name="T30" fmla="*/ 601 w 657"/>
                      <a:gd name="T31" fmla="*/ 62 h 278"/>
                      <a:gd name="T32" fmla="*/ 593 w 657"/>
                      <a:gd name="T33" fmla="*/ 38 h 278"/>
                      <a:gd name="T34" fmla="*/ 545 w 657"/>
                      <a:gd name="T35" fmla="*/ 6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57" h="278">
                        <a:moveTo>
                          <a:pt x="545" y="6"/>
                        </a:moveTo>
                        <a:cubicBezTo>
                          <a:pt x="467" y="22"/>
                          <a:pt x="394" y="32"/>
                          <a:pt x="313" y="38"/>
                        </a:cubicBezTo>
                        <a:cubicBezTo>
                          <a:pt x="291" y="45"/>
                          <a:pt x="239" y="56"/>
                          <a:pt x="217" y="70"/>
                        </a:cubicBezTo>
                        <a:cubicBezTo>
                          <a:pt x="209" y="75"/>
                          <a:pt x="202" y="82"/>
                          <a:pt x="193" y="86"/>
                        </a:cubicBezTo>
                        <a:cubicBezTo>
                          <a:pt x="156" y="102"/>
                          <a:pt x="129" y="105"/>
                          <a:pt x="97" y="126"/>
                        </a:cubicBezTo>
                        <a:cubicBezTo>
                          <a:pt x="51" y="195"/>
                          <a:pt x="112" y="114"/>
                          <a:pt x="57" y="158"/>
                        </a:cubicBezTo>
                        <a:cubicBezTo>
                          <a:pt x="5" y="199"/>
                          <a:pt x="77" y="170"/>
                          <a:pt x="17" y="190"/>
                        </a:cubicBezTo>
                        <a:cubicBezTo>
                          <a:pt x="8" y="227"/>
                          <a:pt x="0" y="240"/>
                          <a:pt x="9" y="278"/>
                        </a:cubicBezTo>
                        <a:cubicBezTo>
                          <a:pt x="50" y="270"/>
                          <a:pt x="85" y="265"/>
                          <a:pt x="33" y="230"/>
                        </a:cubicBezTo>
                        <a:cubicBezTo>
                          <a:pt x="57" y="206"/>
                          <a:pt x="73" y="193"/>
                          <a:pt x="105" y="182"/>
                        </a:cubicBezTo>
                        <a:cubicBezTo>
                          <a:pt x="130" y="145"/>
                          <a:pt x="175" y="132"/>
                          <a:pt x="217" y="118"/>
                        </a:cubicBezTo>
                        <a:cubicBezTo>
                          <a:pt x="310" y="87"/>
                          <a:pt x="401" y="78"/>
                          <a:pt x="497" y="62"/>
                        </a:cubicBezTo>
                        <a:cubicBezTo>
                          <a:pt x="557" y="75"/>
                          <a:pt x="601" y="63"/>
                          <a:pt x="585" y="126"/>
                        </a:cubicBezTo>
                        <a:cubicBezTo>
                          <a:pt x="600" y="171"/>
                          <a:pt x="614" y="159"/>
                          <a:pt x="657" y="150"/>
                        </a:cubicBezTo>
                        <a:cubicBezTo>
                          <a:pt x="654" y="137"/>
                          <a:pt x="634" y="79"/>
                          <a:pt x="625" y="70"/>
                        </a:cubicBezTo>
                        <a:cubicBezTo>
                          <a:pt x="619" y="64"/>
                          <a:pt x="609" y="65"/>
                          <a:pt x="601" y="62"/>
                        </a:cubicBezTo>
                        <a:cubicBezTo>
                          <a:pt x="598" y="54"/>
                          <a:pt x="600" y="43"/>
                          <a:pt x="593" y="38"/>
                        </a:cubicBezTo>
                        <a:cubicBezTo>
                          <a:pt x="540" y="0"/>
                          <a:pt x="545" y="45"/>
                          <a:pt x="545" y="6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3" name="Freeform 1131"/>
                  <p:cNvSpPr>
                    <a:spLocks/>
                  </p:cNvSpPr>
                  <p:nvPr/>
                </p:nvSpPr>
                <p:spPr bwMode="auto">
                  <a:xfrm>
                    <a:off x="2856" y="1104"/>
                    <a:ext cx="272" cy="218"/>
                  </a:xfrm>
                  <a:custGeom>
                    <a:avLst/>
                    <a:gdLst>
                      <a:gd name="T0" fmla="*/ 224 w 272"/>
                      <a:gd name="T1" fmla="*/ 136 h 218"/>
                      <a:gd name="T2" fmla="*/ 192 w 272"/>
                      <a:gd name="T3" fmla="*/ 96 h 218"/>
                      <a:gd name="T4" fmla="*/ 144 w 272"/>
                      <a:gd name="T5" fmla="*/ 80 h 218"/>
                      <a:gd name="T6" fmla="*/ 0 w 272"/>
                      <a:gd name="T7" fmla="*/ 24 h 218"/>
                      <a:gd name="T8" fmla="*/ 48 w 272"/>
                      <a:gd name="T9" fmla="*/ 0 h 218"/>
                      <a:gd name="T10" fmla="*/ 176 w 272"/>
                      <a:gd name="T11" fmla="*/ 48 h 218"/>
                      <a:gd name="T12" fmla="*/ 192 w 272"/>
                      <a:gd name="T13" fmla="*/ 72 h 218"/>
                      <a:gd name="T14" fmla="*/ 240 w 272"/>
                      <a:gd name="T15" fmla="*/ 88 h 218"/>
                      <a:gd name="T16" fmla="*/ 256 w 272"/>
                      <a:gd name="T17" fmla="*/ 112 h 218"/>
                      <a:gd name="T18" fmla="*/ 272 w 272"/>
                      <a:gd name="T19" fmla="*/ 160 h 218"/>
                      <a:gd name="T20" fmla="*/ 232 w 272"/>
                      <a:gd name="T21" fmla="*/ 216 h 218"/>
                      <a:gd name="T22" fmla="*/ 200 w 272"/>
                      <a:gd name="T23" fmla="*/ 208 h 218"/>
                      <a:gd name="T24" fmla="*/ 224 w 272"/>
                      <a:gd name="T25" fmla="*/ 136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2" h="218">
                        <a:moveTo>
                          <a:pt x="224" y="136"/>
                        </a:moveTo>
                        <a:cubicBezTo>
                          <a:pt x="215" y="110"/>
                          <a:pt x="220" y="109"/>
                          <a:pt x="192" y="96"/>
                        </a:cubicBezTo>
                        <a:cubicBezTo>
                          <a:pt x="177" y="89"/>
                          <a:pt x="144" y="80"/>
                          <a:pt x="144" y="80"/>
                        </a:cubicBezTo>
                        <a:cubicBezTo>
                          <a:pt x="82" y="18"/>
                          <a:pt x="25" y="99"/>
                          <a:pt x="0" y="24"/>
                        </a:cubicBezTo>
                        <a:cubicBezTo>
                          <a:pt x="12" y="16"/>
                          <a:pt x="31" y="0"/>
                          <a:pt x="48" y="0"/>
                        </a:cubicBezTo>
                        <a:cubicBezTo>
                          <a:pt x="96" y="0"/>
                          <a:pt x="134" y="34"/>
                          <a:pt x="176" y="48"/>
                        </a:cubicBezTo>
                        <a:cubicBezTo>
                          <a:pt x="181" y="56"/>
                          <a:pt x="184" y="67"/>
                          <a:pt x="192" y="72"/>
                        </a:cubicBezTo>
                        <a:cubicBezTo>
                          <a:pt x="206" y="81"/>
                          <a:pt x="240" y="88"/>
                          <a:pt x="240" y="88"/>
                        </a:cubicBezTo>
                        <a:cubicBezTo>
                          <a:pt x="245" y="96"/>
                          <a:pt x="252" y="103"/>
                          <a:pt x="256" y="112"/>
                        </a:cubicBezTo>
                        <a:cubicBezTo>
                          <a:pt x="263" y="127"/>
                          <a:pt x="272" y="160"/>
                          <a:pt x="272" y="160"/>
                        </a:cubicBezTo>
                        <a:cubicBezTo>
                          <a:pt x="253" y="216"/>
                          <a:pt x="272" y="203"/>
                          <a:pt x="232" y="216"/>
                        </a:cubicBezTo>
                        <a:cubicBezTo>
                          <a:pt x="221" y="213"/>
                          <a:pt x="204" y="218"/>
                          <a:pt x="200" y="208"/>
                        </a:cubicBezTo>
                        <a:cubicBezTo>
                          <a:pt x="189" y="182"/>
                          <a:pt x="211" y="155"/>
                          <a:pt x="224" y="136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4" name="Freeform 1132"/>
                  <p:cNvSpPr>
                    <a:spLocks/>
                  </p:cNvSpPr>
                  <p:nvPr/>
                </p:nvSpPr>
                <p:spPr bwMode="auto">
                  <a:xfrm>
                    <a:off x="2371" y="1104"/>
                    <a:ext cx="427" cy="192"/>
                  </a:xfrm>
                  <a:custGeom>
                    <a:avLst/>
                    <a:gdLst>
                      <a:gd name="T0" fmla="*/ 413 w 427"/>
                      <a:gd name="T1" fmla="*/ 32 h 192"/>
                      <a:gd name="T2" fmla="*/ 405 w 427"/>
                      <a:gd name="T3" fmla="*/ 8 h 192"/>
                      <a:gd name="T4" fmla="*/ 285 w 427"/>
                      <a:gd name="T5" fmla="*/ 48 h 192"/>
                      <a:gd name="T6" fmla="*/ 261 w 427"/>
                      <a:gd name="T7" fmla="*/ 64 h 192"/>
                      <a:gd name="T8" fmla="*/ 141 w 427"/>
                      <a:gd name="T9" fmla="*/ 72 h 192"/>
                      <a:gd name="T10" fmla="*/ 45 w 427"/>
                      <a:gd name="T11" fmla="*/ 136 h 192"/>
                      <a:gd name="T12" fmla="*/ 45 w 427"/>
                      <a:gd name="T13" fmla="*/ 192 h 192"/>
                      <a:gd name="T14" fmla="*/ 213 w 427"/>
                      <a:gd name="T15" fmla="*/ 112 h 192"/>
                      <a:gd name="T16" fmla="*/ 325 w 427"/>
                      <a:gd name="T17" fmla="*/ 96 h 192"/>
                      <a:gd name="T18" fmla="*/ 349 w 427"/>
                      <a:gd name="T19" fmla="*/ 88 h 192"/>
                      <a:gd name="T20" fmla="*/ 373 w 427"/>
                      <a:gd name="T21" fmla="*/ 72 h 192"/>
                      <a:gd name="T22" fmla="*/ 413 w 427"/>
                      <a:gd name="T23" fmla="*/ 3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27" h="192">
                        <a:moveTo>
                          <a:pt x="413" y="32"/>
                        </a:moveTo>
                        <a:cubicBezTo>
                          <a:pt x="410" y="24"/>
                          <a:pt x="413" y="10"/>
                          <a:pt x="405" y="8"/>
                        </a:cubicBezTo>
                        <a:cubicBezTo>
                          <a:pt x="376" y="0"/>
                          <a:pt x="311" y="39"/>
                          <a:pt x="285" y="48"/>
                        </a:cubicBezTo>
                        <a:cubicBezTo>
                          <a:pt x="276" y="51"/>
                          <a:pt x="270" y="62"/>
                          <a:pt x="261" y="64"/>
                        </a:cubicBezTo>
                        <a:cubicBezTo>
                          <a:pt x="221" y="71"/>
                          <a:pt x="181" y="69"/>
                          <a:pt x="141" y="72"/>
                        </a:cubicBezTo>
                        <a:cubicBezTo>
                          <a:pt x="101" y="85"/>
                          <a:pt x="79" y="113"/>
                          <a:pt x="45" y="136"/>
                        </a:cubicBezTo>
                        <a:cubicBezTo>
                          <a:pt x="32" y="174"/>
                          <a:pt x="0" y="177"/>
                          <a:pt x="45" y="192"/>
                        </a:cubicBezTo>
                        <a:cubicBezTo>
                          <a:pt x="97" y="157"/>
                          <a:pt x="149" y="121"/>
                          <a:pt x="213" y="112"/>
                        </a:cubicBezTo>
                        <a:cubicBezTo>
                          <a:pt x="250" y="107"/>
                          <a:pt x="325" y="96"/>
                          <a:pt x="325" y="96"/>
                        </a:cubicBezTo>
                        <a:cubicBezTo>
                          <a:pt x="333" y="93"/>
                          <a:pt x="341" y="92"/>
                          <a:pt x="349" y="88"/>
                        </a:cubicBezTo>
                        <a:cubicBezTo>
                          <a:pt x="358" y="84"/>
                          <a:pt x="364" y="76"/>
                          <a:pt x="373" y="72"/>
                        </a:cubicBezTo>
                        <a:cubicBezTo>
                          <a:pt x="427" y="48"/>
                          <a:pt x="427" y="75"/>
                          <a:pt x="413" y="32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5" name="Freeform 1133"/>
                  <p:cNvSpPr>
                    <a:spLocks/>
                  </p:cNvSpPr>
                  <p:nvPr/>
                </p:nvSpPr>
                <p:spPr bwMode="auto">
                  <a:xfrm>
                    <a:off x="2296" y="1291"/>
                    <a:ext cx="80" cy="260"/>
                  </a:xfrm>
                  <a:custGeom>
                    <a:avLst/>
                    <a:gdLst>
                      <a:gd name="T0" fmla="*/ 48 w 80"/>
                      <a:gd name="T1" fmla="*/ 53 h 260"/>
                      <a:gd name="T2" fmla="*/ 0 w 80"/>
                      <a:gd name="T3" fmla="*/ 45 h 260"/>
                      <a:gd name="T4" fmla="*/ 0 w 80"/>
                      <a:gd name="T5" fmla="*/ 205 h 260"/>
                      <a:gd name="T6" fmla="*/ 56 w 80"/>
                      <a:gd name="T7" fmla="*/ 245 h 260"/>
                      <a:gd name="T8" fmla="*/ 48 w 80"/>
                      <a:gd name="T9" fmla="*/ 197 h 260"/>
                      <a:gd name="T10" fmla="*/ 32 w 80"/>
                      <a:gd name="T11" fmla="*/ 125 h 260"/>
                      <a:gd name="T12" fmla="*/ 40 w 80"/>
                      <a:gd name="T13" fmla="*/ 85 h 260"/>
                      <a:gd name="T14" fmla="*/ 64 w 80"/>
                      <a:gd name="T15" fmla="*/ 77 h 260"/>
                      <a:gd name="T16" fmla="*/ 80 w 80"/>
                      <a:gd name="T17" fmla="*/ 53 h 260"/>
                      <a:gd name="T18" fmla="*/ 48 w 80"/>
                      <a:gd name="T19" fmla="*/ 53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260">
                        <a:moveTo>
                          <a:pt x="48" y="53"/>
                        </a:moveTo>
                        <a:cubicBezTo>
                          <a:pt x="66" y="0"/>
                          <a:pt x="29" y="35"/>
                          <a:pt x="0" y="45"/>
                        </a:cubicBezTo>
                        <a:cubicBezTo>
                          <a:pt x="12" y="103"/>
                          <a:pt x="20" y="145"/>
                          <a:pt x="0" y="205"/>
                        </a:cubicBezTo>
                        <a:cubicBezTo>
                          <a:pt x="9" y="250"/>
                          <a:pt x="12" y="260"/>
                          <a:pt x="56" y="245"/>
                        </a:cubicBezTo>
                        <a:cubicBezTo>
                          <a:pt x="72" y="198"/>
                          <a:pt x="64" y="244"/>
                          <a:pt x="48" y="197"/>
                        </a:cubicBezTo>
                        <a:cubicBezTo>
                          <a:pt x="40" y="174"/>
                          <a:pt x="40" y="148"/>
                          <a:pt x="32" y="125"/>
                        </a:cubicBezTo>
                        <a:cubicBezTo>
                          <a:pt x="35" y="112"/>
                          <a:pt x="32" y="96"/>
                          <a:pt x="40" y="85"/>
                        </a:cubicBezTo>
                        <a:cubicBezTo>
                          <a:pt x="45" y="78"/>
                          <a:pt x="57" y="82"/>
                          <a:pt x="64" y="77"/>
                        </a:cubicBezTo>
                        <a:cubicBezTo>
                          <a:pt x="72" y="71"/>
                          <a:pt x="75" y="61"/>
                          <a:pt x="80" y="53"/>
                        </a:cubicBezTo>
                        <a:cubicBezTo>
                          <a:pt x="68" y="18"/>
                          <a:pt x="78" y="23"/>
                          <a:pt x="48" y="53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526" name="Group 1134"/>
                <p:cNvGrpSpPr>
                  <a:grpSpLocks/>
                </p:cNvGrpSpPr>
                <p:nvPr/>
              </p:nvGrpSpPr>
              <p:grpSpPr bwMode="auto">
                <a:xfrm>
                  <a:off x="3264" y="1248"/>
                  <a:ext cx="288" cy="770"/>
                  <a:chOff x="3120" y="1248"/>
                  <a:chExt cx="288" cy="770"/>
                </a:xfrm>
              </p:grpSpPr>
              <p:sp>
                <p:nvSpPr>
                  <p:cNvPr id="60527" name="Freeform 1135"/>
                  <p:cNvSpPr>
                    <a:spLocks/>
                  </p:cNvSpPr>
                  <p:nvPr/>
                </p:nvSpPr>
                <p:spPr bwMode="auto">
                  <a:xfrm>
                    <a:off x="3152" y="1256"/>
                    <a:ext cx="241" cy="762"/>
                  </a:xfrm>
                  <a:custGeom>
                    <a:avLst/>
                    <a:gdLst>
                      <a:gd name="T0" fmla="*/ 160 w 241"/>
                      <a:gd name="T1" fmla="*/ 288 h 762"/>
                      <a:gd name="T2" fmla="*/ 152 w 241"/>
                      <a:gd name="T3" fmla="*/ 512 h 762"/>
                      <a:gd name="T4" fmla="*/ 0 w 241"/>
                      <a:gd name="T5" fmla="*/ 696 h 762"/>
                      <a:gd name="T6" fmla="*/ 64 w 241"/>
                      <a:gd name="T7" fmla="*/ 688 h 762"/>
                      <a:gd name="T8" fmla="*/ 88 w 241"/>
                      <a:gd name="T9" fmla="*/ 680 h 762"/>
                      <a:gd name="T10" fmla="*/ 136 w 241"/>
                      <a:gd name="T11" fmla="*/ 648 h 762"/>
                      <a:gd name="T12" fmla="*/ 184 w 241"/>
                      <a:gd name="T13" fmla="*/ 576 h 762"/>
                      <a:gd name="T14" fmla="*/ 200 w 241"/>
                      <a:gd name="T15" fmla="*/ 552 h 762"/>
                      <a:gd name="T16" fmla="*/ 240 w 241"/>
                      <a:gd name="T17" fmla="*/ 224 h 762"/>
                      <a:gd name="T18" fmla="*/ 232 w 241"/>
                      <a:gd name="T19" fmla="*/ 120 h 762"/>
                      <a:gd name="T20" fmla="*/ 208 w 241"/>
                      <a:gd name="T21" fmla="*/ 104 h 762"/>
                      <a:gd name="T22" fmla="*/ 176 w 241"/>
                      <a:gd name="T23" fmla="*/ 56 h 762"/>
                      <a:gd name="T24" fmla="*/ 112 w 241"/>
                      <a:gd name="T25" fmla="*/ 16 h 762"/>
                      <a:gd name="T26" fmla="*/ 160 w 241"/>
                      <a:gd name="T27" fmla="*/ 136 h 762"/>
                      <a:gd name="T28" fmla="*/ 160 w 241"/>
                      <a:gd name="T29" fmla="*/ 288 h 7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1" h="762">
                        <a:moveTo>
                          <a:pt x="160" y="288"/>
                        </a:moveTo>
                        <a:cubicBezTo>
                          <a:pt x="162" y="324"/>
                          <a:pt x="187" y="467"/>
                          <a:pt x="152" y="512"/>
                        </a:cubicBezTo>
                        <a:cubicBezTo>
                          <a:pt x="99" y="580"/>
                          <a:pt x="30" y="606"/>
                          <a:pt x="0" y="696"/>
                        </a:cubicBezTo>
                        <a:cubicBezTo>
                          <a:pt x="22" y="762"/>
                          <a:pt x="42" y="706"/>
                          <a:pt x="64" y="688"/>
                        </a:cubicBezTo>
                        <a:cubicBezTo>
                          <a:pt x="71" y="683"/>
                          <a:pt x="81" y="684"/>
                          <a:pt x="88" y="680"/>
                        </a:cubicBezTo>
                        <a:cubicBezTo>
                          <a:pt x="105" y="671"/>
                          <a:pt x="136" y="648"/>
                          <a:pt x="136" y="648"/>
                        </a:cubicBezTo>
                        <a:cubicBezTo>
                          <a:pt x="152" y="624"/>
                          <a:pt x="168" y="600"/>
                          <a:pt x="184" y="576"/>
                        </a:cubicBezTo>
                        <a:cubicBezTo>
                          <a:pt x="189" y="568"/>
                          <a:pt x="200" y="552"/>
                          <a:pt x="200" y="552"/>
                        </a:cubicBezTo>
                        <a:cubicBezTo>
                          <a:pt x="227" y="443"/>
                          <a:pt x="204" y="332"/>
                          <a:pt x="240" y="224"/>
                        </a:cubicBezTo>
                        <a:cubicBezTo>
                          <a:pt x="237" y="189"/>
                          <a:pt x="241" y="154"/>
                          <a:pt x="232" y="120"/>
                        </a:cubicBezTo>
                        <a:cubicBezTo>
                          <a:pt x="230" y="111"/>
                          <a:pt x="214" y="111"/>
                          <a:pt x="208" y="104"/>
                        </a:cubicBezTo>
                        <a:cubicBezTo>
                          <a:pt x="195" y="90"/>
                          <a:pt x="176" y="56"/>
                          <a:pt x="176" y="56"/>
                        </a:cubicBezTo>
                        <a:cubicBezTo>
                          <a:pt x="165" y="0"/>
                          <a:pt x="166" y="2"/>
                          <a:pt x="112" y="16"/>
                        </a:cubicBezTo>
                        <a:cubicBezTo>
                          <a:pt x="94" y="71"/>
                          <a:pt x="104" y="117"/>
                          <a:pt x="160" y="136"/>
                        </a:cubicBezTo>
                        <a:cubicBezTo>
                          <a:pt x="182" y="201"/>
                          <a:pt x="169" y="152"/>
                          <a:pt x="160" y="288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8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72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29" name="Oval 113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58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0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1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48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2" name="Oval 114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34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3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24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4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34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5" name="Oval 114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44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6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536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7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632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8" name="Oval 11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72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39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82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0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96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1" name="Oval 114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82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542" name="Group 1150"/>
                <p:cNvGrpSpPr>
                  <a:grpSpLocks/>
                </p:cNvGrpSpPr>
                <p:nvPr/>
              </p:nvGrpSpPr>
              <p:grpSpPr bwMode="auto">
                <a:xfrm>
                  <a:off x="1872" y="1102"/>
                  <a:ext cx="352" cy="1298"/>
                  <a:chOff x="1728" y="1102"/>
                  <a:chExt cx="352" cy="1298"/>
                </a:xfrm>
              </p:grpSpPr>
              <p:sp>
                <p:nvSpPr>
                  <p:cNvPr id="60543" name="Freeform 1151"/>
                  <p:cNvSpPr>
                    <a:spLocks/>
                  </p:cNvSpPr>
                  <p:nvPr/>
                </p:nvSpPr>
                <p:spPr bwMode="auto">
                  <a:xfrm>
                    <a:off x="1768" y="1102"/>
                    <a:ext cx="312" cy="1270"/>
                  </a:xfrm>
                  <a:custGeom>
                    <a:avLst/>
                    <a:gdLst>
                      <a:gd name="T0" fmla="*/ 248 w 312"/>
                      <a:gd name="T1" fmla="*/ 26 h 1270"/>
                      <a:gd name="T2" fmla="*/ 184 w 312"/>
                      <a:gd name="T3" fmla="*/ 74 h 1270"/>
                      <a:gd name="T4" fmla="*/ 112 w 312"/>
                      <a:gd name="T5" fmla="*/ 194 h 1270"/>
                      <a:gd name="T6" fmla="*/ 80 w 312"/>
                      <a:gd name="T7" fmla="*/ 322 h 1270"/>
                      <a:gd name="T8" fmla="*/ 72 w 312"/>
                      <a:gd name="T9" fmla="*/ 474 h 1270"/>
                      <a:gd name="T10" fmla="*/ 0 w 312"/>
                      <a:gd name="T11" fmla="*/ 698 h 1270"/>
                      <a:gd name="T12" fmla="*/ 8 w 312"/>
                      <a:gd name="T13" fmla="*/ 1026 h 1270"/>
                      <a:gd name="T14" fmla="*/ 24 w 312"/>
                      <a:gd name="T15" fmla="*/ 1082 h 1270"/>
                      <a:gd name="T16" fmla="*/ 96 w 312"/>
                      <a:gd name="T17" fmla="*/ 1114 h 1270"/>
                      <a:gd name="T18" fmla="*/ 152 w 312"/>
                      <a:gd name="T19" fmla="*/ 1210 h 1270"/>
                      <a:gd name="T20" fmla="*/ 192 w 312"/>
                      <a:gd name="T21" fmla="*/ 1266 h 1270"/>
                      <a:gd name="T22" fmla="*/ 256 w 312"/>
                      <a:gd name="T23" fmla="*/ 1258 h 1270"/>
                      <a:gd name="T24" fmla="*/ 240 w 312"/>
                      <a:gd name="T25" fmla="*/ 1234 h 1270"/>
                      <a:gd name="T26" fmla="*/ 192 w 312"/>
                      <a:gd name="T27" fmla="*/ 1210 h 1270"/>
                      <a:gd name="T28" fmla="*/ 152 w 312"/>
                      <a:gd name="T29" fmla="*/ 1122 h 1270"/>
                      <a:gd name="T30" fmla="*/ 48 w 312"/>
                      <a:gd name="T31" fmla="*/ 1018 h 1270"/>
                      <a:gd name="T32" fmla="*/ 24 w 312"/>
                      <a:gd name="T33" fmla="*/ 858 h 1270"/>
                      <a:gd name="T34" fmla="*/ 48 w 312"/>
                      <a:gd name="T35" fmla="*/ 674 h 1270"/>
                      <a:gd name="T36" fmla="*/ 72 w 312"/>
                      <a:gd name="T37" fmla="*/ 626 h 1270"/>
                      <a:gd name="T38" fmla="*/ 88 w 312"/>
                      <a:gd name="T39" fmla="*/ 578 h 1270"/>
                      <a:gd name="T40" fmla="*/ 104 w 312"/>
                      <a:gd name="T41" fmla="*/ 450 h 1270"/>
                      <a:gd name="T42" fmla="*/ 168 w 312"/>
                      <a:gd name="T43" fmla="*/ 306 h 1270"/>
                      <a:gd name="T44" fmla="*/ 176 w 312"/>
                      <a:gd name="T45" fmla="*/ 138 h 1270"/>
                      <a:gd name="T46" fmla="*/ 240 w 312"/>
                      <a:gd name="T47" fmla="*/ 82 h 1270"/>
                      <a:gd name="T48" fmla="*/ 264 w 312"/>
                      <a:gd name="T49" fmla="*/ 66 h 1270"/>
                      <a:gd name="T50" fmla="*/ 272 w 312"/>
                      <a:gd name="T51" fmla="*/ 2 h 1270"/>
                      <a:gd name="T52" fmla="*/ 248 w 312"/>
                      <a:gd name="T53" fmla="*/ 26 h 1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12" h="1270">
                        <a:moveTo>
                          <a:pt x="248" y="26"/>
                        </a:moveTo>
                        <a:cubicBezTo>
                          <a:pt x="218" y="36"/>
                          <a:pt x="211" y="56"/>
                          <a:pt x="184" y="74"/>
                        </a:cubicBezTo>
                        <a:cubicBezTo>
                          <a:pt x="157" y="114"/>
                          <a:pt x="133" y="151"/>
                          <a:pt x="112" y="194"/>
                        </a:cubicBezTo>
                        <a:cubicBezTo>
                          <a:pt x="93" y="232"/>
                          <a:pt x="90" y="281"/>
                          <a:pt x="80" y="322"/>
                        </a:cubicBezTo>
                        <a:cubicBezTo>
                          <a:pt x="77" y="373"/>
                          <a:pt x="78" y="424"/>
                          <a:pt x="72" y="474"/>
                        </a:cubicBezTo>
                        <a:cubicBezTo>
                          <a:pt x="63" y="553"/>
                          <a:pt x="16" y="620"/>
                          <a:pt x="0" y="698"/>
                        </a:cubicBezTo>
                        <a:cubicBezTo>
                          <a:pt x="3" y="807"/>
                          <a:pt x="3" y="917"/>
                          <a:pt x="8" y="1026"/>
                        </a:cubicBezTo>
                        <a:cubicBezTo>
                          <a:pt x="8" y="1026"/>
                          <a:pt x="20" y="1078"/>
                          <a:pt x="24" y="1082"/>
                        </a:cubicBezTo>
                        <a:cubicBezTo>
                          <a:pt x="36" y="1094"/>
                          <a:pt x="78" y="1108"/>
                          <a:pt x="96" y="1114"/>
                        </a:cubicBezTo>
                        <a:cubicBezTo>
                          <a:pt x="117" y="1145"/>
                          <a:pt x="137" y="1176"/>
                          <a:pt x="152" y="1210"/>
                        </a:cubicBezTo>
                        <a:cubicBezTo>
                          <a:pt x="178" y="1268"/>
                          <a:pt x="148" y="1251"/>
                          <a:pt x="192" y="1266"/>
                        </a:cubicBezTo>
                        <a:cubicBezTo>
                          <a:pt x="213" y="1263"/>
                          <a:pt x="238" y="1270"/>
                          <a:pt x="256" y="1258"/>
                        </a:cubicBezTo>
                        <a:cubicBezTo>
                          <a:pt x="264" y="1253"/>
                          <a:pt x="248" y="1240"/>
                          <a:pt x="240" y="1234"/>
                        </a:cubicBezTo>
                        <a:cubicBezTo>
                          <a:pt x="226" y="1223"/>
                          <a:pt x="207" y="1220"/>
                          <a:pt x="192" y="1210"/>
                        </a:cubicBezTo>
                        <a:cubicBezTo>
                          <a:pt x="184" y="1165"/>
                          <a:pt x="189" y="1147"/>
                          <a:pt x="152" y="1122"/>
                        </a:cubicBezTo>
                        <a:cubicBezTo>
                          <a:pt x="124" y="1081"/>
                          <a:pt x="83" y="1053"/>
                          <a:pt x="48" y="1018"/>
                        </a:cubicBezTo>
                        <a:cubicBezTo>
                          <a:pt x="31" y="966"/>
                          <a:pt x="37" y="911"/>
                          <a:pt x="24" y="858"/>
                        </a:cubicBezTo>
                        <a:cubicBezTo>
                          <a:pt x="30" y="797"/>
                          <a:pt x="31" y="733"/>
                          <a:pt x="48" y="674"/>
                        </a:cubicBezTo>
                        <a:cubicBezTo>
                          <a:pt x="66" y="613"/>
                          <a:pt x="44" y="689"/>
                          <a:pt x="72" y="626"/>
                        </a:cubicBezTo>
                        <a:cubicBezTo>
                          <a:pt x="79" y="611"/>
                          <a:pt x="88" y="578"/>
                          <a:pt x="88" y="578"/>
                        </a:cubicBezTo>
                        <a:cubicBezTo>
                          <a:pt x="94" y="535"/>
                          <a:pt x="96" y="492"/>
                          <a:pt x="104" y="450"/>
                        </a:cubicBezTo>
                        <a:cubicBezTo>
                          <a:pt x="115" y="397"/>
                          <a:pt x="151" y="356"/>
                          <a:pt x="168" y="306"/>
                        </a:cubicBezTo>
                        <a:cubicBezTo>
                          <a:pt x="171" y="250"/>
                          <a:pt x="169" y="194"/>
                          <a:pt x="176" y="138"/>
                        </a:cubicBezTo>
                        <a:cubicBezTo>
                          <a:pt x="179" y="114"/>
                          <a:pt x="231" y="88"/>
                          <a:pt x="240" y="82"/>
                        </a:cubicBezTo>
                        <a:cubicBezTo>
                          <a:pt x="248" y="77"/>
                          <a:pt x="264" y="66"/>
                          <a:pt x="264" y="66"/>
                        </a:cubicBezTo>
                        <a:cubicBezTo>
                          <a:pt x="301" y="10"/>
                          <a:pt x="312" y="29"/>
                          <a:pt x="272" y="2"/>
                        </a:cubicBezTo>
                        <a:cubicBezTo>
                          <a:pt x="225" y="11"/>
                          <a:pt x="222" y="0"/>
                          <a:pt x="248" y="26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4" name="Oval 115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06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5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16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6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7" name="Oval 1155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82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8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72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49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58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0" name="Oval 1158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44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1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34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2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24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3" name="Oval 1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4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34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5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536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6" name="Oval 1164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632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7" name="Oval 116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72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8" name="Oval 116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82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59" name="Oval 116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968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60" name="Oval 116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256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61" name="Oval 116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6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62" name="Oval 117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352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63" name="Oval 117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04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64" name="Oval 1172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152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565" name="Oval 1173"/>
                <p:cNvSpPr>
                  <a:spLocks noChangeArrowheads="1"/>
                </p:cNvSpPr>
                <p:nvPr/>
              </p:nvSpPr>
              <p:spPr bwMode="auto">
                <a:xfrm>
                  <a:off x="2592" y="211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66" name="Oval 1174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67" name="Oval 1175"/>
                <p:cNvSpPr>
                  <a:spLocks noChangeArrowheads="1"/>
                </p:cNvSpPr>
                <p:nvPr/>
              </p:nvSpPr>
              <p:spPr bwMode="auto">
                <a:xfrm>
                  <a:off x="3264" y="2304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68" name="Oval 1176"/>
                <p:cNvSpPr>
                  <a:spLocks noChangeArrowheads="1"/>
                </p:cNvSpPr>
                <p:nvPr/>
              </p:nvSpPr>
              <p:spPr bwMode="auto">
                <a:xfrm>
                  <a:off x="3024" y="211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69" name="Oval 1177"/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0" name="Oval 1178"/>
                <p:cNvSpPr>
                  <a:spLocks noChangeArrowheads="1"/>
                </p:cNvSpPr>
                <p:nvPr/>
              </p:nvSpPr>
              <p:spPr bwMode="auto">
                <a:xfrm>
                  <a:off x="3792" y="1440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1" name="Oval 1179"/>
                <p:cNvSpPr>
                  <a:spLocks noChangeArrowheads="1"/>
                </p:cNvSpPr>
                <p:nvPr/>
              </p:nvSpPr>
              <p:spPr bwMode="auto">
                <a:xfrm>
                  <a:off x="3648" y="1104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2" name="Oval 1180"/>
                <p:cNvSpPr>
                  <a:spLocks noChangeArrowheads="1"/>
                </p:cNvSpPr>
                <p:nvPr/>
              </p:nvSpPr>
              <p:spPr bwMode="auto">
                <a:xfrm>
                  <a:off x="2256" y="1200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3" name="Oval 1181"/>
                <p:cNvSpPr>
                  <a:spLocks noChangeArrowheads="1"/>
                </p:cNvSpPr>
                <p:nvPr/>
              </p:nvSpPr>
              <p:spPr bwMode="auto">
                <a:xfrm>
                  <a:off x="2208" y="163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4" name="Oval 1182"/>
                <p:cNvSpPr>
                  <a:spLocks noChangeArrowheads="1"/>
                </p:cNvSpPr>
                <p:nvPr/>
              </p:nvSpPr>
              <p:spPr bwMode="auto">
                <a:xfrm>
                  <a:off x="2304" y="1968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5" name="Oval 1183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6" name="Oval 118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7" name="Oval 1185"/>
                <p:cNvSpPr>
                  <a:spLocks noChangeArrowheads="1"/>
                </p:cNvSpPr>
                <p:nvPr/>
              </p:nvSpPr>
              <p:spPr bwMode="auto">
                <a:xfrm>
                  <a:off x="2256" y="864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578" name="Oval 1186"/>
                <p:cNvSpPr>
                  <a:spLocks noChangeArrowheads="1"/>
                </p:cNvSpPr>
                <p:nvPr/>
              </p:nvSpPr>
              <p:spPr bwMode="auto">
                <a:xfrm>
                  <a:off x="1728" y="1392"/>
                  <a:ext cx="192" cy="14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0579" name="Group 1187"/>
                <p:cNvGrpSpPr>
                  <a:grpSpLocks/>
                </p:cNvGrpSpPr>
                <p:nvPr/>
              </p:nvGrpSpPr>
              <p:grpSpPr bwMode="auto">
                <a:xfrm>
                  <a:off x="2635" y="2256"/>
                  <a:ext cx="853" cy="292"/>
                  <a:chOff x="2635" y="2256"/>
                  <a:chExt cx="853" cy="292"/>
                </a:xfrm>
              </p:grpSpPr>
              <p:sp>
                <p:nvSpPr>
                  <p:cNvPr id="60580" name="Freeform 1188"/>
                  <p:cNvSpPr>
                    <a:spLocks/>
                  </p:cNvSpPr>
                  <p:nvPr/>
                </p:nvSpPr>
                <p:spPr bwMode="auto">
                  <a:xfrm>
                    <a:off x="2635" y="2304"/>
                    <a:ext cx="293" cy="244"/>
                  </a:xfrm>
                  <a:custGeom>
                    <a:avLst/>
                    <a:gdLst>
                      <a:gd name="T0" fmla="*/ 157 w 293"/>
                      <a:gd name="T1" fmla="*/ 0 h 244"/>
                      <a:gd name="T2" fmla="*/ 101 w 293"/>
                      <a:gd name="T3" fmla="*/ 16 h 244"/>
                      <a:gd name="T4" fmla="*/ 37 w 293"/>
                      <a:gd name="T5" fmla="*/ 80 h 244"/>
                      <a:gd name="T6" fmla="*/ 21 w 293"/>
                      <a:gd name="T7" fmla="*/ 184 h 244"/>
                      <a:gd name="T8" fmla="*/ 45 w 293"/>
                      <a:gd name="T9" fmla="*/ 192 h 244"/>
                      <a:gd name="T10" fmla="*/ 69 w 293"/>
                      <a:gd name="T11" fmla="*/ 208 h 244"/>
                      <a:gd name="T12" fmla="*/ 293 w 293"/>
                      <a:gd name="T13" fmla="*/ 168 h 244"/>
                      <a:gd name="T14" fmla="*/ 285 w 293"/>
                      <a:gd name="T15" fmla="*/ 72 h 244"/>
                      <a:gd name="T16" fmla="*/ 277 w 293"/>
                      <a:gd name="T17" fmla="*/ 40 h 244"/>
                      <a:gd name="T18" fmla="*/ 157 w 293"/>
                      <a:gd name="T1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3" h="244">
                        <a:moveTo>
                          <a:pt x="157" y="0"/>
                        </a:moveTo>
                        <a:cubicBezTo>
                          <a:pt x="153" y="1"/>
                          <a:pt x="108" y="11"/>
                          <a:pt x="101" y="16"/>
                        </a:cubicBezTo>
                        <a:cubicBezTo>
                          <a:pt x="74" y="34"/>
                          <a:pt x="64" y="62"/>
                          <a:pt x="37" y="80"/>
                        </a:cubicBezTo>
                        <a:cubicBezTo>
                          <a:pt x="15" y="113"/>
                          <a:pt x="0" y="142"/>
                          <a:pt x="21" y="184"/>
                        </a:cubicBezTo>
                        <a:cubicBezTo>
                          <a:pt x="25" y="192"/>
                          <a:pt x="37" y="188"/>
                          <a:pt x="45" y="192"/>
                        </a:cubicBezTo>
                        <a:cubicBezTo>
                          <a:pt x="54" y="196"/>
                          <a:pt x="61" y="203"/>
                          <a:pt x="69" y="208"/>
                        </a:cubicBezTo>
                        <a:cubicBezTo>
                          <a:pt x="110" y="206"/>
                          <a:pt x="268" y="244"/>
                          <a:pt x="293" y="168"/>
                        </a:cubicBezTo>
                        <a:cubicBezTo>
                          <a:pt x="290" y="136"/>
                          <a:pt x="289" y="104"/>
                          <a:pt x="285" y="72"/>
                        </a:cubicBezTo>
                        <a:cubicBezTo>
                          <a:pt x="284" y="61"/>
                          <a:pt x="284" y="48"/>
                          <a:pt x="277" y="40"/>
                        </a:cubicBezTo>
                        <a:cubicBezTo>
                          <a:pt x="243" y="1"/>
                          <a:pt x="204" y="0"/>
                          <a:pt x="157" y="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81" name="Freeform 1189"/>
                  <p:cNvSpPr>
                    <a:spLocks/>
                  </p:cNvSpPr>
                  <p:nvPr/>
                </p:nvSpPr>
                <p:spPr bwMode="auto">
                  <a:xfrm>
                    <a:off x="3195" y="2256"/>
                    <a:ext cx="293" cy="244"/>
                  </a:xfrm>
                  <a:custGeom>
                    <a:avLst/>
                    <a:gdLst>
                      <a:gd name="T0" fmla="*/ 157 w 293"/>
                      <a:gd name="T1" fmla="*/ 0 h 244"/>
                      <a:gd name="T2" fmla="*/ 101 w 293"/>
                      <a:gd name="T3" fmla="*/ 16 h 244"/>
                      <a:gd name="T4" fmla="*/ 37 w 293"/>
                      <a:gd name="T5" fmla="*/ 80 h 244"/>
                      <a:gd name="T6" fmla="*/ 21 w 293"/>
                      <a:gd name="T7" fmla="*/ 184 h 244"/>
                      <a:gd name="T8" fmla="*/ 45 w 293"/>
                      <a:gd name="T9" fmla="*/ 192 h 244"/>
                      <a:gd name="T10" fmla="*/ 69 w 293"/>
                      <a:gd name="T11" fmla="*/ 208 h 244"/>
                      <a:gd name="T12" fmla="*/ 293 w 293"/>
                      <a:gd name="T13" fmla="*/ 168 h 244"/>
                      <a:gd name="T14" fmla="*/ 285 w 293"/>
                      <a:gd name="T15" fmla="*/ 72 h 244"/>
                      <a:gd name="T16" fmla="*/ 277 w 293"/>
                      <a:gd name="T17" fmla="*/ 40 h 244"/>
                      <a:gd name="T18" fmla="*/ 157 w 293"/>
                      <a:gd name="T1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3" h="244">
                        <a:moveTo>
                          <a:pt x="157" y="0"/>
                        </a:moveTo>
                        <a:cubicBezTo>
                          <a:pt x="153" y="1"/>
                          <a:pt x="108" y="11"/>
                          <a:pt x="101" y="16"/>
                        </a:cubicBezTo>
                        <a:cubicBezTo>
                          <a:pt x="74" y="34"/>
                          <a:pt x="64" y="62"/>
                          <a:pt x="37" y="80"/>
                        </a:cubicBezTo>
                        <a:cubicBezTo>
                          <a:pt x="15" y="113"/>
                          <a:pt x="0" y="142"/>
                          <a:pt x="21" y="184"/>
                        </a:cubicBezTo>
                        <a:cubicBezTo>
                          <a:pt x="25" y="192"/>
                          <a:pt x="37" y="188"/>
                          <a:pt x="45" y="192"/>
                        </a:cubicBezTo>
                        <a:cubicBezTo>
                          <a:pt x="54" y="196"/>
                          <a:pt x="61" y="203"/>
                          <a:pt x="69" y="208"/>
                        </a:cubicBezTo>
                        <a:cubicBezTo>
                          <a:pt x="110" y="206"/>
                          <a:pt x="268" y="244"/>
                          <a:pt x="293" y="168"/>
                        </a:cubicBezTo>
                        <a:cubicBezTo>
                          <a:pt x="290" y="136"/>
                          <a:pt x="289" y="104"/>
                          <a:pt x="285" y="72"/>
                        </a:cubicBezTo>
                        <a:cubicBezTo>
                          <a:pt x="284" y="61"/>
                          <a:pt x="284" y="48"/>
                          <a:pt x="277" y="40"/>
                        </a:cubicBezTo>
                        <a:cubicBezTo>
                          <a:pt x="243" y="1"/>
                          <a:pt x="204" y="0"/>
                          <a:pt x="157" y="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582" name="Group 1190"/>
                <p:cNvGrpSpPr>
                  <a:grpSpLocks/>
                </p:cNvGrpSpPr>
                <p:nvPr/>
              </p:nvGrpSpPr>
              <p:grpSpPr bwMode="auto">
                <a:xfrm>
                  <a:off x="2688" y="2448"/>
                  <a:ext cx="864" cy="192"/>
                  <a:chOff x="2688" y="2448"/>
                  <a:chExt cx="864" cy="192"/>
                </a:xfrm>
              </p:grpSpPr>
              <p:sp>
                <p:nvSpPr>
                  <p:cNvPr id="60583" name="Oval 119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48"/>
                    <a:ext cx="192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84" name="Oval 119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6"/>
                    <a:ext cx="192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0585" name="Group 1193"/>
                <p:cNvGrpSpPr>
                  <a:grpSpLocks/>
                </p:cNvGrpSpPr>
                <p:nvPr/>
              </p:nvGrpSpPr>
              <p:grpSpPr bwMode="auto">
                <a:xfrm>
                  <a:off x="2635" y="2400"/>
                  <a:ext cx="965" cy="288"/>
                  <a:chOff x="2635" y="2400"/>
                  <a:chExt cx="965" cy="288"/>
                </a:xfrm>
              </p:grpSpPr>
              <p:sp>
                <p:nvSpPr>
                  <p:cNvPr id="60586" name="Freeform 1194"/>
                  <p:cNvSpPr>
                    <a:spLocks/>
                  </p:cNvSpPr>
                  <p:nvPr/>
                </p:nvSpPr>
                <p:spPr bwMode="auto">
                  <a:xfrm>
                    <a:off x="2635" y="2444"/>
                    <a:ext cx="293" cy="244"/>
                  </a:xfrm>
                  <a:custGeom>
                    <a:avLst/>
                    <a:gdLst>
                      <a:gd name="T0" fmla="*/ 157 w 293"/>
                      <a:gd name="T1" fmla="*/ 0 h 244"/>
                      <a:gd name="T2" fmla="*/ 101 w 293"/>
                      <a:gd name="T3" fmla="*/ 16 h 244"/>
                      <a:gd name="T4" fmla="*/ 37 w 293"/>
                      <a:gd name="T5" fmla="*/ 80 h 244"/>
                      <a:gd name="T6" fmla="*/ 21 w 293"/>
                      <a:gd name="T7" fmla="*/ 184 h 244"/>
                      <a:gd name="T8" fmla="*/ 45 w 293"/>
                      <a:gd name="T9" fmla="*/ 192 h 244"/>
                      <a:gd name="T10" fmla="*/ 69 w 293"/>
                      <a:gd name="T11" fmla="*/ 208 h 244"/>
                      <a:gd name="T12" fmla="*/ 293 w 293"/>
                      <a:gd name="T13" fmla="*/ 168 h 244"/>
                      <a:gd name="T14" fmla="*/ 285 w 293"/>
                      <a:gd name="T15" fmla="*/ 72 h 244"/>
                      <a:gd name="T16" fmla="*/ 277 w 293"/>
                      <a:gd name="T17" fmla="*/ 40 h 244"/>
                      <a:gd name="T18" fmla="*/ 157 w 293"/>
                      <a:gd name="T1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3" h="244">
                        <a:moveTo>
                          <a:pt x="157" y="0"/>
                        </a:moveTo>
                        <a:cubicBezTo>
                          <a:pt x="153" y="1"/>
                          <a:pt x="108" y="11"/>
                          <a:pt x="101" y="16"/>
                        </a:cubicBezTo>
                        <a:cubicBezTo>
                          <a:pt x="74" y="34"/>
                          <a:pt x="64" y="62"/>
                          <a:pt x="37" y="80"/>
                        </a:cubicBezTo>
                        <a:cubicBezTo>
                          <a:pt x="15" y="113"/>
                          <a:pt x="0" y="142"/>
                          <a:pt x="21" y="184"/>
                        </a:cubicBezTo>
                        <a:cubicBezTo>
                          <a:pt x="25" y="192"/>
                          <a:pt x="37" y="188"/>
                          <a:pt x="45" y="192"/>
                        </a:cubicBezTo>
                        <a:cubicBezTo>
                          <a:pt x="54" y="196"/>
                          <a:pt x="61" y="203"/>
                          <a:pt x="69" y="208"/>
                        </a:cubicBezTo>
                        <a:cubicBezTo>
                          <a:pt x="110" y="206"/>
                          <a:pt x="268" y="244"/>
                          <a:pt x="293" y="168"/>
                        </a:cubicBezTo>
                        <a:cubicBezTo>
                          <a:pt x="290" y="136"/>
                          <a:pt x="289" y="104"/>
                          <a:pt x="285" y="72"/>
                        </a:cubicBezTo>
                        <a:cubicBezTo>
                          <a:pt x="284" y="61"/>
                          <a:pt x="284" y="48"/>
                          <a:pt x="277" y="40"/>
                        </a:cubicBezTo>
                        <a:cubicBezTo>
                          <a:pt x="243" y="1"/>
                          <a:pt x="204" y="0"/>
                          <a:pt x="157" y="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0587" name="Freeform 1195"/>
                  <p:cNvSpPr>
                    <a:spLocks/>
                  </p:cNvSpPr>
                  <p:nvPr/>
                </p:nvSpPr>
                <p:spPr bwMode="auto">
                  <a:xfrm>
                    <a:off x="3307" y="2400"/>
                    <a:ext cx="293" cy="244"/>
                  </a:xfrm>
                  <a:custGeom>
                    <a:avLst/>
                    <a:gdLst>
                      <a:gd name="T0" fmla="*/ 157 w 293"/>
                      <a:gd name="T1" fmla="*/ 0 h 244"/>
                      <a:gd name="T2" fmla="*/ 101 w 293"/>
                      <a:gd name="T3" fmla="*/ 16 h 244"/>
                      <a:gd name="T4" fmla="*/ 37 w 293"/>
                      <a:gd name="T5" fmla="*/ 80 h 244"/>
                      <a:gd name="T6" fmla="*/ 21 w 293"/>
                      <a:gd name="T7" fmla="*/ 184 h 244"/>
                      <a:gd name="T8" fmla="*/ 45 w 293"/>
                      <a:gd name="T9" fmla="*/ 192 h 244"/>
                      <a:gd name="T10" fmla="*/ 69 w 293"/>
                      <a:gd name="T11" fmla="*/ 208 h 244"/>
                      <a:gd name="T12" fmla="*/ 293 w 293"/>
                      <a:gd name="T13" fmla="*/ 168 h 244"/>
                      <a:gd name="T14" fmla="*/ 285 w 293"/>
                      <a:gd name="T15" fmla="*/ 72 h 244"/>
                      <a:gd name="T16" fmla="*/ 277 w 293"/>
                      <a:gd name="T17" fmla="*/ 40 h 244"/>
                      <a:gd name="T18" fmla="*/ 157 w 293"/>
                      <a:gd name="T19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3" h="244">
                        <a:moveTo>
                          <a:pt x="157" y="0"/>
                        </a:moveTo>
                        <a:cubicBezTo>
                          <a:pt x="153" y="1"/>
                          <a:pt x="108" y="11"/>
                          <a:pt x="101" y="16"/>
                        </a:cubicBezTo>
                        <a:cubicBezTo>
                          <a:pt x="74" y="34"/>
                          <a:pt x="64" y="62"/>
                          <a:pt x="37" y="80"/>
                        </a:cubicBezTo>
                        <a:cubicBezTo>
                          <a:pt x="15" y="113"/>
                          <a:pt x="0" y="142"/>
                          <a:pt x="21" y="184"/>
                        </a:cubicBezTo>
                        <a:cubicBezTo>
                          <a:pt x="25" y="192"/>
                          <a:pt x="37" y="188"/>
                          <a:pt x="45" y="192"/>
                        </a:cubicBezTo>
                        <a:cubicBezTo>
                          <a:pt x="54" y="196"/>
                          <a:pt x="61" y="203"/>
                          <a:pt x="69" y="208"/>
                        </a:cubicBezTo>
                        <a:cubicBezTo>
                          <a:pt x="110" y="206"/>
                          <a:pt x="268" y="244"/>
                          <a:pt x="293" y="168"/>
                        </a:cubicBezTo>
                        <a:cubicBezTo>
                          <a:pt x="290" y="136"/>
                          <a:pt x="289" y="104"/>
                          <a:pt x="285" y="72"/>
                        </a:cubicBezTo>
                        <a:cubicBezTo>
                          <a:pt x="284" y="61"/>
                          <a:pt x="284" y="48"/>
                          <a:pt x="277" y="40"/>
                        </a:cubicBezTo>
                        <a:cubicBezTo>
                          <a:pt x="243" y="1"/>
                          <a:pt x="204" y="0"/>
                          <a:pt x="157" y="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254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0588" name="Group 1196"/>
              <p:cNvGrpSpPr>
                <a:grpSpLocks/>
              </p:cNvGrpSpPr>
              <p:nvPr/>
            </p:nvGrpSpPr>
            <p:grpSpPr bwMode="auto">
              <a:xfrm>
                <a:off x="0" y="3168"/>
                <a:ext cx="5760" cy="1152"/>
                <a:chOff x="0" y="2256"/>
                <a:chExt cx="5760" cy="576"/>
              </a:xfrm>
            </p:grpSpPr>
            <p:grpSp>
              <p:nvGrpSpPr>
                <p:cNvPr id="60589" name="Group 1197"/>
                <p:cNvGrpSpPr>
                  <a:grpSpLocks/>
                </p:cNvGrpSpPr>
                <p:nvPr/>
              </p:nvGrpSpPr>
              <p:grpSpPr bwMode="auto">
                <a:xfrm>
                  <a:off x="0" y="2256"/>
                  <a:ext cx="2880" cy="576"/>
                  <a:chOff x="0" y="2592"/>
                  <a:chExt cx="5760" cy="960"/>
                </a:xfrm>
              </p:grpSpPr>
              <p:sp>
                <p:nvSpPr>
                  <p:cNvPr id="60590" name="Rectangle 119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736"/>
                    <a:ext cx="5760" cy="67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60591" name="Group 1199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5760" cy="144"/>
                    <a:chOff x="0" y="2592"/>
                    <a:chExt cx="5717" cy="144"/>
                  </a:xfrm>
                </p:grpSpPr>
                <p:grpSp>
                  <p:nvGrpSpPr>
                    <p:cNvPr id="60592" name="Group 1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592"/>
                      <a:ext cx="3216" cy="144"/>
                      <a:chOff x="384" y="2592"/>
                      <a:chExt cx="4320" cy="144"/>
                    </a:xfrm>
                  </p:grpSpPr>
                  <p:grpSp>
                    <p:nvGrpSpPr>
                      <p:cNvPr id="60593" name="Group 1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594" name="AutoShape 1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595" name="Oval 1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596" name="Group 12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597" name="AutoShape 1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598" name="Oval 1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599" name="Group 1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00" name="AutoShape 12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01" name="Oval 1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02" name="Group 12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03" name="AutoShape 1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04" name="Oval 12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05" name="Group 1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06" name="AutoShape 1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07" name="Oval 1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08" name="Group 12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09" name="AutoShape 1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10" name="Oval 1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11" name="Group 1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12" name="AutoShape 12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13" name="Oval 12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14" name="Group 1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15" name="AutoShape 1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16" name="Oval 1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17" name="Group 12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18" name="AutoShape 12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19" name="Oval 12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60620" name="Group 1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21" name="AutoShape 1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22" name="Oval 1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23" name="Group 1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624" name="AutoShape 1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25" name="Oval 1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26" name="Group 1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1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27" name="AutoShape 1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28" name="Oval 1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29" name="Group 1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8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30" name="AutoShape 1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31" name="Oval 1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32" name="Group 1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5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633" name="AutoShape 1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34" name="Oval 1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35" name="Group 1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3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36" name="AutoShape 1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37" name="Oval 1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38" name="Group 1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39" name="AutoShape 1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40" name="Oval 1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60641" name="Group 1249"/>
                  <p:cNvGrpSpPr>
                    <a:grpSpLocks/>
                  </p:cNvGrpSpPr>
                  <p:nvPr/>
                </p:nvGrpSpPr>
                <p:grpSpPr bwMode="auto">
                  <a:xfrm>
                    <a:off x="0" y="3408"/>
                    <a:ext cx="5760" cy="144"/>
                    <a:chOff x="0" y="2592"/>
                    <a:chExt cx="5717" cy="144"/>
                  </a:xfrm>
                </p:grpSpPr>
                <p:grpSp>
                  <p:nvGrpSpPr>
                    <p:cNvPr id="60642" name="Group 1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592"/>
                      <a:ext cx="3216" cy="144"/>
                      <a:chOff x="384" y="2592"/>
                      <a:chExt cx="4320" cy="144"/>
                    </a:xfrm>
                  </p:grpSpPr>
                  <p:grpSp>
                    <p:nvGrpSpPr>
                      <p:cNvPr id="60643" name="Group 1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44" name="AutoShape 1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45" name="Oval 12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46" name="Group 1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47" name="AutoShape 12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48" name="Oval 1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49" name="Group 1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50" name="AutoShape 12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51" name="Oval 12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52" name="Group 1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53" name="AutoShape 12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54" name="Oval 1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55" name="Group 12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56" name="AutoShape 1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57" name="Oval 1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58" name="Group 12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59" name="AutoShape 1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60" name="Oval 1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61" name="Group 1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62" name="AutoShape 12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63" name="Oval 1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64" name="Group 12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65" name="AutoShape 12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66" name="Oval 1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67" name="Group 1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68" name="AutoShape 12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69" name="Oval 12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60670" name="Group 1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71" name="AutoShape 1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72" name="Oval 1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73" name="Group 12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674" name="AutoShape 1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75" name="Oval 1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76" name="Group 1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1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77" name="AutoShape 1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78" name="Oval 1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79" name="Group 1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8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80" name="AutoShape 1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81" name="Oval 1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82" name="Group 1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5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683" name="AutoShape 1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84" name="Oval 1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85" name="Group 1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3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86" name="AutoShape 12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87" name="Oval 12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688" name="Group 12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689" name="AutoShape 12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690" name="Oval 1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60691" name="Group 1299"/>
                <p:cNvGrpSpPr>
                  <a:grpSpLocks/>
                </p:cNvGrpSpPr>
                <p:nvPr/>
              </p:nvGrpSpPr>
              <p:grpSpPr bwMode="auto">
                <a:xfrm>
                  <a:off x="2880" y="2256"/>
                  <a:ext cx="2880" cy="576"/>
                  <a:chOff x="0" y="2592"/>
                  <a:chExt cx="5760" cy="960"/>
                </a:xfrm>
              </p:grpSpPr>
              <p:sp>
                <p:nvSpPr>
                  <p:cNvPr id="60692" name="Rectangle 130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736"/>
                    <a:ext cx="5760" cy="67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60693" name="Group 1301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5760" cy="144"/>
                    <a:chOff x="0" y="2592"/>
                    <a:chExt cx="5717" cy="144"/>
                  </a:xfrm>
                </p:grpSpPr>
                <p:grpSp>
                  <p:nvGrpSpPr>
                    <p:cNvPr id="60694" name="Group 13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592"/>
                      <a:ext cx="3216" cy="144"/>
                      <a:chOff x="384" y="2592"/>
                      <a:chExt cx="4320" cy="144"/>
                    </a:xfrm>
                  </p:grpSpPr>
                  <p:grpSp>
                    <p:nvGrpSpPr>
                      <p:cNvPr id="60695" name="Group 1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96" name="AutoShape 13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697" name="Oval 13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698" name="Group 13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699" name="AutoShape 13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00" name="Oval 13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01" name="Group 13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02" name="AutoShape 13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03" name="Oval 1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04" name="Group 13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05" name="AutoShape 13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06" name="Oval 1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07" name="Group 13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08" name="AutoShape 1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09" name="Oval 1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10" name="Group 13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11" name="AutoShape 13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12" name="Oval 13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13" name="Group 13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14" name="AutoShape 13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15" name="Oval 13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16" name="Group 13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17" name="AutoShape 13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18" name="Oval 13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19" name="Group 13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20" name="AutoShape 13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21" name="Oval 13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60722" name="Group 1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23" name="AutoShape 13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24" name="Oval 13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25" name="Group 13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726" name="AutoShape 13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27" name="Oval 13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28" name="Group 13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1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29" name="AutoShape 13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30" name="Oval 13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31" name="Group 13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8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32" name="AutoShape 13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33" name="Oval 13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34" name="Group 1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5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735" name="AutoShape 1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36" name="Oval 1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37" name="Group 1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3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38" name="AutoShape 1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39" name="Oval 1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40" name="Group 13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41" name="AutoShape 13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42" name="Oval 13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60743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0" y="3408"/>
                    <a:ext cx="5760" cy="144"/>
                    <a:chOff x="0" y="2592"/>
                    <a:chExt cx="5717" cy="144"/>
                  </a:xfrm>
                </p:grpSpPr>
                <p:grpSp>
                  <p:nvGrpSpPr>
                    <p:cNvPr id="60744" name="Group 13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592"/>
                      <a:ext cx="3216" cy="144"/>
                      <a:chOff x="384" y="2592"/>
                      <a:chExt cx="4320" cy="144"/>
                    </a:xfrm>
                  </p:grpSpPr>
                  <p:grpSp>
                    <p:nvGrpSpPr>
                      <p:cNvPr id="60745" name="Group 13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46" name="AutoShape 13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47" name="Oval 13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48" name="Group 13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49" name="AutoShape 13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50" name="Oval 13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51" name="Group 1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52" name="AutoShape 13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53" name="Oval 13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54" name="Group 13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55" name="AutoShape 13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56" name="Oval 13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57" name="Group 13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58" name="AutoShape 1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59" name="Oval 13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60" name="Group 13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61" name="AutoShape 13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62" name="Oval 13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63" name="Group 13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64" name="AutoShape 13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65" name="Oval 13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66" name="Group 13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67" name="AutoShape 13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68" name="Oval 13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60769" name="Group 13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2592"/>
                        <a:ext cx="480" cy="144"/>
                        <a:chOff x="384" y="2592"/>
                        <a:chExt cx="480" cy="144"/>
                      </a:xfrm>
                    </p:grpSpPr>
                    <p:sp>
                      <p:nvSpPr>
                        <p:cNvPr id="60770" name="AutoShape 13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" y="2592"/>
                          <a:ext cx="480" cy="144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60771" name="Oval 13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640"/>
                          <a:ext cx="192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60772" name="Group 1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73" name="AutoShape 13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74" name="Oval 13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75" name="Group 1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3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776" name="AutoShape 13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77" name="Oval 1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78" name="Group 13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1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79" name="AutoShape 1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80" name="Oval 13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81" name="Group 13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8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82" name="AutoShape 13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83" name="Oval 13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84" name="Group 1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5" y="2592"/>
                      <a:ext cx="358" cy="144"/>
                      <a:chOff x="384" y="2592"/>
                      <a:chExt cx="480" cy="144"/>
                    </a:xfrm>
                  </p:grpSpPr>
                  <p:sp>
                    <p:nvSpPr>
                      <p:cNvPr id="60785" name="AutoShape 13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86" name="Oval 1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87" name="Group 1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3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88" name="AutoShape 13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89" name="Oval 13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0790" name="Group 13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60" y="2592"/>
                      <a:ext cx="357" cy="144"/>
                      <a:chOff x="384" y="2592"/>
                      <a:chExt cx="480" cy="144"/>
                    </a:xfrm>
                  </p:grpSpPr>
                  <p:sp>
                    <p:nvSpPr>
                      <p:cNvPr id="60791" name="AutoShape 13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0792" name="Oval 14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</p:grpSp>
          <p:grpSp>
            <p:nvGrpSpPr>
              <p:cNvPr id="60793" name="Group 1401"/>
              <p:cNvGrpSpPr>
                <a:grpSpLocks/>
              </p:cNvGrpSpPr>
              <p:nvPr/>
            </p:nvGrpSpPr>
            <p:grpSpPr bwMode="auto">
              <a:xfrm>
                <a:off x="960" y="3504"/>
                <a:ext cx="1248" cy="377"/>
                <a:chOff x="1584" y="816"/>
                <a:chExt cx="1248" cy="377"/>
              </a:xfrm>
            </p:grpSpPr>
            <p:sp>
              <p:nvSpPr>
                <p:cNvPr id="60794" name="Oval 1402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795" name="Oval 1403"/>
                <p:cNvSpPr>
                  <a:spLocks noChangeArrowheads="1"/>
                </p:cNvSpPr>
                <p:nvPr/>
              </p:nvSpPr>
              <p:spPr bwMode="auto">
                <a:xfrm>
                  <a:off x="1776" y="960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796" name="Oval 1404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797" name="Oval 1405"/>
                <p:cNvSpPr>
                  <a:spLocks noChangeArrowheads="1"/>
                </p:cNvSpPr>
                <p:nvPr/>
              </p:nvSpPr>
              <p:spPr bwMode="auto">
                <a:xfrm>
                  <a:off x="1968" y="960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798" name="Oval 1406"/>
                <p:cNvSpPr>
                  <a:spLocks noChangeArrowheads="1"/>
                </p:cNvSpPr>
                <p:nvPr/>
              </p:nvSpPr>
              <p:spPr bwMode="auto">
                <a:xfrm>
                  <a:off x="1680" y="1104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799" name="Oval 1407"/>
                <p:cNvSpPr>
                  <a:spLocks noChangeArrowheads="1"/>
                </p:cNvSpPr>
                <p:nvPr/>
              </p:nvSpPr>
              <p:spPr bwMode="auto">
                <a:xfrm>
                  <a:off x="1584" y="960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0" name="Oval 1408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1" name="Oval 1409"/>
                <p:cNvSpPr>
                  <a:spLocks noChangeArrowheads="1"/>
                </p:cNvSpPr>
                <p:nvPr/>
              </p:nvSpPr>
              <p:spPr bwMode="auto">
                <a:xfrm>
                  <a:off x="1872" y="1063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2" name="Oval 1410"/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3" name="Oval 1411"/>
                <p:cNvSpPr>
                  <a:spLocks noChangeArrowheads="1"/>
                </p:cNvSpPr>
                <p:nvPr/>
              </p:nvSpPr>
              <p:spPr bwMode="auto">
                <a:xfrm>
                  <a:off x="2756" y="864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4" name="Oval 1412"/>
                <p:cNvSpPr>
                  <a:spLocks noChangeArrowheads="1"/>
                </p:cNvSpPr>
                <p:nvPr/>
              </p:nvSpPr>
              <p:spPr bwMode="auto">
                <a:xfrm>
                  <a:off x="2420" y="960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5" name="Oval 1413"/>
                <p:cNvSpPr>
                  <a:spLocks noChangeArrowheads="1"/>
                </p:cNvSpPr>
                <p:nvPr/>
              </p:nvSpPr>
              <p:spPr bwMode="auto">
                <a:xfrm>
                  <a:off x="2756" y="1056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6" name="Oval 1414"/>
                <p:cNvSpPr>
                  <a:spLocks noChangeArrowheads="1"/>
                </p:cNvSpPr>
                <p:nvPr/>
              </p:nvSpPr>
              <p:spPr bwMode="auto">
                <a:xfrm>
                  <a:off x="2612" y="960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7" name="Oval 1415"/>
                <p:cNvSpPr>
                  <a:spLocks noChangeArrowheads="1"/>
                </p:cNvSpPr>
                <p:nvPr/>
              </p:nvSpPr>
              <p:spPr bwMode="auto">
                <a:xfrm>
                  <a:off x="2324" y="1104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8" name="Oval 1416"/>
                <p:cNvSpPr>
                  <a:spLocks noChangeArrowheads="1"/>
                </p:cNvSpPr>
                <p:nvPr/>
              </p:nvSpPr>
              <p:spPr bwMode="auto">
                <a:xfrm>
                  <a:off x="2228" y="960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09" name="Oval 1417"/>
                <p:cNvSpPr>
                  <a:spLocks noChangeArrowheads="1"/>
                </p:cNvSpPr>
                <p:nvPr/>
              </p:nvSpPr>
              <p:spPr bwMode="auto">
                <a:xfrm>
                  <a:off x="2324" y="816"/>
                  <a:ext cx="75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10" name="Oval 1418"/>
                <p:cNvSpPr>
                  <a:spLocks noChangeArrowheads="1"/>
                </p:cNvSpPr>
                <p:nvPr/>
              </p:nvSpPr>
              <p:spPr bwMode="auto">
                <a:xfrm>
                  <a:off x="2516" y="1063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811" name="Oval 1419"/>
                <p:cNvSpPr>
                  <a:spLocks noChangeArrowheads="1"/>
                </p:cNvSpPr>
                <p:nvPr/>
              </p:nvSpPr>
              <p:spPr bwMode="auto">
                <a:xfrm>
                  <a:off x="2564" y="816"/>
                  <a:ext cx="76" cy="89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60812" name="Freeform 1420"/>
            <p:cNvSpPr>
              <a:spLocks/>
            </p:cNvSpPr>
            <p:nvPr/>
          </p:nvSpPr>
          <p:spPr bwMode="auto">
            <a:xfrm>
              <a:off x="3767" y="2120"/>
              <a:ext cx="1913" cy="950"/>
            </a:xfrm>
            <a:custGeom>
              <a:avLst/>
              <a:gdLst>
                <a:gd name="T0" fmla="*/ 113 w 1913"/>
                <a:gd name="T1" fmla="*/ 616 h 950"/>
                <a:gd name="T2" fmla="*/ 209 w 1913"/>
                <a:gd name="T3" fmla="*/ 488 h 950"/>
                <a:gd name="T4" fmla="*/ 273 w 1913"/>
                <a:gd name="T5" fmla="*/ 416 h 950"/>
                <a:gd name="T6" fmla="*/ 369 w 1913"/>
                <a:gd name="T7" fmla="*/ 304 h 950"/>
                <a:gd name="T8" fmla="*/ 609 w 1913"/>
                <a:gd name="T9" fmla="*/ 184 h 950"/>
                <a:gd name="T10" fmla="*/ 753 w 1913"/>
                <a:gd name="T11" fmla="*/ 152 h 950"/>
                <a:gd name="T12" fmla="*/ 961 w 1913"/>
                <a:gd name="T13" fmla="*/ 104 h 950"/>
                <a:gd name="T14" fmla="*/ 1313 w 1913"/>
                <a:gd name="T15" fmla="*/ 48 h 950"/>
                <a:gd name="T16" fmla="*/ 1441 w 1913"/>
                <a:gd name="T17" fmla="*/ 16 h 950"/>
                <a:gd name="T18" fmla="*/ 1521 w 1913"/>
                <a:gd name="T19" fmla="*/ 0 h 950"/>
                <a:gd name="T20" fmla="*/ 1601 w 1913"/>
                <a:gd name="T21" fmla="*/ 8 h 950"/>
                <a:gd name="T22" fmla="*/ 1729 w 1913"/>
                <a:gd name="T23" fmla="*/ 104 h 950"/>
                <a:gd name="T24" fmla="*/ 1785 w 1913"/>
                <a:gd name="T25" fmla="*/ 136 h 950"/>
                <a:gd name="T26" fmla="*/ 1833 w 1913"/>
                <a:gd name="T27" fmla="*/ 152 h 950"/>
                <a:gd name="T28" fmla="*/ 1889 w 1913"/>
                <a:gd name="T29" fmla="*/ 216 h 950"/>
                <a:gd name="T30" fmla="*/ 1913 w 1913"/>
                <a:gd name="T31" fmla="*/ 328 h 950"/>
                <a:gd name="T32" fmla="*/ 1889 w 1913"/>
                <a:gd name="T33" fmla="*/ 656 h 950"/>
                <a:gd name="T34" fmla="*/ 1865 w 1913"/>
                <a:gd name="T35" fmla="*/ 736 h 950"/>
                <a:gd name="T36" fmla="*/ 1785 w 1913"/>
                <a:gd name="T37" fmla="*/ 816 h 950"/>
                <a:gd name="T38" fmla="*/ 1721 w 1913"/>
                <a:gd name="T39" fmla="*/ 832 h 950"/>
                <a:gd name="T40" fmla="*/ 1481 w 1913"/>
                <a:gd name="T41" fmla="*/ 880 h 950"/>
                <a:gd name="T42" fmla="*/ 1113 w 1913"/>
                <a:gd name="T43" fmla="*/ 896 h 950"/>
                <a:gd name="T44" fmla="*/ 57 w 1913"/>
                <a:gd name="T45" fmla="*/ 864 h 950"/>
                <a:gd name="T46" fmla="*/ 65 w 1913"/>
                <a:gd name="T47" fmla="*/ 696 h 950"/>
                <a:gd name="T48" fmla="*/ 105 w 1913"/>
                <a:gd name="T49" fmla="*/ 664 h 950"/>
                <a:gd name="T50" fmla="*/ 161 w 1913"/>
                <a:gd name="T51" fmla="*/ 584 h 950"/>
                <a:gd name="T52" fmla="*/ 113 w 1913"/>
                <a:gd name="T53" fmla="*/ 61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13" h="950">
                  <a:moveTo>
                    <a:pt x="113" y="616"/>
                  </a:moveTo>
                  <a:cubicBezTo>
                    <a:pt x="151" y="578"/>
                    <a:pt x="175" y="529"/>
                    <a:pt x="209" y="488"/>
                  </a:cubicBezTo>
                  <a:cubicBezTo>
                    <a:pt x="229" y="463"/>
                    <a:pt x="253" y="441"/>
                    <a:pt x="273" y="416"/>
                  </a:cubicBezTo>
                  <a:cubicBezTo>
                    <a:pt x="304" y="376"/>
                    <a:pt x="326" y="333"/>
                    <a:pt x="369" y="304"/>
                  </a:cubicBezTo>
                  <a:cubicBezTo>
                    <a:pt x="432" y="209"/>
                    <a:pt x="514" y="216"/>
                    <a:pt x="609" y="184"/>
                  </a:cubicBezTo>
                  <a:cubicBezTo>
                    <a:pt x="659" y="167"/>
                    <a:pt x="699" y="159"/>
                    <a:pt x="753" y="152"/>
                  </a:cubicBezTo>
                  <a:cubicBezTo>
                    <a:pt x="809" y="110"/>
                    <a:pt x="893" y="115"/>
                    <a:pt x="961" y="104"/>
                  </a:cubicBezTo>
                  <a:cubicBezTo>
                    <a:pt x="1079" y="84"/>
                    <a:pt x="1193" y="58"/>
                    <a:pt x="1313" y="48"/>
                  </a:cubicBezTo>
                  <a:cubicBezTo>
                    <a:pt x="1354" y="27"/>
                    <a:pt x="1396" y="26"/>
                    <a:pt x="1441" y="16"/>
                  </a:cubicBezTo>
                  <a:cubicBezTo>
                    <a:pt x="1468" y="10"/>
                    <a:pt x="1521" y="0"/>
                    <a:pt x="1521" y="0"/>
                  </a:cubicBezTo>
                  <a:cubicBezTo>
                    <a:pt x="1548" y="3"/>
                    <a:pt x="1575" y="2"/>
                    <a:pt x="1601" y="8"/>
                  </a:cubicBezTo>
                  <a:cubicBezTo>
                    <a:pt x="1651" y="19"/>
                    <a:pt x="1695" y="70"/>
                    <a:pt x="1729" y="104"/>
                  </a:cubicBezTo>
                  <a:cubicBezTo>
                    <a:pt x="1744" y="119"/>
                    <a:pt x="1765" y="127"/>
                    <a:pt x="1785" y="136"/>
                  </a:cubicBezTo>
                  <a:cubicBezTo>
                    <a:pt x="1800" y="143"/>
                    <a:pt x="1833" y="152"/>
                    <a:pt x="1833" y="152"/>
                  </a:cubicBezTo>
                  <a:cubicBezTo>
                    <a:pt x="1870" y="208"/>
                    <a:pt x="1849" y="189"/>
                    <a:pt x="1889" y="216"/>
                  </a:cubicBezTo>
                  <a:cubicBezTo>
                    <a:pt x="1898" y="253"/>
                    <a:pt x="1904" y="291"/>
                    <a:pt x="1913" y="328"/>
                  </a:cubicBezTo>
                  <a:cubicBezTo>
                    <a:pt x="1909" y="446"/>
                    <a:pt x="1909" y="544"/>
                    <a:pt x="1889" y="656"/>
                  </a:cubicBezTo>
                  <a:cubicBezTo>
                    <a:pt x="1887" y="669"/>
                    <a:pt x="1870" y="731"/>
                    <a:pt x="1865" y="736"/>
                  </a:cubicBezTo>
                  <a:cubicBezTo>
                    <a:pt x="1838" y="763"/>
                    <a:pt x="1812" y="789"/>
                    <a:pt x="1785" y="816"/>
                  </a:cubicBezTo>
                  <a:cubicBezTo>
                    <a:pt x="1769" y="832"/>
                    <a:pt x="1742" y="827"/>
                    <a:pt x="1721" y="832"/>
                  </a:cubicBezTo>
                  <a:cubicBezTo>
                    <a:pt x="1654" y="877"/>
                    <a:pt x="1557" y="876"/>
                    <a:pt x="1481" y="880"/>
                  </a:cubicBezTo>
                  <a:cubicBezTo>
                    <a:pt x="1351" y="888"/>
                    <a:pt x="1245" y="891"/>
                    <a:pt x="1113" y="896"/>
                  </a:cubicBezTo>
                  <a:cubicBezTo>
                    <a:pt x="792" y="950"/>
                    <a:pt x="305" y="879"/>
                    <a:pt x="57" y="864"/>
                  </a:cubicBezTo>
                  <a:cubicBezTo>
                    <a:pt x="5" y="812"/>
                    <a:pt x="0" y="739"/>
                    <a:pt x="65" y="696"/>
                  </a:cubicBezTo>
                  <a:cubicBezTo>
                    <a:pt x="101" y="642"/>
                    <a:pt x="59" y="695"/>
                    <a:pt x="105" y="664"/>
                  </a:cubicBezTo>
                  <a:cubicBezTo>
                    <a:pt x="133" y="646"/>
                    <a:pt x="147" y="612"/>
                    <a:pt x="161" y="584"/>
                  </a:cubicBezTo>
                  <a:cubicBezTo>
                    <a:pt x="118" y="555"/>
                    <a:pt x="141" y="574"/>
                    <a:pt x="113" y="6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60813" name="Rectangle 1421"/>
          <p:cNvSpPr>
            <a:spLocks noChangeArrowheads="1"/>
          </p:cNvSpPr>
          <p:nvPr/>
        </p:nvSpPr>
        <p:spPr bwMode="auto">
          <a:xfrm>
            <a:off x="1143000" y="5486400"/>
            <a:ext cx="259080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grpSp>
        <p:nvGrpSpPr>
          <p:cNvPr id="60485" name="Group 1093"/>
          <p:cNvGrpSpPr>
            <a:grpSpLocks/>
          </p:cNvGrpSpPr>
          <p:nvPr/>
        </p:nvGrpSpPr>
        <p:grpSpPr bwMode="auto">
          <a:xfrm>
            <a:off x="3429000" y="5562600"/>
            <a:ext cx="2133600" cy="685800"/>
            <a:chOff x="2544" y="2736"/>
            <a:chExt cx="1344" cy="432"/>
          </a:xfrm>
        </p:grpSpPr>
        <p:sp>
          <p:nvSpPr>
            <p:cNvPr id="60486" name="Oval 1094"/>
            <p:cNvSpPr>
              <a:spLocks noChangeArrowheads="1"/>
            </p:cNvSpPr>
            <p:nvPr/>
          </p:nvSpPr>
          <p:spPr bwMode="auto">
            <a:xfrm>
              <a:off x="3552" y="2736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87" name="Oval 1095"/>
            <p:cNvSpPr>
              <a:spLocks noChangeArrowheads="1"/>
            </p:cNvSpPr>
            <p:nvPr/>
          </p:nvSpPr>
          <p:spPr bwMode="auto">
            <a:xfrm>
              <a:off x="3648" y="2832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88" name="Oval 1096"/>
            <p:cNvSpPr>
              <a:spLocks noChangeArrowheads="1"/>
            </p:cNvSpPr>
            <p:nvPr/>
          </p:nvSpPr>
          <p:spPr bwMode="auto">
            <a:xfrm>
              <a:off x="3456" y="2832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89" name="Oval 1097"/>
            <p:cNvSpPr>
              <a:spLocks noChangeArrowheads="1"/>
            </p:cNvSpPr>
            <p:nvPr/>
          </p:nvSpPr>
          <p:spPr bwMode="auto">
            <a:xfrm>
              <a:off x="2736" y="2880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0" name="Oval 1098"/>
            <p:cNvSpPr>
              <a:spLocks noChangeArrowheads="1"/>
            </p:cNvSpPr>
            <p:nvPr/>
          </p:nvSpPr>
          <p:spPr bwMode="auto">
            <a:xfrm>
              <a:off x="3552" y="2928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1" name="Oval 1099"/>
            <p:cNvSpPr>
              <a:spLocks noChangeArrowheads="1"/>
            </p:cNvSpPr>
            <p:nvPr/>
          </p:nvSpPr>
          <p:spPr bwMode="auto">
            <a:xfrm>
              <a:off x="2592" y="2880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2" name="Oval 1100"/>
            <p:cNvSpPr>
              <a:spLocks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3" name="Oval 1101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4" name="Oval 1102"/>
            <p:cNvSpPr>
              <a:spLocks noChangeArrowheads="1"/>
            </p:cNvSpPr>
            <p:nvPr/>
          </p:nvSpPr>
          <p:spPr bwMode="auto">
            <a:xfrm>
              <a:off x="2544" y="2976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5" name="Oval 1103"/>
            <p:cNvSpPr>
              <a:spLocks noChangeArrowheads="1"/>
            </p:cNvSpPr>
            <p:nvPr/>
          </p:nvSpPr>
          <p:spPr bwMode="auto">
            <a:xfrm>
              <a:off x="3696" y="2976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6" name="Oval 1104"/>
            <p:cNvSpPr>
              <a:spLocks noChangeArrowheads="1"/>
            </p:cNvSpPr>
            <p:nvPr/>
          </p:nvSpPr>
          <p:spPr bwMode="auto">
            <a:xfrm>
              <a:off x="3456" y="3024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7" name="Oval 1105"/>
            <p:cNvSpPr>
              <a:spLocks noChangeArrowheads="1"/>
            </p:cNvSpPr>
            <p:nvPr/>
          </p:nvSpPr>
          <p:spPr bwMode="auto">
            <a:xfrm>
              <a:off x="3792" y="2880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0498" name="Oval 1106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0814" name="Line 1422"/>
          <p:cNvSpPr>
            <a:spLocks noChangeShapeType="1"/>
          </p:cNvSpPr>
          <p:nvPr/>
        </p:nvSpPr>
        <p:spPr bwMode="auto">
          <a:xfrm>
            <a:off x="5867400" y="5943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815" name="Text Box 1423"/>
          <p:cNvSpPr txBox="1">
            <a:spLocks noChangeArrowheads="1"/>
          </p:cNvSpPr>
          <p:nvPr/>
        </p:nvSpPr>
        <p:spPr bwMode="auto">
          <a:xfrm>
            <a:off x="6858000" y="5607050"/>
            <a:ext cx="1676400" cy="641350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Vers les organes cibles</a:t>
            </a:r>
          </a:p>
        </p:txBody>
      </p:sp>
      <p:sp>
        <p:nvSpPr>
          <p:cNvPr id="60816" name="Text Box 1424"/>
          <p:cNvSpPr txBox="1">
            <a:spLocks noChangeArrowheads="1"/>
          </p:cNvSpPr>
          <p:nvPr/>
        </p:nvSpPr>
        <p:spPr bwMode="auto">
          <a:xfrm>
            <a:off x="6858000" y="1066800"/>
            <a:ext cx="2057400" cy="1216025"/>
          </a:xfrm>
          <a:prstGeom prst="rect">
            <a:avLst/>
          </a:prstGeom>
          <a:solidFill>
            <a:srgbClr val="FF99C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Une vésicule de sécrétion contient 8000 molécules d’insuline !</a:t>
            </a:r>
          </a:p>
        </p:txBody>
      </p:sp>
      <p:sp>
        <p:nvSpPr>
          <p:cNvPr id="60817" name="Text Box 1425"/>
          <p:cNvSpPr txBox="1">
            <a:spLocks noChangeArrowheads="1"/>
          </p:cNvSpPr>
          <p:nvPr/>
        </p:nvSpPr>
        <p:spPr bwMode="auto">
          <a:xfrm>
            <a:off x="6858000" y="3352800"/>
            <a:ext cx="2057400" cy="1336675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stimulus de libération de l’insuline est l’hyperglycémie</a:t>
            </a:r>
          </a:p>
        </p:txBody>
      </p:sp>
      <p:sp>
        <p:nvSpPr>
          <p:cNvPr id="60819" name="Text Box 1427"/>
          <p:cNvSpPr txBox="1">
            <a:spLocks noChangeArrowheads="1"/>
          </p:cNvSpPr>
          <p:nvPr/>
        </p:nvSpPr>
        <p:spPr bwMode="auto">
          <a:xfrm>
            <a:off x="381000" y="838200"/>
            <a:ext cx="2133600" cy="422275"/>
          </a:xfrm>
          <a:prstGeom prst="rect">
            <a:avLst/>
          </a:prstGeom>
          <a:solidFill>
            <a:srgbClr val="CC99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Hyperglycémie</a:t>
            </a:r>
          </a:p>
        </p:txBody>
      </p:sp>
      <p:sp>
        <p:nvSpPr>
          <p:cNvPr id="60820" name="Text Box 1428"/>
          <p:cNvSpPr txBox="1">
            <a:spLocks noChangeArrowheads="1"/>
          </p:cNvSpPr>
          <p:nvPr/>
        </p:nvSpPr>
        <p:spPr bwMode="auto">
          <a:xfrm>
            <a:off x="152400" y="13716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&gt; 5 mmol/L</a:t>
            </a:r>
          </a:p>
        </p:txBody>
      </p:sp>
    </p:spTree>
    <p:extLst>
      <p:ext uri="{BB962C8B-B14F-4D97-AF65-F5344CB8AC3E}">
        <p14:creationId xmlns:p14="http://schemas.microsoft.com/office/powerpoint/2010/main" xmlns="" val="12752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008112"/>
          </a:xfrm>
        </p:spPr>
        <p:txBody>
          <a:bodyPr>
            <a:normAutofit/>
          </a:bodyPr>
          <a:lstStyle/>
          <a:p>
            <a:r>
              <a:rPr lang="fr-FR" sz="3600" dirty="0"/>
              <a:t>Régulation de la sécrétion de l’insuline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Facteurs hormonaux: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Hormones pancréatiques</a:t>
            </a:r>
            <a:r>
              <a:rPr lang="fr-FR" dirty="0" smtClean="0"/>
              <a:t>: le glucagon stimule la sécrétion d’insuline par effets directe sur les cellules B</a:t>
            </a:r>
          </a:p>
          <a:p>
            <a:r>
              <a:rPr lang="fr-FR" dirty="0" smtClean="0"/>
              <a:t>Somatostatine inhibe la sécrétion d’insuline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Hormones gastro-intestinales</a:t>
            </a:r>
            <a:r>
              <a:rPr lang="fr-FR" dirty="0" smtClean="0"/>
              <a:t>: VIP,CCK, secretine,gastrine ont un effet potentialisateurs sur le reflexe d’anticipation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Autres hormones: </a:t>
            </a:r>
            <a:r>
              <a:rPr lang="fr-FR" dirty="0" smtClean="0"/>
              <a:t>hormones </a:t>
            </a:r>
            <a:r>
              <a:rPr lang="fr-FR" dirty="0" err="1" smtClean="0"/>
              <a:t>hyperglycémiantes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 glucocorticoïdes hormone de croissance stimulent la sécrétion.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475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936104"/>
          </a:xfrm>
        </p:spPr>
        <p:txBody>
          <a:bodyPr>
            <a:normAutofit/>
          </a:bodyPr>
          <a:lstStyle/>
          <a:p>
            <a:r>
              <a:rPr lang="fr-FR" sz="3600" dirty="0"/>
              <a:t>Régulation de la sécrétion de l’insuline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79876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Facteurs nerveux: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SN sympathique:</a:t>
            </a:r>
          </a:p>
          <a:p>
            <a:r>
              <a:rPr lang="fr-FR" dirty="0" smtClean="0"/>
              <a:t>Effet alpha adrénergique: inhibe la sécrétion </a:t>
            </a:r>
          </a:p>
          <a:p>
            <a:r>
              <a:rPr lang="fr-FR" dirty="0" smtClean="0"/>
              <a:t>Effet beta adrénergique: stimule la sécrétion de l’insuline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SN parasympathique</a:t>
            </a:r>
          </a:p>
          <a:p>
            <a:r>
              <a:rPr lang="fr-FR" dirty="0" smtClean="0"/>
              <a:t>Acétyle choline stimule la sécrétion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25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 l’insuline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Foie:</a:t>
            </a:r>
          </a:p>
          <a:p>
            <a:r>
              <a:rPr lang="fr-FR" dirty="0" smtClean="0"/>
              <a:t>Inhibe la néoglucogenèse: inhibe les enzymes et diminue les substrats</a:t>
            </a:r>
          </a:p>
          <a:p>
            <a:r>
              <a:rPr lang="fr-FR" dirty="0" smtClean="0"/>
              <a:t>Stimule la glycogénogénèse: foie étant un organe de réserve du glucose</a:t>
            </a:r>
          </a:p>
        </p:txBody>
      </p:sp>
    </p:spTree>
    <p:extLst>
      <p:ext uri="{BB962C8B-B14F-4D97-AF65-F5344CB8AC3E}">
        <p14:creationId xmlns:p14="http://schemas.microsoft.com/office/powerpoint/2010/main" xmlns="" val="22271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1330325"/>
            <a:ext cx="6096000" cy="101566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/>
              <a:t>La </a:t>
            </a:r>
            <a:r>
              <a:rPr lang="fr-FR" sz="2000" b="1" dirty="0">
                <a:solidFill>
                  <a:srgbClr val="FF3300"/>
                </a:solidFill>
              </a:rPr>
              <a:t>glycémie</a:t>
            </a:r>
            <a:r>
              <a:rPr lang="fr-FR" sz="2000" b="1" dirty="0"/>
              <a:t> est le taux de glucose plasmatique. Chez un sujet normal, la glycémie </a:t>
            </a:r>
            <a:r>
              <a:rPr lang="fr-FR" sz="2000" b="1" dirty="0">
                <a:solidFill>
                  <a:schemeClr val="accent2"/>
                </a:solidFill>
              </a:rPr>
              <a:t>oscille</a:t>
            </a:r>
            <a:r>
              <a:rPr lang="fr-FR" sz="2000" b="1" dirty="0"/>
              <a:t> autour d’une valeur moyenne comprise entre </a:t>
            </a:r>
            <a:r>
              <a:rPr lang="fr-FR" sz="2000" b="1" dirty="0">
                <a:solidFill>
                  <a:srgbClr val="008000"/>
                </a:solidFill>
              </a:rPr>
              <a:t>0.8 </a:t>
            </a:r>
            <a:r>
              <a:rPr lang="fr-FR" sz="2000" b="1" dirty="0" smtClean="0">
                <a:solidFill>
                  <a:srgbClr val="008000"/>
                </a:solidFill>
              </a:rPr>
              <a:t>g/L </a:t>
            </a:r>
            <a:r>
              <a:rPr lang="fr-FR" sz="2000" b="1" dirty="0" smtClean="0"/>
              <a:t>et </a:t>
            </a:r>
            <a:r>
              <a:rPr lang="fr-FR" sz="2000" b="1" dirty="0">
                <a:solidFill>
                  <a:srgbClr val="008000"/>
                </a:solidFill>
              </a:rPr>
              <a:t>1.2 </a:t>
            </a:r>
            <a:r>
              <a:rPr lang="fr-FR" sz="2000" b="1" dirty="0" smtClean="0">
                <a:solidFill>
                  <a:srgbClr val="008000"/>
                </a:solidFill>
              </a:rPr>
              <a:t>g/L</a:t>
            </a:r>
            <a:endParaRPr lang="fr-FR" sz="2000" b="1" baseline="30000" dirty="0">
              <a:solidFill>
                <a:srgbClr val="008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3006725"/>
            <a:ext cx="7391400" cy="400110"/>
          </a:xfrm>
          <a:prstGeom prst="rect">
            <a:avLst/>
          </a:prstGeom>
          <a:solidFill>
            <a:srgbClr val="FF99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/>
              <a:t>La glycémie est une </a:t>
            </a:r>
            <a:r>
              <a:rPr lang="fr-FR" sz="2000" b="1" u="sng" dirty="0"/>
              <a:t>constante physiologique</a:t>
            </a:r>
            <a:r>
              <a:rPr lang="fr-FR" sz="2000" b="1" dirty="0">
                <a:solidFill>
                  <a:srgbClr val="FF3300"/>
                </a:solidFill>
              </a:rPr>
              <a:t> </a:t>
            </a:r>
            <a:r>
              <a:rPr lang="fr-FR" sz="2000" b="1" dirty="0"/>
              <a:t>du milieu intérieur</a:t>
            </a:r>
            <a:endParaRPr lang="fr-FR" sz="2000" b="1" dirty="0">
              <a:solidFill>
                <a:srgbClr val="FF33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66800" y="3733800"/>
            <a:ext cx="6934200" cy="727075"/>
          </a:xfrm>
          <a:prstGeom prst="rect">
            <a:avLst/>
          </a:prstGeom>
          <a:solidFill>
            <a:srgbClr val="CCFF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/>
              <a:t>Pour que la glycémie demeure constante, il doit exister </a:t>
            </a:r>
            <a:r>
              <a:rPr lang="fr-FR" sz="2000" b="1" dirty="0">
                <a:solidFill>
                  <a:srgbClr val="FF3300"/>
                </a:solidFill>
              </a:rPr>
              <a:t>un mécanisme de régulation</a:t>
            </a:r>
            <a:r>
              <a:rPr lang="fr-FR" sz="2000" b="1" dirty="0"/>
              <a:t> du taux de glucose sanguin</a:t>
            </a:r>
            <a:endParaRPr lang="fr-FR" sz="2000" b="1" dirty="0">
              <a:solidFill>
                <a:srgbClr val="FF33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14600" y="762000"/>
            <a:ext cx="3962400" cy="463846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400" b="1" dirty="0"/>
              <a:t>INTRODUCTION GENERALE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447800" y="4683125"/>
            <a:ext cx="6096000" cy="727075"/>
          </a:xfrm>
          <a:prstGeom prst="rect">
            <a:avLst/>
          </a:prstGeom>
          <a:solidFill>
            <a:srgbClr val="33CC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dirty="0"/>
              <a:t>Ce mécanisme d’homéostasie glucidique est </a:t>
            </a:r>
            <a:r>
              <a:rPr lang="fr-FR" sz="2000" b="1" dirty="0" smtClean="0"/>
              <a:t>assuré </a:t>
            </a:r>
            <a:r>
              <a:rPr lang="fr-FR" sz="2000" b="1" dirty="0"/>
              <a:t>par </a:t>
            </a:r>
            <a:r>
              <a:rPr lang="fr-FR" sz="2000" b="1" dirty="0">
                <a:solidFill>
                  <a:srgbClr val="FF3300"/>
                </a:solidFill>
              </a:rPr>
              <a:t>deux hormones pancréatiques</a:t>
            </a:r>
            <a:r>
              <a:rPr lang="fr-FR" sz="2000" b="1" dirty="0"/>
              <a:t> :</a:t>
            </a:r>
            <a:endParaRPr lang="fr-FR" sz="2000" b="1" dirty="0">
              <a:solidFill>
                <a:srgbClr val="FF3300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133600" y="5562600"/>
            <a:ext cx="1600200" cy="40011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2000" b="1" dirty="0"/>
              <a:t>- l’insuline</a:t>
            </a:r>
            <a:endParaRPr lang="fr-FR" sz="2000" b="1" dirty="0">
              <a:solidFill>
                <a:srgbClr val="FF33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133600" y="6130925"/>
            <a:ext cx="1600200" cy="400110"/>
          </a:xfrm>
          <a:prstGeom prst="rect">
            <a:avLst/>
          </a:prstGeom>
          <a:solidFill>
            <a:srgbClr val="FFCC99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2000" b="1" dirty="0"/>
              <a:t>- le glucagon</a:t>
            </a:r>
            <a:endParaRPr lang="fr-FR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19200" y="127000"/>
            <a:ext cx="67818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u="sng"/>
              <a:t>Le foie</a:t>
            </a:r>
            <a:r>
              <a:rPr lang="fr-FR"/>
              <a:t> : un organe de réserve de glucose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200" y="6359525"/>
            <a:ext cx="2362200" cy="422275"/>
          </a:xfrm>
          <a:prstGeom prst="rect">
            <a:avLst/>
          </a:prstGeom>
          <a:solidFill>
            <a:srgbClr val="CC99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1- Si hyperglycémie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038600" y="838200"/>
            <a:ext cx="91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FOIE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57200" y="4953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grpSp>
        <p:nvGrpSpPr>
          <p:cNvPr id="12460" name="Group 172"/>
          <p:cNvGrpSpPr>
            <a:grpSpLocks/>
          </p:cNvGrpSpPr>
          <p:nvPr/>
        </p:nvGrpSpPr>
        <p:grpSpPr bwMode="auto">
          <a:xfrm>
            <a:off x="304800" y="3733800"/>
            <a:ext cx="1371600" cy="1131888"/>
            <a:chOff x="192" y="2592"/>
            <a:chExt cx="864" cy="713"/>
          </a:xfrm>
        </p:grpSpPr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288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240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432" y="3024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288" y="264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192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480" y="321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384" y="2784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624" y="292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576" y="312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768" y="2976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624" y="259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528" y="283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816" y="316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8" name="Oval 40"/>
            <p:cNvSpPr>
              <a:spLocks noChangeArrowheads="1"/>
            </p:cNvSpPr>
            <p:nvPr/>
          </p:nvSpPr>
          <p:spPr bwMode="auto">
            <a:xfrm>
              <a:off x="720" y="273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29" name="Oval 41"/>
            <p:cNvSpPr>
              <a:spLocks noChangeArrowheads="1"/>
            </p:cNvSpPr>
            <p:nvPr/>
          </p:nvSpPr>
          <p:spPr bwMode="auto">
            <a:xfrm>
              <a:off x="981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30" name="Oval 42"/>
            <p:cNvSpPr>
              <a:spLocks noChangeArrowheads="1"/>
            </p:cNvSpPr>
            <p:nvPr/>
          </p:nvSpPr>
          <p:spPr bwMode="auto">
            <a:xfrm>
              <a:off x="933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333" name="Oval 45"/>
            <p:cNvSpPr>
              <a:spLocks noChangeArrowheads="1"/>
            </p:cNvSpPr>
            <p:nvPr/>
          </p:nvSpPr>
          <p:spPr bwMode="auto">
            <a:xfrm>
              <a:off x="885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12389" name="Group 101"/>
          <p:cNvGrpSpPr>
            <a:grpSpLocks/>
          </p:cNvGrpSpPr>
          <p:nvPr/>
        </p:nvGrpSpPr>
        <p:grpSpPr bwMode="auto">
          <a:xfrm>
            <a:off x="76200" y="1700213"/>
            <a:ext cx="2781300" cy="2947987"/>
            <a:chOff x="72" y="1296"/>
            <a:chExt cx="1752" cy="1857"/>
          </a:xfrm>
        </p:grpSpPr>
        <p:grpSp>
          <p:nvGrpSpPr>
            <p:cNvPr id="12390" name="Group 102"/>
            <p:cNvGrpSpPr>
              <a:grpSpLocks/>
            </p:cNvGrpSpPr>
            <p:nvPr/>
          </p:nvGrpSpPr>
          <p:grpSpPr bwMode="auto">
            <a:xfrm>
              <a:off x="960" y="1296"/>
              <a:ext cx="864" cy="521"/>
              <a:chOff x="960" y="1296"/>
              <a:chExt cx="864" cy="521"/>
            </a:xfrm>
          </p:grpSpPr>
          <p:sp>
            <p:nvSpPr>
              <p:cNvPr id="12391" name="Oval 10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2" name="Oval 104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3" name="Oval 105"/>
              <p:cNvSpPr>
                <a:spLocks noChangeArrowheads="1"/>
              </p:cNvSpPr>
              <p:nvPr/>
            </p:nvSpPr>
            <p:spPr bwMode="auto">
              <a:xfrm>
                <a:off x="1056" y="1344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4" name="Oval 106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5" name="Oval 107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6" name="Oval 108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7" name="Oval 10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8" name="Oval 110"/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9" name="Oval 111"/>
              <p:cNvSpPr>
                <a:spLocks noChangeArrowheads="1"/>
              </p:cNvSpPr>
              <p:nvPr/>
            </p:nvSpPr>
            <p:spPr bwMode="auto">
              <a:xfrm>
                <a:off x="1296" y="1536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400" name="Oval 112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401" name="Oval 113"/>
              <p:cNvSpPr>
                <a:spLocks noChangeArrowheads="1"/>
              </p:cNvSpPr>
              <p:nvPr/>
            </p:nvSpPr>
            <p:spPr bwMode="auto">
              <a:xfrm>
                <a:off x="1749" y="1680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402" name="Oval 114"/>
              <p:cNvSpPr>
                <a:spLocks noChangeArrowheads="1"/>
              </p:cNvSpPr>
              <p:nvPr/>
            </p:nvSpPr>
            <p:spPr bwMode="auto">
              <a:xfrm>
                <a:off x="1653" y="1584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72" y="2512"/>
              <a:ext cx="1044" cy="641"/>
            </a:xfrm>
            <a:custGeom>
              <a:avLst/>
              <a:gdLst>
                <a:gd name="T0" fmla="*/ 664 w 1044"/>
                <a:gd name="T1" fmla="*/ 8 h 641"/>
                <a:gd name="T2" fmla="*/ 360 w 1044"/>
                <a:gd name="T3" fmla="*/ 16 h 641"/>
                <a:gd name="T4" fmla="*/ 184 w 1044"/>
                <a:gd name="T5" fmla="*/ 64 h 641"/>
                <a:gd name="T6" fmla="*/ 136 w 1044"/>
                <a:gd name="T7" fmla="*/ 104 h 641"/>
                <a:gd name="T8" fmla="*/ 128 w 1044"/>
                <a:gd name="T9" fmla="*/ 128 h 641"/>
                <a:gd name="T10" fmla="*/ 96 w 1044"/>
                <a:gd name="T11" fmla="*/ 176 h 641"/>
                <a:gd name="T12" fmla="*/ 64 w 1044"/>
                <a:gd name="T13" fmla="*/ 224 h 641"/>
                <a:gd name="T14" fmla="*/ 48 w 1044"/>
                <a:gd name="T15" fmla="*/ 248 h 641"/>
                <a:gd name="T16" fmla="*/ 96 w 1044"/>
                <a:gd name="T17" fmla="*/ 544 h 641"/>
                <a:gd name="T18" fmla="*/ 224 w 1044"/>
                <a:gd name="T19" fmla="*/ 584 h 641"/>
                <a:gd name="T20" fmla="*/ 240 w 1044"/>
                <a:gd name="T21" fmla="*/ 608 h 641"/>
                <a:gd name="T22" fmla="*/ 360 w 1044"/>
                <a:gd name="T23" fmla="*/ 640 h 641"/>
                <a:gd name="T24" fmla="*/ 464 w 1044"/>
                <a:gd name="T25" fmla="*/ 632 h 641"/>
                <a:gd name="T26" fmla="*/ 480 w 1044"/>
                <a:gd name="T27" fmla="*/ 608 h 641"/>
                <a:gd name="T28" fmla="*/ 504 w 1044"/>
                <a:gd name="T29" fmla="*/ 592 h 641"/>
                <a:gd name="T30" fmla="*/ 608 w 1044"/>
                <a:gd name="T31" fmla="*/ 560 h 641"/>
                <a:gd name="T32" fmla="*/ 928 w 1044"/>
                <a:gd name="T33" fmla="*/ 616 h 641"/>
                <a:gd name="T34" fmla="*/ 1000 w 1044"/>
                <a:gd name="T35" fmla="*/ 608 h 641"/>
                <a:gd name="T36" fmla="*/ 1008 w 1044"/>
                <a:gd name="T37" fmla="*/ 584 h 641"/>
                <a:gd name="T38" fmla="*/ 1040 w 1044"/>
                <a:gd name="T39" fmla="*/ 496 h 641"/>
                <a:gd name="T40" fmla="*/ 920 w 1044"/>
                <a:gd name="T41" fmla="*/ 272 h 641"/>
                <a:gd name="T42" fmla="*/ 888 w 1044"/>
                <a:gd name="T43" fmla="*/ 240 h 641"/>
                <a:gd name="T44" fmla="*/ 840 w 1044"/>
                <a:gd name="T45" fmla="*/ 224 h 641"/>
                <a:gd name="T46" fmla="*/ 784 w 1044"/>
                <a:gd name="T47" fmla="*/ 80 h 641"/>
                <a:gd name="T48" fmla="*/ 736 w 1044"/>
                <a:gd name="T49" fmla="*/ 48 h 641"/>
                <a:gd name="T50" fmla="*/ 688 w 1044"/>
                <a:gd name="T51" fmla="*/ 32 h 641"/>
                <a:gd name="T52" fmla="*/ 680 w 1044"/>
                <a:gd name="T53" fmla="*/ 8 h 641"/>
                <a:gd name="T54" fmla="*/ 656 w 1044"/>
                <a:gd name="T55" fmla="*/ 0 h 641"/>
                <a:gd name="T56" fmla="*/ 664 w 1044"/>
                <a:gd name="T57" fmla="*/ 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4" h="641">
                  <a:moveTo>
                    <a:pt x="664" y="8"/>
                  </a:moveTo>
                  <a:cubicBezTo>
                    <a:pt x="563" y="11"/>
                    <a:pt x="461" y="11"/>
                    <a:pt x="360" y="16"/>
                  </a:cubicBezTo>
                  <a:cubicBezTo>
                    <a:pt x="301" y="19"/>
                    <a:pt x="242" y="50"/>
                    <a:pt x="184" y="64"/>
                  </a:cubicBezTo>
                  <a:cubicBezTo>
                    <a:pt x="169" y="79"/>
                    <a:pt x="149" y="88"/>
                    <a:pt x="136" y="104"/>
                  </a:cubicBezTo>
                  <a:cubicBezTo>
                    <a:pt x="131" y="111"/>
                    <a:pt x="132" y="121"/>
                    <a:pt x="128" y="128"/>
                  </a:cubicBezTo>
                  <a:cubicBezTo>
                    <a:pt x="119" y="145"/>
                    <a:pt x="107" y="160"/>
                    <a:pt x="96" y="176"/>
                  </a:cubicBezTo>
                  <a:cubicBezTo>
                    <a:pt x="85" y="192"/>
                    <a:pt x="75" y="208"/>
                    <a:pt x="64" y="224"/>
                  </a:cubicBezTo>
                  <a:cubicBezTo>
                    <a:pt x="59" y="232"/>
                    <a:pt x="48" y="248"/>
                    <a:pt x="48" y="248"/>
                  </a:cubicBezTo>
                  <a:cubicBezTo>
                    <a:pt x="28" y="346"/>
                    <a:pt x="0" y="480"/>
                    <a:pt x="96" y="544"/>
                  </a:cubicBezTo>
                  <a:cubicBezTo>
                    <a:pt x="127" y="590"/>
                    <a:pt x="175" y="568"/>
                    <a:pt x="224" y="584"/>
                  </a:cubicBezTo>
                  <a:cubicBezTo>
                    <a:pt x="229" y="592"/>
                    <a:pt x="232" y="602"/>
                    <a:pt x="240" y="608"/>
                  </a:cubicBezTo>
                  <a:cubicBezTo>
                    <a:pt x="257" y="622"/>
                    <a:pt x="334" y="633"/>
                    <a:pt x="360" y="640"/>
                  </a:cubicBezTo>
                  <a:cubicBezTo>
                    <a:pt x="395" y="637"/>
                    <a:pt x="430" y="641"/>
                    <a:pt x="464" y="632"/>
                  </a:cubicBezTo>
                  <a:cubicBezTo>
                    <a:pt x="473" y="630"/>
                    <a:pt x="473" y="615"/>
                    <a:pt x="480" y="608"/>
                  </a:cubicBezTo>
                  <a:cubicBezTo>
                    <a:pt x="487" y="601"/>
                    <a:pt x="495" y="596"/>
                    <a:pt x="504" y="592"/>
                  </a:cubicBezTo>
                  <a:cubicBezTo>
                    <a:pt x="537" y="577"/>
                    <a:pt x="574" y="571"/>
                    <a:pt x="608" y="560"/>
                  </a:cubicBezTo>
                  <a:cubicBezTo>
                    <a:pt x="715" y="570"/>
                    <a:pt x="822" y="595"/>
                    <a:pt x="928" y="616"/>
                  </a:cubicBezTo>
                  <a:cubicBezTo>
                    <a:pt x="952" y="613"/>
                    <a:pt x="978" y="617"/>
                    <a:pt x="1000" y="608"/>
                  </a:cubicBezTo>
                  <a:cubicBezTo>
                    <a:pt x="1008" y="605"/>
                    <a:pt x="1006" y="592"/>
                    <a:pt x="1008" y="584"/>
                  </a:cubicBezTo>
                  <a:cubicBezTo>
                    <a:pt x="1017" y="550"/>
                    <a:pt x="1029" y="529"/>
                    <a:pt x="1040" y="496"/>
                  </a:cubicBezTo>
                  <a:cubicBezTo>
                    <a:pt x="1031" y="369"/>
                    <a:pt x="1044" y="313"/>
                    <a:pt x="920" y="272"/>
                  </a:cubicBezTo>
                  <a:cubicBezTo>
                    <a:pt x="909" y="261"/>
                    <a:pt x="901" y="248"/>
                    <a:pt x="888" y="240"/>
                  </a:cubicBezTo>
                  <a:cubicBezTo>
                    <a:pt x="874" y="231"/>
                    <a:pt x="840" y="224"/>
                    <a:pt x="840" y="224"/>
                  </a:cubicBezTo>
                  <a:cubicBezTo>
                    <a:pt x="812" y="181"/>
                    <a:pt x="800" y="129"/>
                    <a:pt x="784" y="80"/>
                  </a:cubicBezTo>
                  <a:cubicBezTo>
                    <a:pt x="778" y="62"/>
                    <a:pt x="754" y="54"/>
                    <a:pt x="736" y="48"/>
                  </a:cubicBezTo>
                  <a:cubicBezTo>
                    <a:pt x="720" y="43"/>
                    <a:pt x="688" y="32"/>
                    <a:pt x="688" y="32"/>
                  </a:cubicBezTo>
                  <a:cubicBezTo>
                    <a:pt x="685" y="24"/>
                    <a:pt x="686" y="14"/>
                    <a:pt x="680" y="8"/>
                  </a:cubicBezTo>
                  <a:cubicBezTo>
                    <a:pt x="674" y="2"/>
                    <a:pt x="664" y="0"/>
                    <a:pt x="656" y="0"/>
                  </a:cubicBezTo>
                  <a:cubicBezTo>
                    <a:pt x="652" y="0"/>
                    <a:pt x="661" y="5"/>
                    <a:pt x="66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12404" name="Line 116"/>
          <p:cNvSpPr>
            <a:spLocks noChangeShapeType="1"/>
          </p:cNvSpPr>
          <p:nvPr/>
        </p:nvSpPr>
        <p:spPr bwMode="auto">
          <a:xfrm>
            <a:off x="3276600" y="2057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488" name="Text Box 200"/>
          <p:cNvSpPr txBox="1">
            <a:spLocks noChangeArrowheads="1"/>
          </p:cNvSpPr>
          <p:nvPr/>
        </p:nvSpPr>
        <p:spPr bwMode="auto">
          <a:xfrm>
            <a:off x="3581400" y="3733800"/>
            <a:ext cx="1828800" cy="1616075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glycémie redevient normale c’est à dire autour de 5 mmol/L</a:t>
            </a:r>
          </a:p>
        </p:txBody>
      </p:sp>
      <p:grpSp>
        <p:nvGrpSpPr>
          <p:cNvPr id="12490" name="Group 202"/>
          <p:cNvGrpSpPr>
            <a:grpSpLocks/>
          </p:cNvGrpSpPr>
          <p:nvPr/>
        </p:nvGrpSpPr>
        <p:grpSpPr bwMode="auto">
          <a:xfrm>
            <a:off x="3200400" y="1524000"/>
            <a:ext cx="1981200" cy="533400"/>
            <a:chOff x="2016" y="1200"/>
            <a:chExt cx="1248" cy="336"/>
          </a:xfrm>
        </p:grpSpPr>
        <p:sp>
          <p:nvSpPr>
            <p:cNvPr id="12491" name="Text Box 203"/>
            <p:cNvSpPr txBox="1">
              <a:spLocks noChangeArrowheads="1"/>
            </p:cNvSpPr>
            <p:nvPr/>
          </p:nvSpPr>
          <p:spPr bwMode="auto">
            <a:xfrm>
              <a:off x="2016" y="1200"/>
              <a:ext cx="1248" cy="228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1- Glycogénogenèse</a:t>
              </a:r>
            </a:p>
          </p:txBody>
        </p:sp>
        <p:sp>
          <p:nvSpPr>
            <p:cNvPr id="12492" name="Line 204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12505" name="Text Box 217"/>
          <p:cNvSpPr txBox="1">
            <a:spLocks noChangeArrowheads="1"/>
          </p:cNvSpPr>
          <p:nvPr/>
        </p:nvSpPr>
        <p:spPr bwMode="auto">
          <a:xfrm>
            <a:off x="5791200" y="2819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Glycogène</a:t>
            </a:r>
          </a:p>
        </p:txBody>
      </p:sp>
      <p:sp>
        <p:nvSpPr>
          <p:cNvPr id="12524" name="Text Box 236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&gt; 5 mmol/L</a:t>
            </a:r>
          </a:p>
        </p:txBody>
      </p:sp>
      <p:grpSp>
        <p:nvGrpSpPr>
          <p:cNvPr id="12527" name="Group 239"/>
          <p:cNvGrpSpPr>
            <a:grpSpLocks/>
          </p:cNvGrpSpPr>
          <p:nvPr/>
        </p:nvGrpSpPr>
        <p:grpSpPr bwMode="auto">
          <a:xfrm>
            <a:off x="5334000" y="1184275"/>
            <a:ext cx="2008188" cy="1635125"/>
            <a:chOff x="3360" y="986"/>
            <a:chExt cx="1265" cy="1030"/>
          </a:xfrm>
        </p:grpSpPr>
        <p:grpSp>
          <p:nvGrpSpPr>
            <p:cNvPr id="12528" name="Group 240"/>
            <p:cNvGrpSpPr>
              <a:grpSpLocks/>
            </p:cNvGrpSpPr>
            <p:nvPr/>
          </p:nvGrpSpPr>
          <p:grpSpPr bwMode="auto">
            <a:xfrm>
              <a:off x="3360" y="1104"/>
              <a:ext cx="1248" cy="912"/>
              <a:chOff x="2640" y="1872"/>
              <a:chExt cx="2448" cy="1824"/>
            </a:xfrm>
          </p:grpSpPr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3888" y="3168"/>
                <a:ext cx="19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0" name="Oval 242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1" name="Oval 243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2" name="Oval 244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3" name="Oval 245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5" name="Oval 247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6" name="Oval 248"/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 rot="3903365">
                <a:off x="2914" y="2757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0" name="Oval 252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 rot="3903365">
                <a:off x="3010" y="300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3" name="Oval 255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4" name="Oval 256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6" name="Oval 258"/>
              <p:cNvSpPr>
                <a:spLocks noChangeArrowheads="1"/>
              </p:cNvSpPr>
              <p:nvPr/>
            </p:nvSpPr>
            <p:spPr bwMode="auto">
              <a:xfrm>
                <a:off x="355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369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8" name="Oval 260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49" name="Oval 261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17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393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3" name="Oval 265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4" name="Oval 266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6" name="Oval 268"/>
              <p:cNvSpPr>
                <a:spLocks noChangeArrowheads="1"/>
              </p:cNvSpPr>
              <p:nvPr/>
            </p:nvSpPr>
            <p:spPr bwMode="auto">
              <a:xfrm>
                <a:off x="360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374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8" name="Oval 270"/>
              <p:cNvSpPr>
                <a:spLocks noChangeArrowheads="1"/>
              </p:cNvSpPr>
              <p:nvPr/>
            </p:nvSpPr>
            <p:spPr bwMode="auto">
              <a:xfrm>
                <a:off x="408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59" name="Oval 271"/>
              <p:cNvSpPr>
                <a:spLocks noChangeArrowheads="1"/>
              </p:cNvSpPr>
              <p:nvPr/>
            </p:nvSpPr>
            <p:spPr bwMode="auto">
              <a:xfrm>
                <a:off x="432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422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398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2" name="Oval 274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 flipH="1">
                <a:off x="3696" y="201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4" name="Oval 276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5" name="Oval 27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6" name="Oval 278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7" name="Oval 279"/>
              <p:cNvSpPr>
                <a:spLocks noChangeArrowheads="1"/>
              </p:cNvSpPr>
              <p:nvPr/>
            </p:nvSpPr>
            <p:spPr bwMode="auto">
              <a:xfrm>
                <a:off x="422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436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69" name="Oval 281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0" name="Oval 282"/>
              <p:cNvSpPr>
                <a:spLocks noChangeArrowheads="1"/>
              </p:cNvSpPr>
              <p:nvPr/>
            </p:nvSpPr>
            <p:spPr bwMode="auto">
              <a:xfrm>
                <a:off x="494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460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4" name="Oval 286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5" name="Oval 287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427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7" name="Oval 289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8" name="Oval 290"/>
              <p:cNvSpPr>
                <a:spLocks noChangeArrowheads="1"/>
              </p:cNvSpPr>
              <p:nvPr/>
            </p:nvSpPr>
            <p:spPr bwMode="auto">
              <a:xfrm>
                <a:off x="48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475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451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403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582" name="Oval 294"/>
              <p:cNvSpPr>
                <a:spLocks noChangeArrowheads="1"/>
              </p:cNvSpPr>
              <p:nvPr/>
            </p:nvSpPr>
            <p:spPr bwMode="auto">
              <a:xfrm>
                <a:off x="436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583" name="Freeform 295"/>
            <p:cNvSpPr>
              <a:spLocks/>
            </p:cNvSpPr>
            <p:nvPr/>
          </p:nvSpPr>
          <p:spPr bwMode="auto">
            <a:xfrm>
              <a:off x="3648" y="986"/>
              <a:ext cx="977" cy="614"/>
            </a:xfrm>
            <a:custGeom>
              <a:avLst/>
              <a:gdLst>
                <a:gd name="T0" fmla="*/ 583 w 977"/>
                <a:gd name="T1" fmla="*/ 38 h 614"/>
                <a:gd name="T2" fmla="*/ 327 w 977"/>
                <a:gd name="T3" fmla="*/ 30 h 614"/>
                <a:gd name="T4" fmla="*/ 31 w 977"/>
                <a:gd name="T5" fmla="*/ 190 h 614"/>
                <a:gd name="T6" fmla="*/ 23 w 977"/>
                <a:gd name="T7" fmla="*/ 462 h 614"/>
                <a:gd name="T8" fmla="*/ 47 w 977"/>
                <a:gd name="T9" fmla="*/ 478 h 614"/>
                <a:gd name="T10" fmla="*/ 87 w 977"/>
                <a:gd name="T11" fmla="*/ 614 h 614"/>
                <a:gd name="T12" fmla="*/ 671 w 977"/>
                <a:gd name="T13" fmla="*/ 606 h 614"/>
                <a:gd name="T14" fmla="*/ 695 w 977"/>
                <a:gd name="T15" fmla="*/ 590 h 614"/>
                <a:gd name="T16" fmla="*/ 719 w 977"/>
                <a:gd name="T17" fmla="*/ 582 h 614"/>
                <a:gd name="T18" fmla="*/ 775 w 977"/>
                <a:gd name="T19" fmla="*/ 470 h 614"/>
                <a:gd name="T20" fmla="*/ 791 w 977"/>
                <a:gd name="T21" fmla="*/ 422 h 614"/>
                <a:gd name="T22" fmla="*/ 799 w 977"/>
                <a:gd name="T23" fmla="*/ 398 h 614"/>
                <a:gd name="T24" fmla="*/ 799 w 977"/>
                <a:gd name="T25" fmla="*/ 310 h 614"/>
                <a:gd name="T26" fmla="*/ 879 w 977"/>
                <a:gd name="T27" fmla="*/ 286 h 614"/>
                <a:gd name="T28" fmla="*/ 927 w 977"/>
                <a:gd name="T29" fmla="*/ 270 h 614"/>
                <a:gd name="T30" fmla="*/ 951 w 977"/>
                <a:gd name="T31" fmla="*/ 262 h 614"/>
                <a:gd name="T32" fmla="*/ 975 w 977"/>
                <a:gd name="T33" fmla="*/ 214 h 614"/>
                <a:gd name="T34" fmla="*/ 967 w 977"/>
                <a:gd name="T35" fmla="*/ 166 h 614"/>
                <a:gd name="T36" fmla="*/ 943 w 977"/>
                <a:gd name="T37" fmla="*/ 86 h 614"/>
                <a:gd name="T38" fmla="*/ 767 w 977"/>
                <a:gd name="T39" fmla="*/ 14 h 614"/>
                <a:gd name="T40" fmla="*/ 583 w 977"/>
                <a:gd name="T41" fmla="*/ 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614">
                  <a:moveTo>
                    <a:pt x="583" y="38"/>
                  </a:moveTo>
                  <a:cubicBezTo>
                    <a:pt x="498" y="35"/>
                    <a:pt x="412" y="30"/>
                    <a:pt x="327" y="30"/>
                  </a:cubicBezTo>
                  <a:cubicBezTo>
                    <a:pt x="168" y="30"/>
                    <a:pt x="83" y="35"/>
                    <a:pt x="31" y="190"/>
                  </a:cubicBezTo>
                  <a:cubicBezTo>
                    <a:pt x="25" y="270"/>
                    <a:pt x="0" y="382"/>
                    <a:pt x="23" y="462"/>
                  </a:cubicBezTo>
                  <a:cubicBezTo>
                    <a:pt x="26" y="471"/>
                    <a:pt x="39" y="473"/>
                    <a:pt x="47" y="478"/>
                  </a:cubicBezTo>
                  <a:cubicBezTo>
                    <a:pt x="51" y="532"/>
                    <a:pt x="32" y="596"/>
                    <a:pt x="87" y="614"/>
                  </a:cubicBezTo>
                  <a:cubicBezTo>
                    <a:pt x="282" y="611"/>
                    <a:pt x="476" y="614"/>
                    <a:pt x="671" y="606"/>
                  </a:cubicBezTo>
                  <a:cubicBezTo>
                    <a:pt x="681" y="606"/>
                    <a:pt x="686" y="594"/>
                    <a:pt x="695" y="590"/>
                  </a:cubicBezTo>
                  <a:cubicBezTo>
                    <a:pt x="703" y="586"/>
                    <a:pt x="711" y="585"/>
                    <a:pt x="719" y="582"/>
                  </a:cubicBezTo>
                  <a:cubicBezTo>
                    <a:pt x="732" y="543"/>
                    <a:pt x="757" y="506"/>
                    <a:pt x="775" y="470"/>
                  </a:cubicBezTo>
                  <a:cubicBezTo>
                    <a:pt x="783" y="455"/>
                    <a:pt x="786" y="438"/>
                    <a:pt x="791" y="422"/>
                  </a:cubicBezTo>
                  <a:cubicBezTo>
                    <a:pt x="794" y="414"/>
                    <a:pt x="799" y="398"/>
                    <a:pt x="799" y="398"/>
                  </a:cubicBezTo>
                  <a:cubicBezTo>
                    <a:pt x="789" y="369"/>
                    <a:pt x="777" y="342"/>
                    <a:pt x="799" y="310"/>
                  </a:cubicBezTo>
                  <a:cubicBezTo>
                    <a:pt x="804" y="303"/>
                    <a:pt x="865" y="290"/>
                    <a:pt x="879" y="286"/>
                  </a:cubicBezTo>
                  <a:cubicBezTo>
                    <a:pt x="895" y="281"/>
                    <a:pt x="911" y="275"/>
                    <a:pt x="927" y="270"/>
                  </a:cubicBezTo>
                  <a:cubicBezTo>
                    <a:pt x="935" y="267"/>
                    <a:pt x="951" y="262"/>
                    <a:pt x="951" y="262"/>
                  </a:cubicBezTo>
                  <a:cubicBezTo>
                    <a:pt x="957" y="245"/>
                    <a:pt x="973" y="232"/>
                    <a:pt x="975" y="214"/>
                  </a:cubicBezTo>
                  <a:cubicBezTo>
                    <a:pt x="977" y="198"/>
                    <a:pt x="970" y="182"/>
                    <a:pt x="967" y="166"/>
                  </a:cubicBezTo>
                  <a:cubicBezTo>
                    <a:pt x="961" y="136"/>
                    <a:pt x="953" y="117"/>
                    <a:pt x="943" y="86"/>
                  </a:cubicBezTo>
                  <a:cubicBezTo>
                    <a:pt x="928" y="41"/>
                    <a:pt x="806" y="22"/>
                    <a:pt x="767" y="14"/>
                  </a:cubicBezTo>
                  <a:cubicBezTo>
                    <a:pt x="761" y="14"/>
                    <a:pt x="621" y="0"/>
                    <a:pt x="58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2659" name="Text Box 371"/>
          <p:cNvSpPr txBox="1">
            <a:spLocks noChangeArrowheads="1"/>
          </p:cNvSpPr>
          <p:nvPr/>
        </p:nvSpPr>
        <p:spPr bwMode="auto">
          <a:xfrm>
            <a:off x="6019800" y="4073525"/>
            <a:ext cx="2819400" cy="1031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capacité de stockage en glycogène du foie est limitée à 100g</a:t>
            </a:r>
            <a:endParaRPr lang="fr-FR" b="0"/>
          </a:p>
        </p:txBody>
      </p:sp>
      <p:sp>
        <p:nvSpPr>
          <p:cNvPr id="12661" name="Text Box 373"/>
          <p:cNvSpPr txBox="1">
            <a:spLocks noChangeArrowheads="1"/>
          </p:cNvSpPr>
          <p:nvPr/>
        </p:nvSpPr>
        <p:spPr bwMode="auto">
          <a:xfrm>
            <a:off x="6019800" y="5445125"/>
            <a:ext cx="2819400" cy="13366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Après un repas, l’excédent de glucose est mis en </a:t>
            </a:r>
            <a:r>
              <a:rPr lang="fr-FR" sz="2000">
                <a:solidFill>
                  <a:srgbClr val="FF3300"/>
                </a:solidFill>
              </a:rPr>
              <a:t>réserve</a:t>
            </a:r>
            <a:r>
              <a:rPr lang="fr-FR" sz="2000"/>
              <a:t> dans les cellules</a:t>
            </a:r>
            <a:r>
              <a:rPr lang="fr-FR" sz="2000">
                <a:solidFill>
                  <a:srgbClr val="FF3300"/>
                </a:solidFill>
              </a:rPr>
              <a:t> hépatiques</a:t>
            </a:r>
          </a:p>
        </p:txBody>
      </p:sp>
      <p:grpSp>
        <p:nvGrpSpPr>
          <p:cNvPr id="12662" name="Group 374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12663" name="Freeform 375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2664" name="Oval 376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665" name="Oval 377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2526" name="Line 238"/>
          <p:cNvSpPr>
            <a:spLocks noChangeShapeType="1"/>
          </p:cNvSpPr>
          <p:nvPr/>
        </p:nvSpPr>
        <p:spPr bwMode="auto">
          <a:xfrm flipV="1">
            <a:off x="1371600" y="2514600"/>
            <a:ext cx="6096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12666" name="Group 378"/>
          <p:cNvGrpSpPr>
            <a:grpSpLocks/>
          </p:cNvGrpSpPr>
          <p:nvPr/>
        </p:nvGrpSpPr>
        <p:grpSpPr bwMode="auto">
          <a:xfrm>
            <a:off x="0" y="1019175"/>
            <a:ext cx="1371600" cy="1876425"/>
            <a:chOff x="0" y="642"/>
            <a:chExt cx="864" cy="1182"/>
          </a:xfrm>
        </p:grpSpPr>
        <p:sp>
          <p:nvSpPr>
            <p:cNvPr id="12667" name="Text Box 379"/>
            <p:cNvSpPr txBox="1">
              <a:spLocks noChangeArrowheads="1"/>
            </p:cNvSpPr>
            <p:nvPr/>
          </p:nvSpPr>
          <p:spPr bwMode="auto">
            <a:xfrm>
              <a:off x="0" y="642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Transporteur GluT-2</a:t>
              </a:r>
            </a:p>
          </p:txBody>
        </p:sp>
        <p:sp>
          <p:nvSpPr>
            <p:cNvPr id="12668" name="Line 380"/>
            <p:cNvSpPr>
              <a:spLocks noChangeShapeType="1"/>
            </p:cNvSpPr>
            <p:nvPr/>
          </p:nvSpPr>
          <p:spPr bwMode="auto">
            <a:xfrm>
              <a:off x="432" y="100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2669" name="Line 381"/>
            <p:cNvSpPr>
              <a:spLocks noChangeShapeType="1"/>
            </p:cNvSpPr>
            <p:nvPr/>
          </p:nvSpPr>
          <p:spPr bwMode="auto">
            <a:xfrm>
              <a:off x="432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12670" name="Group 382"/>
          <p:cNvGrpSpPr>
            <a:grpSpLocks/>
          </p:cNvGrpSpPr>
          <p:nvPr/>
        </p:nvGrpSpPr>
        <p:grpSpPr bwMode="auto">
          <a:xfrm>
            <a:off x="1335088" y="1371600"/>
            <a:ext cx="5980112" cy="1447800"/>
            <a:chOff x="872" y="886"/>
            <a:chExt cx="3767" cy="912"/>
          </a:xfrm>
        </p:grpSpPr>
        <p:grpSp>
          <p:nvGrpSpPr>
            <p:cNvPr id="12671" name="Group 383"/>
            <p:cNvGrpSpPr>
              <a:grpSpLocks/>
            </p:cNvGrpSpPr>
            <p:nvPr/>
          </p:nvGrpSpPr>
          <p:grpSpPr bwMode="auto">
            <a:xfrm>
              <a:off x="3391" y="886"/>
              <a:ext cx="1248" cy="912"/>
              <a:chOff x="2640" y="1872"/>
              <a:chExt cx="2448" cy="1824"/>
            </a:xfrm>
          </p:grpSpPr>
          <p:sp>
            <p:nvSpPr>
              <p:cNvPr id="12672" name="Line 384"/>
              <p:cNvSpPr>
                <a:spLocks noChangeShapeType="1"/>
              </p:cNvSpPr>
              <p:nvPr/>
            </p:nvSpPr>
            <p:spPr bwMode="auto">
              <a:xfrm>
                <a:off x="3888" y="3168"/>
                <a:ext cx="19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3" name="Oval 385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4" name="Oval 386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5" name="Oval 387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6" name="Oval 388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7" name="Line 389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8" name="Oval 390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79" name="Oval 391"/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0" name="Line 392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1" name="Line 393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2" name="Line 394"/>
              <p:cNvSpPr>
                <a:spLocks noChangeShapeType="1"/>
              </p:cNvSpPr>
              <p:nvPr/>
            </p:nvSpPr>
            <p:spPr bwMode="auto">
              <a:xfrm rot="3903365">
                <a:off x="2914" y="2757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3" name="Oval 395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4" name="Line 396"/>
              <p:cNvSpPr>
                <a:spLocks noChangeShapeType="1"/>
              </p:cNvSpPr>
              <p:nvPr/>
            </p:nvSpPr>
            <p:spPr bwMode="auto">
              <a:xfrm rot="3903365">
                <a:off x="3010" y="300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5" name="Line 397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6" name="Oval 39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7" name="Oval 399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8" name="Line 400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89" name="Oval 401"/>
              <p:cNvSpPr>
                <a:spLocks noChangeArrowheads="1"/>
              </p:cNvSpPr>
              <p:nvPr/>
            </p:nvSpPr>
            <p:spPr bwMode="auto">
              <a:xfrm>
                <a:off x="355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0" name="Line 402"/>
              <p:cNvSpPr>
                <a:spLocks noChangeShapeType="1"/>
              </p:cNvSpPr>
              <p:nvPr/>
            </p:nvSpPr>
            <p:spPr bwMode="auto">
              <a:xfrm>
                <a:off x="369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1" name="Oval 403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2" name="Oval 404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3" name="Line 405"/>
              <p:cNvSpPr>
                <a:spLocks noChangeShapeType="1"/>
              </p:cNvSpPr>
              <p:nvPr/>
            </p:nvSpPr>
            <p:spPr bwMode="auto">
              <a:xfrm>
                <a:off x="417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4" name="Line 406"/>
              <p:cNvSpPr>
                <a:spLocks noChangeShapeType="1"/>
              </p:cNvSpPr>
              <p:nvPr/>
            </p:nvSpPr>
            <p:spPr bwMode="auto">
              <a:xfrm>
                <a:off x="393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5" name="Line 407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6" name="Oval 408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7" name="Oval 409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8" name="Line 410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699" name="Oval 411"/>
              <p:cNvSpPr>
                <a:spLocks noChangeArrowheads="1"/>
              </p:cNvSpPr>
              <p:nvPr/>
            </p:nvSpPr>
            <p:spPr bwMode="auto">
              <a:xfrm>
                <a:off x="360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0" name="Line 412"/>
              <p:cNvSpPr>
                <a:spLocks noChangeShapeType="1"/>
              </p:cNvSpPr>
              <p:nvPr/>
            </p:nvSpPr>
            <p:spPr bwMode="auto">
              <a:xfrm>
                <a:off x="374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1" name="Oval 413"/>
              <p:cNvSpPr>
                <a:spLocks noChangeArrowheads="1"/>
              </p:cNvSpPr>
              <p:nvPr/>
            </p:nvSpPr>
            <p:spPr bwMode="auto">
              <a:xfrm>
                <a:off x="408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2" name="Oval 414"/>
              <p:cNvSpPr>
                <a:spLocks noChangeArrowheads="1"/>
              </p:cNvSpPr>
              <p:nvPr/>
            </p:nvSpPr>
            <p:spPr bwMode="auto">
              <a:xfrm>
                <a:off x="432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3" name="Line 415"/>
              <p:cNvSpPr>
                <a:spLocks noChangeShapeType="1"/>
              </p:cNvSpPr>
              <p:nvPr/>
            </p:nvSpPr>
            <p:spPr bwMode="auto">
              <a:xfrm>
                <a:off x="422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4" name="Line 416"/>
              <p:cNvSpPr>
                <a:spLocks noChangeShapeType="1"/>
              </p:cNvSpPr>
              <p:nvPr/>
            </p:nvSpPr>
            <p:spPr bwMode="auto">
              <a:xfrm>
                <a:off x="398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5" name="Oval 417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6" name="Line 418"/>
              <p:cNvSpPr>
                <a:spLocks noChangeShapeType="1"/>
              </p:cNvSpPr>
              <p:nvPr/>
            </p:nvSpPr>
            <p:spPr bwMode="auto">
              <a:xfrm flipH="1">
                <a:off x="3696" y="201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7" name="Oval 419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8" name="Oval 420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09" name="Oval 421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0" name="Oval 422"/>
              <p:cNvSpPr>
                <a:spLocks noChangeArrowheads="1"/>
              </p:cNvSpPr>
              <p:nvPr/>
            </p:nvSpPr>
            <p:spPr bwMode="auto">
              <a:xfrm>
                <a:off x="422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1" name="Line 423"/>
              <p:cNvSpPr>
                <a:spLocks noChangeShapeType="1"/>
              </p:cNvSpPr>
              <p:nvPr/>
            </p:nvSpPr>
            <p:spPr bwMode="auto">
              <a:xfrm>
                <a:off x="436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2" name="Oval 424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3" name="Oval 425"/>
              <p:cNvSpPr>
                <a:spLocks noChangeArrowheads="1"/>
              </p:cNvSpPr>
              <p:nvPr/>
            </p:nvSpPr>
            <p:spPr bwMode="auto">
              <a:xfrm>
                <a:off x="494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4" name="Line 426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5" name="Line 427"/>
              <p:cNvSpPr>
                <a:spLocks noChangeShapeType="1"/>
              </p:cNvSpPr>
              <p:nvPr/>
            </p:nvSpPr>
            <p:spPr bwMode="auto">
              <a:xfrm>
                <a:off x="460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6" name="Line 428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7" name="Oval 429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8" name="Oval 430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19" name="Line 431"/>
              <p:cNvSpPr>
                <a:spLocks noChangeShapeType="1"/>
              </p:cNvSpPr>
              <p:nvPr/>
            </p:nvSpPr>
            <p:spPr bwMode="auto">
              <a:xfrm>
                <a:off x="427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0" name="Oval 432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1" name="Oval 433"/>
              <p:cNvSpPr>
                <a:spLocks noChangeArrowheads="1"/>
              </p:cNvSpPr>
              <p:nvPr/>
            </p:nvSpPr>
            <p:spPr bwMode="auto">
              <a:xfrm>
                <a:off x="48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2" name="Line 434"/>
              <p:cNvSpPr>
                <a:spLocks noChangeShapeType="1"/>
              </p:cNvSpPr>
              <p:nvPr/>
            </p:nvSpPr>
            <p:spPr bwMode="auto">
              <a:xfrm>
                <a:off x="475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3" name="Line 435"/>
              <p:cNvSpPr>
                <a:spLocks noChangeShapeType="1"/>
              </p:cNvSpPr>
              <p:nvPr/>
            </p:nvSpPr>
            <p:spPr bwMode="auto">
              <a:xfrm>
                <a:off x="451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4" name="Line 436"/>
              <p:cNvSpPr>
                <a:spLocks noChangeShapeType="1"/>
              </p:cNvSpPr>
              <p:nvPr/>
            </p:nvSpPr>
            <p:spPr bwMode="auto">
              <a:xfrm>
                <a:off x="403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725" name="Oval 437"/>
              <p:cNvSpPr>
                <a:spLocks noChangeArrowheads="1"/>
              </p:cNvSpPr>
              <p:nvPr/>
            </p:nvSpPr>
            <p:spPr bwMode="auto">
              <a:xfrm>
                <a:off x="436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726" name="Freeform 438"/>
            <p:cNvSpPr>
              <a:spLocks/>
            </p:cNvSpPr>
            <p:nvPr/>
          </p:nvSpPr>
          <p:spPr bwMode="auto">
            <a:xfrm>
              <a:off x="872" y="973"/>
              <a:ext cx="991" cy="723"/>
            </a:xfrm>
            <a:custGeom>
              <a:avLst/>
              <a:gdLst>
                <a:gd name="T0" fmla="*/ 496 w 991"/>
                <a:gd name="T1" fmla="*/ 3 h 723"/>
                <a:gd name="T2" fmla="*/ 576 w 991"/>
                <a:gd name="T3" fmla="*/ 19 h 723"/>
                <a:gd name="T4" fmla="*/ 648 w 991"/>
                <a:gd name="T5" fmla="*/ 163 h 723"/>
                <a:gd name="T6" fmla="*/ 664 w 991"/>
                <a:gd name="T7" fmla="*/ 187 h 723"/>
                <a:gd name="T8" fmla="*/ 688 w 991"/>
                <a:gd name="T9" fmla="*/ 195 h 723"/>
                <a:gd name="T10" fmla="*/ 720 w 991"/>
                <a:gd name="T11" fmla="*/ 227 h 723"/>
                <a:gd name="T12" fmla="*/ 752 w 991"/>
                <a:gd name="T13" fmla="*/ 307 h 723"/>
                <a:gd name="T14" fmla="*/ 800 w 991"/>
                <a:gd name="T15" fmla="*/ 323 h 723"/>
                <a:gd name="T16" fmla="*/ 848 w 991"/>
                <a:gd name="T17" fmla="*/ 355 h 723"/>
                <a:gd name="T18" fmla="*/ 872 w 991"/>
                <a:gd name="T19" fmla="*/ 379 h 723"/>
                <a:gd name="T20" fmla="*/ 944 w 991"/>
                <a:gd name="T21" fmla="*/ 435 h 723"/>
                <a:gd name="T22" fmla="*/ 976 w 991"/>
                <a:gd name="T23" fmla="*/ 491 h 723"/>
                <a:gd name="T24" fmla="*/ 920 w 991"/>
                <a:gd name="T25" fmla="*/ 667 h 723"/>
                <a:gd name="T26" fmla="*/ 904 w 991"/>
                <a:gd name="T27" fmla="*/ 691 h 723"/>
                <a:gd name="T28" fmla="*/ 856 w 991"/>
                <a:gd name="T29" fmla="*/ 723 h 723"/>
                <a:gd name="T30" fmla="*/ 624 w 991"/>
                <a:gd name="T31" fmla="*/ 667 h 723"/>
                <a:gd name="T32" fmla="*/ 528 w 991"/>
                <a:gd name="T33" fmla="*/ 619 h 723"/>
                <a:gd name="T34" fmla="*/ 504 w 991"/>
                <a:gd name="T35" fmla="*/ 611 h 723"/>
                <a:gd name="T36" fmla="*/ 448 w 991"/>
                <a:gd name="T37" fmla="*/ 619 h 723"/>
                <a:gd name="T38" fmla="*/ 408 w 991"/>
                <a:gd name="T39" fmla="*/ 659 h 723"/>
                <a:gd name="T40" fmla="*/ 336 w 991"/>
                <a:gd name="T41" fmla="*/ 691 h 723"/>
                <a:gd name="T42" fmla="*/ 240 w 991"/>
                <a:gd name="T43" fmla="*/ 683 h 723"/>
                <a:gd name="T44" fmla="*/ 160 w 991"/>
                <a:gd name="T45" fmla="*/ 611 h 723"/>
                <a:gd name="T46" fmla="*/ 152 w 991"/>
                <a:gd name="T47" fmla="*/ 587 h 723"/>
                <a:gd name="T48" fmla="*/ 104 w 991"/>
                <a:gd name="T49" fmla="*/ 571 h 723"/>
                <a:gd name="T50" fmla="*/ 32 w 991"/>
                <a:gd name="T51" fmla="*/ 515 h 723"/>
                <a:gd name="T52" fmla="*/ 0 w 991"/>
                <a:gd name="T53" fmla="*/ 427 h 723"/>
                <a:gd name="T54" fmla="*/ 40 w 991"/>
                <a:gd name="T55" fmla="*/ 235 h 723"/>
                <a:gd name="T56" fmla="*/ 88 w 991"/>
                <a:gd name="T57" fmla="*/ 195 h 723"/>
                <a:gd name="T58" fmla="*/ 136 w 991"/>
                <a:gd name="T59" fmla="*/ 163 h 723"/>
                <a:gd name="T60" fmla="*/ 152 w 991"/>
                <a:gd name="T61" fmla="*/ 139 h 723"/>
                <a:gd name="T62" fmla="*/ 176 w 991"/>
                <a:gd name="T63" fmla="*/ 123 h 723"/>
                <a:gd name="T64" fmla="*/ 184 w 991"/>
                <a:gd name="T65" fmla="*/ 99 h 723"/>
                <a:gd name="T66" fmla="*/ 280 w 991"/>
                <a:gd name="T67" fmla="*/ 59 h 723"/>
                <a:gd name="T68" fmla="*/ 376 w 991"/>
                <a:gd name="T69" fmla="*/ 27 h 723"/>
                <a:gd name="T70" fmla="*/ 400 w 991"/>
                <a:gd name="T71" fmla="*/ 11 h 723"/>
                <a:gd name="T72" fmla="*/ 496 w 991"/>
                <a:gd name="T73" fmla="*/ 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1" h="723">
                  <a:moveTo>
                    <a:pt x="496" y="3"/>
                  </a:moveTo>
                  <a:cubicBezTo>
                    <a:pt x="523" y="7"/>
                    <a:pt x="555" y="2"/>
                    <a:pt x="576" y="19"/>
                  </a:cubicBezTo>
                  <a:cubicBezTo>
                    <a:pt x="623" y="57"/>
                    <a:pt x="593" y="126"/>
                    <a:pt x="648" y="163"/>
                  </a:cubicBezTo>
                  <a:cubicBezTo>
                    <a:pt x="653" y="171"/>
                    <a:pt x="656" y="181"/>
                    <a:pt x="664" y="187"/>
                  </a:cubicBezTo>
                  <a:cubicBezTo>
                    <a:pt x="671" y="192"/>
                    <a:pt x="682" y="189"/>
                    <a:pt x="688" y="195"/>
                  </a:cubicBezTo>
                  <a:cubicBezTo>
                    <a:pt x="731" y="238"/>
                    <a:pt x="656" y="206"/>
                    <a:pt x="720" y="227"/>
                  </a:cubicBezTo>
                  <a:cubicBezTo>
                    <a:pt x="725" y="248"/>
                    <a:pt x="731" y="294"/>
                    <a:pt x="752" y="307"/>
                  </a:cubicBezTo>
                  <a:cubicBezTo>
                    <a:pt x="766" y="316"/>
                    <a:pt x="786" y="314"/>
                    <a:pt x="800" y="323"/>
                  </a:cubicBezTo>
                  <a:cubicBezTo>
                    <a:pt x="816" y="334"/>
                    <a:pt x="832" y="344"/>
                    <a:pt x="848" y="355"/>
                  </a:cubicBezTo>
                  <a:cubicBezTo>
                    <a:pt x="857" y="361"/>
                    <a:pt x="863" y="372"/>
                    <a:pt x="872" y="379"/>
                  </a:cubicBezTo>
                  <a:cubicBezTo>
                    <a:pt x="899" y="400"/>
                    <a:pt x="925" y="408"/>
                    <a:pt x="944" y="435"/>
                  </a:cubicBezTo>
                  <a:cubicBezTo>
                    <a:pt x="956" y="452"/>
                    <a:pt x="964" y="473"/>
                    <a:pt x="976" y="491"/>
                  </a:cubicBezTo>
                  <a:cubicBezTo>
                    <a:pt x="988" y="553"/>
                    <a:pt x="991" y="643"/>
                    <a:pt x="920" y="667"/>
                  </a:cubicBezTo>
                  <a:cubicBezTo>
                    <a:pt x="915" y="675"/>
                    <a:pt x="911" y="685"/>
                    <a:pt x="904" y="691"/>
                  </a:cubicBezTo>
                  <a:cubicBezTo>
                    <a:pt x="890" y="704"/>
                    <a:pt x="856" y="723"/>
                    <a:pt x="856" y="723"/>
                  </a:cubicBezTo>
                  <a:cubicBezTo>
                    <a:pt x="758" y="716"/>
                    <a:pt x="703" y="719"/>
                    <a:pt x="624" y="667"/>
                  </a:cubicBezTo>
                  <a:cubicBezTo>
                    <a:pt x="588" y="643"/>
                    <a:pt x="570" y="633"/>
                    <a:pt x="528" y="619"/>
                  </a:cubicBezTo>
                  <a:cubicBezTo>
                    <a:pt x="520" y="616"/>
                    <a:pt x="504" y="611"/>
                    <a:pt x="504" y="611"/>
                  </a:cubicBezTo>
                  <a:cubicBezTo>
                    <a:pt x="485" y="614"/>
                    <a:pt x="465" y="611"/>
                    <a:pt x="448" y="619"/>
                  </a:cubicBezTo>
                  <a:cubicBezTo>
                    <a:pt x="376" y="651"/>
                    <a:pt x="483" y="626"/>
                    <a:pt x="408" y="659"/>
                  </a:cubicBezTo>
                  <a:cubicBezTo>
                    <a:pt x="322" y="697"/>
                    <a:pt x="390" y="655"/>
                    <a:pt x="336" y="691"/>
                  </a:cubicBezTo>
                  <a:cubicBezTo>
                    <a:pt x="304" y="688"/>
                    <a:pt x="271" y="689"/>
                    <a:pt x="240" y="683"/>
                  </a:cubicBezTo>
                  <a:cubicBezTo>
                    <a:pt x="202" y="675"/>
                    <a:pt x="205" y="626"/>
                    <a:pt x="160" y="611"/>
                  </a:cubicBezTo>
                  <a:cubicBezTo>
                    <a:pt x="157" y="603"/>
                    <a:pt x="159" y="592"/>
                    <a:pt x="152" y="587"/>
                  </a:cubicBezTo>
                  <a:cubicBezTo>
                    <a:pt x="138" y="577"/>
                    <a:pt x="120" y="576"/>
                    <a:pt x="104" y="571"/>
                  </a:cubicBezTo>
                  <a:cubicBezTo>
                    <a:pt x="77" y="562"/>
                    <a:pt x="56" y="531"/>
                    <a:pt x="32" y="515"/>
                  </a:cubicBezTo>
                  <a:cubicBezTo>
                    <a:pt x="22" y="485"/>
                    <a:pt x="8" y="458"/>
                    <a:pt x="0" y="427"/>
                  </a:cubicBezTo>
                  <a:cubicBezTo>
                    <a:pt x="4" y="381"/>
                    <a:pt x="3" y="280"/>
                    <a:pt x="40" y="235"/>
                  </a:cubicBezTo>
                  <a:cubicBezTo>
                    <a:pt x="53" y="219"/>
                    <a:pt x="72" y="208"/>
                    <a:pt x="88" y="195"/>
                  </a:cubicBezTo>
                  <a:cubicBezTo>
                    <a:pt x="103" y="183"/>
                    <a:pt x="136" y="163"/>
                    <a:pt x="136" y="163"/>
                  </a:cubicBezTo>
                  <a:cubicBezTo>
                    <a:pt x="141" y="155"/>
                    <a:pt x="145" y="146"/>
                    <a:pt x="152" y="139"/>
                  </a:cubicBezTo>
                  <a:cubicBezTo>
                    <a:pt x="159" y="132"/>
                    <a:pt x="170" y="131"/>
                    <a:pt x="176" y="123"/>
                  </a:cubicBezTo>
                  <a:cubicBezTo>
                    <a:pt x="181" y="116"/>
                    <a:pt x="178" y="105"/>
                    <a:pt x="184" y="99"/>
                  </a:cubicBezTo>
                  <a:cubicBezTo>
                    <a:pt x="194" y="89"/>
                    <a:pt x="272" y="62"/>
                    <a:pt x="280" y="59"/>
                  </a:cubicBezTo>
                  <a:cubicBezTo>
                    <a:pt x="308" y="50"/>
                    <a:pt x="351" y="43"/>
                    <a:pt x="376" y="27"/>
                  </a:cubicBezTo>
                  <a:cubicBezTo>
                    <a:pt x="384" y="22"/>
                    <a:pt x="391" y="14"/>
                    <a:pt x="400" y="11"/>
                  </a:cubicBezTo>
                  <a:cubicBezTo>
                    <a:pt x="432" y="0"/>
                    <a:pt x="463" y="3"/>
                    <a:pt x="49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12730" name="Group 442"/>
          <p:cNvGrpSpPr>
            <a:grpSpLocks/>
          </p:cNvGrpSpPr>
          <p:nvPr/>
        </p:nvGrpSpPr>
        <p:grpSpPr bwMode="auto">
          <a:xfrm>
            <a:off x="76200" y="5257800"/>
            <a:ext cx="2895600" cy="685800"/>
            <a:chOff x="48" y="3312"/>
            <a:chExt cx="1824" cy="432"/>
          </a:xfrm>
        </p:grpSpPr>
        <p:sp>
          <p:nvSpPr>
            <p:cNvPr id="12731" name="Rectangle 443"/>
            <p:cNvSpPr>
              <a:spLocks noChangeArrowheads="1"/>
            </p:cNvSpPr>
            <p:nvPr/>
          </p:nvSpPr>
          <p:spPr bwMode="auto">
            <a:xfrm>
              <a:off x="48" y="3312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732" name="Text Box 444"/>
            <p:cNvSpPr txBox="1">
              <a:spLocks noChangeArrowheads="1"/>
            </p:cNvSpPr>
            <p:nvPr/>
          </p:nvSpPr>
          <p:spPr bwMode="auto">
            <a:xfrm>
              <a:off x="96" y="3360"/>
              <a:ext cx="1680" cy="25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Glycémie = 5 mmol/L</a:t>
              </a:r>
            </a:p>
          </p:txBody>
        </p:sp>
      </p:grpSp>
      <p:sp>
        <p:nvSpPr>
          <p:cNvPr id="12733" name="Text Box 445"/>
          <p:cNvSpPr txBox="1">
            <a:spLocks noChangeArrowheads="1"/>
          </p:cNvSpPr>
          <p:nvPr/>
        </p:nvSpPr>
        <p:spPr bwMode="auto">
          <a:xfrm>
            <a:off x="1143000" y="685800"/>
            <a:ext cx="1066800" cy="361950"/>
          </a:xfrm>
          <a:prstGeom prst="rect">
            <a:avLst/>
          </a:prstGeom>
          <a:solidFill>
            <a:srgbClr val="FF99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Insuline</a:t>
            </a:r>
          </a:p>
        </p:txBody>
      </p:sp>
      <p:sp>
        <p:nvSpPr>
          <p:cNvPr id="12734" name="Line 446"/>
          <p:cNvSpPr>
            <a:spLocks noChangeShapeType="1"/>
          </p:cNvSpPr>
          <p:nvPr/>
        </p:nvSpPr>
        <p:spPr bwMode="auto">
          <a:xfrm>
            <a:off x="2209800" y="9906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2735" name="Text Box 447"/>
          <p:cNvSpPr txBox="1">
            <a:spLocks noChangeArrowheads="1"/>
          </p:cNvSpPr>
          <p:nvPr/>
        </p:nvSpPr>
        <p:spPr bwMode="auto">
          <a:xfrm>
            <a:off x="2895600" y="106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12736" name="Text Box 448"/>
          <p:cNvSpPr txBox="1">
            <a:spLocks noChangeArrowheads="1"/>
          </p:cNvSpPr>
          <p:nvPr/>
        </p:nvSpPr>
        <p:spPr bwMode="auto">
          <a:xfrm>
            <a:off x="3124200" y="5715000"/>
            <a:ext cx="27432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L’insuline stimule la glycogénogenèse hépatique </a:t>
            </a:r>
          </a:p>
        </p:txBody>
      </p:sp>
    </p:spTree>
    <p:extLst>
      <p:ext uri="{BB962C8B-B14F-4D97-AF65-F5344CB8AC3E}">
        <p14:creationId xmlns:p14="http://schemas.microsoft.com/office/powerpoint/2010/main" xmlns="" val="21618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de l’insuline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Muscle:</a:t>
            </a:r>
          </a:p>
          <a:p>
            <a:r>
              <a:rPr lang="fr-FR" dirty="0" smtClean="0"/>
              <a:t>Stimule l’entrée du glucose dans les cellules musculaires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énergie (glycolyse),glycogénèse</a:t>
            </a:r>
          </a:p>
          <a:p>
            <a:r>
              <a:rPr lang="fr-FR" dirty="0" smtClean="0"/>
              <a:t>Le stockage du glucose musculaire est limité a 400g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40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43000" y="127000"/>
            <a:ext cx="68580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Les muscles et la régulation de la glycémie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" y="6359525"/>
            <a:ext cx="2362200" cy="422275"/>
          </a:xfrm>
          <a:prstGeom prst="rect">
            <a:avLst/>
          </a:prstGeom>
          <a:solidFill>
            <a:srgbClr val="CC99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1- Si hyperglycémie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0" y="838200"/>
            <a:ext cx="1371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MUSCLE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3276600" y="2057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3581400" y="3657600"/>
            <a:ext cx="1828800" cy="1616075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glycémie redevient normale c’est à dire autour de 5 mmol/L</a:t>
            </a:r>
          </a:p>
        </p:txBody>
      </p: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3200400" y="1524000"/>
            <a:ext cx="1981200" cy="533400"/>
            <a:chOff x="2016" y="1200"/>
            <a:chExt cx="1248" cy="336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2016" y="1200"/>
              <a:ext cx="1248" cy="228"/>
            </a:xfrm>
            <a:prstGeom prst="rect">
              <a:avLst/>
            </a:prstGeom>
            <a:solidFill>
              <a:srgbClr val="CC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Glycogénogenèse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>
              <a:off x="2640" y="14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791200" y="2819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Glycogène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&gt; 5 mmol/L</a:t>
            </a:r>
          </a:p>
        </p:txBody>
      </p:sp>
      <p:grpSp>
        <p:nvGrpSpPr>
          <p:cNvPr id="44081" name="Group 49"/>
          <p:cNvGrpSpPr>
            <a:grpSpLocks/>
          </p:cNvGrpSpPr>
          <p:nvPr/>
        </p:nvGrpSpPr>
        <p:grpSpPr bwMode="auto">
          <a:xfrm>
            <a:off x="5383213" y="1219200"/>
            <a:ext cx="2008187" cy="1635125"/>
            <a:chOff x="3360" y="986"/>
            <a:chExt cx="1265" cy="1030"/>
          </a:xfrm>
        </p:grpSpPr>
        <p:grpSp>
          <p:nvGrpSpPr>
            <p:cNvPr id="44082" name="Group 50"/>
            <p:cNvGrpSpPr>
              <a:grpSpLocks/>
            </p:cNvGrpSpPr>
            <p:nvPr/>
          </p:nvGrpSpPr>
          <p:grpSpPr bwMode="auto">
            <a:xfrm>
              <a:off x="3360" y="1104"/>
              <a:ext cx="1248" cy="912"/>
              <a:chOff x="2640" y="1872"/>
              <a:chExt cx="2448" cy="1824"/>
            </a:xfrm>
          </p:grpSpPr>
          <p:sp>
            <p:nvSpPr>
              <p:cNvPr id="44083" name="Line 51"/>
              <p:cNvSpPr>
                <a:spLocks noChangeShapeType="1"/>
              </p:cNvSpPr>
              <p:nvPr/>
            </p:nvSpPr>
            <p:spPr bwMode="auto">
              <a:xfrm>
                <a:off x="3888" y="3168"/>
                <a:ext cx="19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7" name="Oval 55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8" name="Line 56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89" name="Oval 57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0" name="Oval 58"/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2" name="Line 60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3" name="Line 61"/>
              <p:cNvSpPr>
                <a:spLocks noChangeShapeType="1"/>
              </p:cNvSpPr>
              <p:nvPr/>
            </p:nvSpPr>
            <p:spPr bwMode="auto">
              <a:xfrm rot="3903365">
                <a:off x="2914" y="2757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4" name="Oval 62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5" name="Line 63"/>
              <p:cNvSpPr>
                <a:spLocks noChangeShapeType="1"/>
              </p:cNvSpPr>
              <p:nvPr/>
            </p:nvSpPr>
            <p:spPr bwMode="auto">
              <a:xfrm rot="3903365">
                <a:off x="3010" y="300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6" name="Line 6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0" name="Oval 68"/>
              <p:cNvSpPr>
                <a:spLocks noChangeArrowheads="1"/>
              </p:cNvSpPr>
              <p:nvPr/>
            </p:nvSpPr>
            <p:spPr bwMode="auto">
              <a:xfrm>
                <a:off x="355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369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2" name="Oval 70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3" name="Oval 71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4" name="Line 72"/>
              <p:cNvSpPr>
                <a:spLocks noChangeShapeType="1"/>
              </p:cNvSpPr>
              <p:nvPr/>
            </p:nvSpPr>
            <p:spPr bwMode="auto">
              <a:xfrm>
                <a:off x="417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393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6" name="Line 74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7" name="Oval 75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8" name="Oval 76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09" name="Line 7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0" name="Oval 78"/>
              <p:cNvSpPr>
                <a:spLocks noChangeArrowheads="1"/>
              </p:cNvSpPr>
              <p:nvPr/>
            </p:nvSpPr>
            <p:spPr bwMode="auto">
              <a:xfrm>
                <a:off x="360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1" name="Line 79"/>
              <p:cNvSpPr>
                <a:spLocks noChangeShapeType="1"/>
              </p:cNvSpPr>
              <p:nvPr/>
            </p:nvSpPr>
            <p:spPr bwMode="auto">
              <a:xfrm>
                <a:off x="374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2" name="Oval 80"/>
              <p:cNvSpPr>
                <a:spLocks noChangeArrowheads="1"/>
              </p:cNvSpPr>
              <p:nvPr/>
            </p:nvSpPr>
            <p:spPr bwMode="auto">
              <a:xfrm>
                <a:off x="408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3" name="Oval 81"/>
              <p:cNvSpPr>
                <a:spLocks noChangeArrowheads="1"/>
              </p:cNvSpPr>
              <p:nvPr/>
            </p:nvSpPr>
            <p:spPr bwMode="auto">
              <a:xfrm>
                <a:off x="432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>
                <a:off x="422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>
                <a:off x="398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6" name="Oval 84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7" name="Line 85"/>
              <p:cNvSpPr>
                <a:spLocks noChangeShapeType="1"/>
              </p:cNvSpPr>
              <p:nvPr/>
            </p:nvSpPr>
            <p:spPr bwMode="auto">
              <a:xfrm flipH="1">
                <a:off x="3696" y="201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8" name="Oval 86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19" name="Oval 8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0" name="Oval 88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1" name="Oval 89"/>
              <p:cNvSpPr>
                <a:spLocks noChangeArrowheads="1"/>
              </p:cNvSpPr>
              <p:nvPr/>
            </p:nvSpPr>
            <p:spPr bwMode="auto">
              <a:xfrm>
                <a:off x="422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2" name="Line 90"/>
              <p:cNvSpPr>
                <a:spLocks noChangeShapeType="1"/>
              </p:cNvSpPr>
              <p:nvPr/>
            </p:nvSpPr>
            <p:spPr bwMode="auto">
              <a:xfrm>
                <a:off x="436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3" name="Oval 91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4" name="Oval 92"/>
              <p:cNvSpPr>
                <a:spLocks noChangeArrowheads="1"/>
              </p:cNvSpPr>
              <p:nvPr/>
            </p:nvSpPr>
            <p:spPr bwMode="auto">
              <a:xfrm>
                <a:off x="494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5" name="Line 93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6" name="Line 94"/>
              <p:cNvSpPr>
                <a:spLocks noChangeShapeType="1"/>
              </p:cNvSpPr>
              <p:nvPr/>
            </p:nvSpPr>
            <p:spPr bwMode="auto">
              <a:xfrm>
                <a:off x="460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7" name="Line 95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8" name="Oval 96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29" name="Oval 97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0" name="Line 98"/>
              <p:cNvSpPr>
                <a:spLocks noChangeShapeType="1"/>
              </p:cNvSpPr>
              <p:nvPr/>
            </p:nvSpPr>
            <p:spPr bwMode="auto">
              <a:xfrm>
                <a:off x="427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1" name="Oval 99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2" name="Oval 100"/>
              <p:cNvSpPr>
                <a:spLocks noChangeArrowheads="1"/>
              </p:cNvSpPr>
              <p:nvPr/>
            </p:nvSpPr>
            <p:spPr bwMode="auto">
              <a:xfrm>
                <a:off x="48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3" name="Line 101"/>
              <p:cNvSpPr>
                <a:spLocks noChangeShapeType="1"/>
              </p:cNvSpPr>
              <p:nvPr/>
            </p:nvSpPr>
            <p:spPr bwMode="auto">
              <a:xfrm>
                <a:off x="475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4" name="Line 102"/>
              <p:cNvSpPr>
                <a:spLocks noChangeShapeType="1"/>
              </p:cNvSpPr>
              <p:nvPr/>
            </p:nvSpPr>
            <p:spPr bwMode="auto">
              <a:xfrm>
                <a:off x="451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5" name="Line 103"/>
              <p:cNvSpPr>
                <a:spLocks noChangeShapeType="1"/>
              </p:cNvSpPr>
              <p:nvPr/>
            </p:nvSpPr>
            <p:spPr bwMode="auto">
              <a:xfrm>
                <a:off x="403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136" name="Oval 104"/>
              <p:cNvSpPr>
                <a:spLocks noChangeArrowheads="1"/>
              </p:cNvSpPr>
              <p:nvPr/>
            </p:nvSpPr>
            <p:spPr bwMode="auto">
              <a:xfrm>
                <a:off x="436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4137" name="Freeform 105"/>
            <p:cNvSpPr>
              <a:spLocks/>
            </p:cNvSpPr>
            <p:nvPr/>
          </p:nvSpPr>
          <p:spPr bwMode="auto">
            <a:xfrm>
              <a:off x="3648" y="986"/>
              <a:ext cx="977" cy="614"/>
            </a:xfrm>
            <a:custGeom>
              <a:avLst/>
              <a:gdLst>
                <a:gd name="T0" fmla="*/ 583 w 977"/>
                <a:gd name="T1" fmla="*/ 38 h 614"/>
                <a:gd name="T2" fmla="*/ 327 w 977"/>
                <a:gd name="T3" fmla="*/ 30 h 614"/>
                <a:gd name="T4" fmla="*/ 31 w 977"/>
                <a:gd name="T5" fmla="*/ 190 h 614"/>
                <a:gd name="T6" fmla="*/ 23 w 977"/>
                <a:gd name="T7" fmla="*/ 462 h 614"/>
                <a:gd name="T8" fmla="*/ 47 w 977"/>
                <a:gd name="T9" fmla="*/ 478 h 614"/>
                <a:gd name="T10" fmla="*/ 87 w 977"/>
                <a:gd name="T11" fmla="*/ 614 h 614"/>
                <a:gd name="T12" fmla="*/ 671 w 977"/>
                <a:gd name="T13" fmla="*/ 606 h 614"/>
                <a:gd name="T14" fmla="*/ 695 w 977"/>
                <a:gd name="T15" fmla="*/ 590 h 614"/>
                <a:gd name="T16" fmla="*/ 719 w 977"/>
                <a:gd name="T17" fmla="*/ 582 h 614"/>
                <a:gd name="T18" fmla="*/ 775 w 977"/>
                <a:gd name="T19" fmla="*/ 470 h 614"/>
                <a:gd name="T20" fmla="*/ 791 w 977"/>
                <a:gd name="T21" fmla="*/ 422 h 614"/>
                <a:gd name="T22" fmla="*/ 799 w 977"/>
                <a:gd name="T23" fmla="*/ 398 h 614"/>
                <a:gd name="T24" fmla="*/ 799 w 977"/>
                <a:gd name="T25" fmla="*/ 310 h 614"/>
                <a:gd name="T26" fmla="*/ 879 w 977"/>
                <a:gd name="T27" fmla="*/ 286 h 614"/>
                <a:gd name="T28" fmla="*/ 927 w 977"/>
                <a:gd name="T29" fmla="*/ 270 h 614"/>
                <a:gd name="T30" fmla="*/ 951 w 977"/>
                <a:gd name="T31" fmla="*/ 262 h 614"/>
                <a:gd name="T32" fmla="*/ 975 w 977"/>
                <a:gd name="T33" fmla="*/ 214 h 614"/>
                <a:gd name="T34" fmla="*/ 967 w 977"/>
                <a:gd name="T35" fmla="*/ 166 h 614"/>
                <a:gd name="T36" fmla="*/ 943 w 977"/>
                <a:gd name="T37" fmla="*/ 86 h 614"/>
                <a:gd name="T38" fmla="*/ 767 w 977"/>
                <a:gd name="T39" fmla="*/ 14 h 614"/>
                <a:gd name="T40" fmla="*/ 583 w 977"/>
                <a:gd name="T41" fmla="*/ 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614">
                  <a:moveTo>
                    <a:pt x="583" y="38"/>
                  </a:moveTo>
                  <a:cubicBezTo>
                    <a:pt x="498" y="35"/>
                    <a:pt x="412" y="30"/>
                    <a:pt x="327" y="30"/>
                  </a:cubicBezTo>
                  <a:cubicBezTo>
                    <a:pt x="168" y="30"/>
                    <a:pt x="83" y="35"/>
                    <a:pt x="31" y="190"/>
                  </a:cubicBezTo>
                  <a:cubicBezTo>
                    <a:pt x="25" y="270"/>
                    <a:pt x="0" y="382"/>
                    <a:pt x="23" y="462"/>
                  </a:cubicBezTo>
                  <a:cubicBezTo>
                    <a:pt x="26" y="471"/>
                    <a:pt x="39" y="473"/>
                    <a:pt x="47" y="478"/>
                  </a:cubicBezTo>
                  <a:cubicBezTo>
                    <a:pt x="51" y="532"/>
                    <a:pt x="32" y="596"/>
                    <a:pt x="87" y="614"/>
                  </a:cubicBezTo>
                  <a:cubicBezTo>
                    <a:pt x="282" y="611"/>
                    <a:pt x="476" y="614"/>
                    <a:pt x="671" y="606"/>
                  </a:cubicBezTo>
                  <a:cubicBezTo>
                    <a:pt x="681" y="606"/>
                    <a:pt x="686" y="594"/>
                    <a:pt x="695" y="590"/>
                  </a:cubicBezTo>
                  <a:cubicBezTo>
                    <a:pt x="703" y="586"/>
                    <a:pt x="711" y="585"/>
                    <a:pt x="719" y="582"/>
                  </a:cubicBezTo>
                  <a:cubicBezTo>
                    <a:pt x="732" y="543"/>
                    <a:pt x="757" y="506"/>
                    <a:pt x="775" y="470"/>
                  </a:cubicBezTo>
                  <a:cubicBezTo>
                    <a:pt x="783" y="455"/>
                    <a:pt x="786" y="438"/>
                    <a:pt x="791" y="422"/>
                  </a:cubicBezTo>
                  <a:cubicBezTo>
                    <a:pt x="794" y="414"/>
                    <a:pt x="799" y="398"/>
                    <a:pt x="799" y="398"/>
                  </a:cubicBezTo>
                  <a:cubicBezTo>
                    <a:pt x="789" y="369"/>
                    <a:pt x="777" y="342"/>
                    <a:pt x="799" y="310"/>
                  </a:cubicBezTo>
                  <a:cubicBezTo>
                    <a:pt x="804" y="303"/>
                    <a:pt x="865" y="290"/>
                    <a:pt x="879" y="286"/>
                  </a:cubicBezTo>
                  <a:cubicBezTo>
                    <a:pt x="895" y="281"/>
                    <a:pt x="911" y="275"/>
                    <a:pt x="927" y="270"/>
                  </a:cubicBezTo>
                  <a:cubicBezTo>
                    <a:pt x="935" y="267"/>
                    <a:pt x="951" y="262"/>
                    <a:pt x="951" y="262"/>
                  </a:cubicBezTo>
                  <a:cubicBezTo>
                    <a:pt x="957" y="245"/>
                    <a:pt x="973" y="232"/>
                    <a:pt x="975" y="214"/>
                  </a:cubicBezTo>
                  <a:cubicBezTo>
                    <a:pt x="977" y="198"/>
                    <a:pt x="970" y="182"/>
                    <a:pt x="967" y="166"/>
                  </a:cubicBezTo>
                  <a:cubicBezTo>
                    <a:pt x="961" y="136"/>
                    <a:pt x="953" y="117"/>
                    <a:pt x="943" y="86"/>
                  </a:cubicBezTo>
                  <a:cubicBezTo>
                    <a:pt x="928" y="41"/>
                    <a:pt x="806" y="22"/>
                    <a:pt x="767" y="14"/>
                  </a:cubicBezTo>
                  <a:cubicBezTo>
                    <a:pt x="761" y="14"/>
                    <a:pt x="621" y="0"/>
                    <a:pt x="58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4208" name="Oval 176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4209" name="Text Box 177"/>
          <p:cNvSpPr txBox="1">
            <a:spLocks noChangeArrowheads="1"/>
          </p:cNvSpPr>
          <p:nvPr/>
        </p:nvSpPr>
        <p:spPr bwMode="auto">
          <a:xfrm>
            <a:off x="6172200" y="3657600"/>
            <a:ext cx="2819400" cy="13366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capacité de stockage en glycogène des muscles est limitée à 400g</a:t>
            </a:r>
            <a:endParaRPr lang="fr-FR" b="0"/>
          </a:p>
        </p:txBody>
      </p:sp>
      <p:sp>
        <p:nvSpPr>
          <p:cNvPr id="44210" name="Text Box 178"/>
          <p:cNvSpPr txBox="1">
            <a:spLocks noChangeArrowheads="1"/>
          </p:cNvSpPr>
          <p:nvPr/>
        </p:nvSpPr>
        <p:spPr bwMode="auto">
          <a:xfrm>
            <a:off x="6172200" y="5140325"/>
            <a:ext cx="2819400" cy="16414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Après un repas, l’excédent de glucose est mis en </a:t>
            </a:r>
            <a:r>
              <a:rPr lang="fr-FR" sz="2000">
                <a:solidFill>
                  <a:srgbClr val="FF3300"/>
                </a:solidFill>
              </a:rPr>
              <a:t>réserve</a:t>
            </a:r>
            <a:r>
              <a:rPr lang="fr-FR" sz="2000"/>
              <a:t> dans les cellules</a:t>
            </a:r>
            <a:r>
              <a:rPr lang="fr-FR" sz="2000">
                <a:solidFill>
                  <a:srgbClr val="FF3300"/>
                </a:solidFill>
              </a:rPr>
              <a:t> hépatiques</a:t>
            </a:r>
            <a:r>
              <a:rPr lang="fr-FR" sz="2000"/>
              <a:t> </a:t>
            </a:r>
            <a:r>
              <a:rPr lang="fr-FR" sz="2000" u="sng"/>
              <a:t>et</a:t>
            </a:r>
            <a:r>
              <a:rPr lang="fr-FR" sz="2000"/>
              <a:t> </a:t>
            </a:r>
            <a:r>
              <a:rPr lang="fr-FR" sz="2000">
                <a:solidFill>
                  <a:srgbClr val="FF3300"/>
                </a:solidFill>
              </a:rPr>
              <a:t>musculaires</a:t>
            </a:r>
          </a:p>
        </p:txBody>
      </p:sp>
      <p:grpSp>
        <p:nvGrpSpPr>
          <p:cNvPr id="44212" name="Group 180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44213" name="Freeform 181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4214" name="Oval 182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215" name="Oval 183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4080" name="Line 48"/>
          <p:cNvSpPr>
            <a:spLocks noChangeShapeType="1"/>
          </p:cNvSpPr>
          <p:nvPr/>
        </p:nvSpPr>
        <p:spPr bwMode="auto">
          <a:xfrm flipV="1">
            <a:off x="1371600" y="2667000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44220" name="Group 188"/>
          <p:cNvGrpSpPr>
            <a:grpSpLocks/>
          </p:cNvGrpSpPr>
          <p:nvPr/>
        </p:nvGrpSpPr>
        <p:grpSpPr bwMode="auto">
          <a:xfrm>
            <a:off x="0" y="1019175"/>
            <a:ext cx="1371600" cy="1876425"/>
            <a:chOff x="0" y="642"/>
            <a:chExt cx="864" cy="1182"/>
          </a:xfrm>
        </p:grpSpPr>
        <p:sp>
          <p:nvSpPr>
            <p:cNvPr id="44217" name="Text Box 185"/>
            <p:cNvSpPr txBox="1">
              <a:spLocks noChangeArrowheads="1"/>
            </p:cNvSpPr>
            <p:nvPr/>
          </p:nvSpPr>
          <p:spPr bwMode="auto">
            <a:xfrm>
              <a:off x="0" y="642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Transporteur GluT-4</a:t>
              </a:r>
            </a:p>
          </p:txBody>
        </p:sp>
        <p:sp>
          <p:nvSpPr>
            <p:cNvPr id="44218" name="Line 186"/>
            <p:cNvSpPr>
              <a:spLocks noChangeShapeType="1"/>
            </p:cNvSpPr>
            <p:nvPr/>
          </p:nvSpPr>
          <p:spPr bwMode="auto">
            <a:xfrm>
              <a:off x="432" y="100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4219" name="Line 187"/>
            <p:cNvSpPr>
              <a:spLocks noChangeShapeType="1"/>
            </p:cNvSpPr>
            <p:nvPr/>
          </p:nvSpPr>
          <p:spPr bwMode="auto">
            <a:xfrm>
              <a:off x="432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4221" name="Line 189"/>
          <p:cNvSpPr>
            <a:spLocks noChangeShapeType="1"/>
          </p:cNvSpPr>
          <p:nvPr/>
        </p:nvSpPr>
        <p:spPr bwMode="auto">
          <a:xfrm>
            <a:off x="3276600" y="20574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04800" y="3733800"/>
            <a:ext cx="1371600" cy="1131888"/>
            <a:chOff x="192" y="2592"/>
            <a:chExt cx="864" cy="713"/>
          </a:xfrm>
        </p:grpSpPr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288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240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432" y="3024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>
              <a:off x="288" y="264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5" name="Oval 13"/>
            <p:cNvSpPr>
              <a:spLocks noChangeArrowheads="1"/>
            </p:cNvSpPr>
            <p:nvPr/>
          </p:nvSpPr>
          <p:spPr bwMode="auto">
            <a:xfrm>
              <a:off x="192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480" y="321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7" name="Oval 15"/>
            <p:cNvSpPr>
              <a:spLocks noChangeArrowheads="1"/>
            </p:cNvSpPr>
            <p:nvPr/>
          </p:nvSpPr>
          <p:spPr bwMode="auto">
            <a:xfrm>
              <a:off x="384" y="2784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8" name="Oval 16"/>
            <p:cNvSpPr>
              <a:spLocks noChangeArrowheads="1"/>
            </p:cNvSpPr>
            <p:nvPr/>
          </p:nvSpPr>
          <p:spPr bwMode="auto">
            <a:xfrm>
              <a:off x="624" y="292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576" y="312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768" y="2976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624" y="259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2" name="Oval 20"/>
            <p:cNvSpPr>
              <a:spLocks noChangeArrowheads="1"/>
            </p:cNvSpPr>
            <p:nvPr/>
          </p:nvSpPr>
          <p:spPr bwMode="auto">
            <a:xfrm>
              <a:off x="528" y="283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auto">
            <a:xfrm>
              <a:off x="816" y="316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4" name="Oval 22"/>
            <p:cNvSpPr>
              <a:spLocks noChangeArrowheads="1"/>
            </p:cNvSpPr>
            <p:nvPr/>
          </p:nvSpPr>
          <p:spPr bwMode="auto">
            <a:xfrm>
              <a:off x="720" y="273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5" name="Oval 23"/>
            <p:cNvSpPr>
              <a:spLocks noChangeArrowheads="1"/>
            </p:cNvSpPr>
            <p:nvPr/>
          </p:nvSpPr>
          <p:spPr bwMode="auto">
            <a:xfrm>
              <a:off x="981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933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057" name="Oval 25"/>
            <p:cNvSpPr>
              <a:spLocks noChangeArrowheads="1"/>
            </p:cNvSpPr>
            <p:nvPr/>
          </p:nvSpPr>
          <p:spPr bwMode="auto">
            <a:xfrm>
              <a:off x="885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288" name="Group 256"/>
          <p:cNvGrpSpPr>
            <a:grpSpLocks/>
          </p:cNvGrpSpPr>
          <p:nvPr/>
        </p:nvGrpSpPr>
        <p:grpSpPr bwMode="auto">
          <a:xfrm>
            <a:off x="76200" y="1687513"/>
            <a:ext cx="2862263" cy="2960687"/>
            <a:chOff x="48" y="1063"/>
            <a:chExt cx="1803" cy="1865"/>
          </a:xfrm>
        </p:grpSpPr>
        <p:grpSp>
          <p:nvGrpSpPr>
            <p:cNvPr id="44289" name="Group 257"/>
            <p:cNvGrpSpPr>
              <a:grpSpLocks/>
            </p:cNvGrpSpPr>
            <p:nvPr/>
          </p:nvGrpSpPr>
          <p:grpSpPr bwMode="auto">
            <a:xfrm>
              <a:off x="48" y="1071"/>
              <a:ext cx="1752" cy="1857"/>
              <a:chOff x="72" y="1296"/>
              <a:chExt cx="1752" cy="1857"/>
            </a:xfrm>
          </p:grpSpPr>
          <p:grpSp>
            <p:nvGrpSpPr>
              <p:cNvPr id="44290" name="Group 258"/>
              <p:cNvGrpSpPr>
                <a:grpSpLocks/>
              </p:cNvGrpSpPr>
              <p:nvPr/>
            </p:nvGrpSpPr>
            <p:grpSpPr bwMode="auto">
              <a:xfrm>
                <a:off x="960" y="1296"/>
                <a:ext cx="864" cy="521"/>
                <a:chOff x="960" y="1296"/>
                <a:chExt cx="864" cy="521"/>
              </a:xfrm>
            </p:grpSpPr>
            <p:sp>
              <p:nvSpPr>
                <p:cNvPr id="44291" name="Oval 259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2" name="Oval 26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3" name="Oval 261"/>
                <p:cNvSpPr>
                  <a:spLocks noChangeArrowheads="1"/>
                </p:cNvSpPr>
                <p:nvPr/>
              </p:nvSpPr>
              <p:spPr bwMode="auto">
                <a:xfrm>
                  <a:off x="1056" y="134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4" name="Oval 262"/>
                <p:cNvSpPr>
                  <a:spLocks noChangeArrowheads="1"/>
                </p:cNvSpPr>
                <p:nvPr/>
              </p:nvSpPr>
              <p:spPr bwMode="auto">
                <a:xfrm>
                  <a:off x="960" y="158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5" name="Oval 263"/>
                <p:cNvSpPr>
                  <a:spLocks noChangeArrowheads="1"/>
                </p:cNvSpPr>
                <p:nvPr/>
              </p:nvSpPr>
              <p:spPr bwMode="auto">
                <a:xfrm>
                  <a:off x="1152" y="1488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6" name="Oval 264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7" name="Oval 265"/>
                <p:cNvSpPr>
                  <a:spLocks noChangeArrowheads="1"/>
                </p:cNvSpPr>
                <p:nvPr/>
              </p:nvSpPr>
              <p:spPr bwMode="auto">
                <a:xfrm>
                  <a:off x="1536" y="1680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8" name="Oval 266"/>
                <p:cNvSpPr>
                  <a:spLocks noChangeArrowheads="1"/>
                </p:cNvSpPr>
                <p:nvPr/>
              </p:nvSpPr>
              <p:spPr bwMode="auto">
                <a:xfrm>
                  <a:off x="1392" y="1296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299" name="Oval 267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300" name="Oval 268"/>
                <p:cNvSpPr>
                  <a:spLocks noChangeArrowheads="1"/>
                </p:cNvSpPr>
                <p:nvPr/>
              </p:nvSpPr>
              <p:spPr bwMode="auto">
                <a:xfrm>
                  <a:off x="1488" y="144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301" name="Oval 269"/>
                <p:cNvSpPr>
                  <a:spLocks noChangeArrowheads="1"/>
                </p:cNvSpPr>
                <p:nvPr/>
              </p:nvSpPr>
              <p:spPr bwMode="auto">
                <a:xfrm>
                  <a:off x="1749" y="168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302" name="Oval 270"/>
                <p:cNvSpPr>
                  <a:spLocks noChangeArrowheads="1"/>
                </p:cNvSpPr>
                <p:nvPr/>
              </p:nvSpPr>
              <p:spPr bwMode="auto">
                <a:xfrm>
                  <a:off x="1653" y="158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4303" name="Freeform 271"/>
              <p:cNvSpPr>
                <a:spLocks/>
              </p:cNvSpPr>
              <p:nvPr/>
            </p:nvSpPr>
            <p:spPr bwMode="auto">
              <a:xfrm>
                <a:off x="72" y="2512"/>
                <a:ext cx="1044" cy="641"/>
              </a:xfrm>
              <a:custGeom>
                <a:avLst/>
                <a:gdLst>
                  <a:gd name="T0" fmla="*/ 664 w 1044"/>
                  <a:gd name="T1" fmla="*/ 8 h 641"/>
                  <a:gd name="T2" fmla="*/ 360 w 1044"/>
                  <a:gd name="T3" fmla="*/ 16 h 641"/>
                  <a:gd name="T4" fmla="*/ 184 w 1044"/>
                  <a:gd name="T5" fmla="*/ 64 h 641"/>
                  <a:gd name="T6" fmla="*/ 136 w 1044"/>
                  <a:gd name="T7" fmla="*/ 104 h 641"/>
                  <a:gd name="T8" fmla="*/ 128 w 1044"/>
                  <a:gd name="T9" fmla="*/ 128 h 641"/>
                  <a:gd name="T10" fmla="*/ 96 w 1044"/>
                  <a:gd name="T11" fmla="*/ 176 h 641"/>
                  <a:gd name="T12" fmla="*/ 64 w 1044"/>
                  <a:gd name="T13" fmla="*/ 224 h 641"/>
                  <a:gd name="T14" fmla="*/ 48 w 1044"/>
                  <a:gd name="T15" fmla="*/ 248 h 641"/>
                  <a:gd name="T16" fmla="*/ 96 w 1044"/>
                  <a:gd name="T17" fmla="*/ 544 h 641"/>
                  <a:gd name="T18" fmla="*/ 224 w 1044"/>
                  <a:gd name="T19" fmla="*/ 584 h 641"/>
                  <a:gd name="T20" fmla="*/ 240 w 1044"/>
                  <a:gd name="T21" fmla="*/ 608 h 641"/>
                  <a:gd name="T22" fmla="*/ 360 w 1044"/>
                  <a:gd name="T23" fmla="*/ 640 h 641"/>
                  <a:gd name="T24" fmla="*/ 464 w 1044"/>
                  <a:gd name="T25" fmla="*/ 632 h 641"/>
                  <a:gd name="T26" fmla="*/ 480 w 1044"/>
                  <a:gd name="T27" fmla="*/ 608 h 641"/>
                  <a:gd name="T28" fmla="*/ 504 w 1044"/>
                  <a:gd name="T29" fmla="*/ 592 h 641"/>
                  <a:gd name="T30" fmla="*/ 608 w 1044"/>
                  <a:gd name="T31" fmla="*/ 560 h 641"/>
                  <a:gd name="T32" fmla="*/ 928 w 1044"/>
                  <a:gd name="T33" fmla="*/ 616 h 641"/>
                  <a:gd name="T34" fmla="*/ 1000 w 1044"/>
                  <a:gd name="T35" fmla="*/ 608 h 641"/>
                  <a:gd name="T36" fmla="*/ 1008 w 1044"/>
                  <a:gd name="T37" fmla="*/ 584 h 641"/>
                  <a:gd name="T38" fmla="*/ 1040 w 1044"/>
                  <a:gd name="T39" fmla="*/ 496 h 641"/>
                  <a:gd name="T40" fmla="*/ 920 w 1044"/>
                  <a:gd name="T41" fmla="*/ 272 h 641"/>
                  <a:gd name="T42" fmla="*/ 888 w 1044"/>
                  <a:gd name="T43" fmla="*/ 240 h 641"/>
                  <a:gd name="T44" fmla="*/ 840 w 1044"/>
                  <a:gd name="T45" fmla="*/ 224 h 641"/>
                  <a:gd name="T46" fmla="*/ 784 w 1044"/>
                  <a:gd name="T47" fmla="*/ 80 h 641"/>
                  <a:gd name="T48" fmla="*/ 736 w 1044"/>
                  <a:gd name="T49" fmla="*/ 48 h 641"/>
                  <a:gd name="T50" fmla="*/ 688 w 1044"/>
                  <a:gd name="T51" fmla="*/ 32 h 641"/>
                  <a:gd name="T52" fmla="*/ 680 w 1044"/>
                  <a:gd name="T53" fmla="*/ 8 h 641"/>
                  <a:gd name="T54" fmla="*/ 656 w 1044"/>
                  <a:gd name="T55" fmla="*/ 0 h 641"/>
                  <a:gd name="T56" fmla="*/ 664 w 1044"/>
                  <a:gd name="T57" fmla="*/ 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44" h="641">
                    <a:moveTo>
                      <a:pt x="664" y="8"/>
                    </a:moveTo>
                    <a:cubicBezTo>
                      <a:pt x="563" y="11"/>
                      <a:pt x="461" y="11"/>
                      <a:pt x="360" y="16"/>
                    </a:cubicBezTo>
                    <a:cubicBezTo>
                      <a:pt x="301" y="19"/>
                      <a:pt x="242" y="50"/>
                      <a:pt x="184" y="64"/>
                    </a:cubicBezTo>
                    <a:cubicBezTo>
                      <a:pt x="169" y="79"/>
                      <a:pt x="149" y="88"/>
                      <a:pt x="136" y="104"/>
                    </a:cubicBezTo>
                    <a:cubicBezTo>
                      <a:pt x="131" y="111"/>
                      <a:pt x="132" y="121"/>
                      <a:pt x="128" y="128"/>
                    </a:cubicBezTo>
                    <a:cubicBezTo>
                      <a:pt x="119" y="145"/>
                      <a:pt x="107" y="160"/>
                      <a:pt x="96" y="176"/>
                    </a:cubicBezTo>
                    <a:cubicBezTo>
                      <a:pt x="85" y="192"/>
                      <a:pt x="75" y="208"/>
                      <a:pt x="64" y="224"/>
                    </a:cubicBezTo>
                    <a:cubicBezTo>
                      <a:pt x="59" y="232"/>
                      <a:pt x="48" y="248"/>
                      <a:pt x="48" y="248"/>
                    </a:cubicBezTo>
                    <a:cubicBezTo>
                      <a:pt x="28" y="346"/>
                      <a:pt x="0" y="480"/>
                      <a:pt x="96" y="544"/>
                    </a:cubicBezTo>
                    <a:cubicBezTo>
                      <a:pt x="127" y="590"/>
                      <a:pt x="175" y="568"/>
                      <a:pt x="224" y="584"/>
                    </a:cubicBezTo>
                    <a:cubicBezTo>
                      <a:pt x="229" y="592"/>
                      <a:pt x="232" y="602"/>
                      <a:pt x="240" y="608"/>
                    </a:cubicBezTo>
                    <a:cubicBezTo>
                      <a:pt x="257" y="622"/>
                      <a:pt x="334" y="633"/>
                      <a:pt x="360" y="640"/>
                    </a:cubicBezTo>
                    <a:cubicBezTo>
                      <a:pt x="395" y="637"/>
                      <a:pt x="430" y="641"/>
                      <a:pt x="464" y="632"/>
                    </a:cubicBezTo>
                    <a:cubicBezTo>
                      <a:pt x="473" y="630"/>
                      <a:pt x="473" y="615"/>
                      <a:pt x="480" y="608"/>
                    </a:cubicBezTo>
                    <a:cubicBezTo>
                      <a:pt x="487" y="601"/>
                      <a:pt x="495" y="596"/>
                      <a:pt x="504" y="592"/>
                    </a:cubicBezTo>
                    <a:cubicBezTo>
                      <a:pt x="537" y="577"/>
                      <a:pt x="574" y="571"/>
                      <a:pt x="608" y="560"/>
                    </a:cubicBezTo>
                    <a:cubicBezTo>
                      <a:pt x="715" y="570"/>
                      <a:pt x="822" y="595"/>
                      <a:pt x="928" y="616"/>
                    </a:cubicBezTo>
                    <a:cubicBezTo>
                      <a:pt x="952" y="613"/>
                      <a:pt x="978" y="617"/>
                      <a:pt x="1000" y="608"/>
                    </a:cubicBezTo>
                    <a:cubicBezTo>
                      <a:pt x="1008" y="605"/>
                      <a:pt x="1006" y="592"/>
                      <a:pt x="1008" y="584"/>
                    </a:cubicBezTo>
                    <a:cubicBezTo>
                      <a:pt x="1017" y="550"/>
                      <a:pt x="1029" y="529"/>
                      <a:pt x="1040" y="496"/>
                    </a:cubicBezTo>
                    <a:cubicBezTo>
                      <a:pt x="1031" y="369"/>
                      <a:pt x="1044" y="313"/>
                      <a:pt x="920" y="272"/>
                    </a:cubicBezTo>
                    <a:cubicBezTo>
                      <a:pt x="909" y="261"/>
                      <a:pt x="901" y="248"/>
                      <a:pt x="888" y="240"/>
                    </a:cubicBezTo>
                    <a:cubicBezTo>
                      <a:pt x="874" y="231"/>
                      <a:pt x="840" y="224"/>
                      <a:pt x="840" y="224"/>
                    </a:cubicBezTo>
                    <a:cubicBezTo>
                      <a:pt x="812" y="181"/>
                      <a:pt x="800" y="129"/>
                      <a:pt x="784" y="80"/>
                    </a:cubicBezTo>
                    <a:cubicBezTo>
                      <a:pt x="778" y="62"/>
                      <a:pt x="754" y="54"/>
                      <a:pt x="736" y="48"/>
                    </a:cubicBezTo>
                    <a:cubicBezTo>
                      <a:pt x="720" y="43"/>
                      <a:pt x="688" y="32"/>
                      <a:pt x="688" y="32"/>
                    </a:cubicBezTo>
                    <a:cubicBezTo>
                      <a:pt x="685" y="24"/>
                      <a:pt x="686" y="14"/>
                      <a:pt x="680" y="8"/>
                    </a:cubicBezTo>
                    <a:cubicBezTo>
                      <a:pt x="674" y="2"/>
                      <a:pt x="664" y="0"/>
                      <a:pt x="656" y="0"/>
                    </a:cubicBezTo>
                    <a:cubicBezTo>
                      <a:pt x="652" y="0"/>
                      <a:pt x="661" y="5"/>
                      <a:pt x="66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4304" name="Oval 272"/>
            <p:cNvSpPr>
              <a:spLocks noChangeArrowheads="1"/>
            </p:cNvSpPr>
            <p:nvPr/>
          </p:nvSpPr>
          <p:spPr bwMode="auto">
            <a:xfrm>
              <a:off x="1776" y="1063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305" name="Oval 273"/>
            <p:cNvSpPr>
              <a:spLocks noChangeArrowheads="1"/>
            </p:cNvSpPr>
            <p:nvPr/>
          </p:nvSpPr>
          <p:spPr bwMode="auto">
            <a:xfrm>
              <a:off x="1632" y="1111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571" name="Group 539"/>
          <p:cNvGrpSpPr>
            <a:grpSpLocks/>
          </p:cNvGrpSpPr>
          <p:nvPr/>
        </p:nvGrpSpPr>
        <p:grpSpPr bwMode="auto">
          <a:xfrm>
            <a:off x="1384300" y="1406525"/>
            <a:ext cx="5980113" cy="1447800"/>
            <a:chOff x="872" y="886"/>
            <a:chExt cx="3767" cy="912"/>
          </a:xfrm>
        </p:grpSpPr>
        <p:grpSp>
          <p:nvGrpSpPr>
            <p:cNvPr id="44572" name="Group 540"/>
            <p:cNvGrpSpPr>
              <a:grpSpLocks/>
            </p:cNvGrpSpPr>
            <p:nvPr/>
          </p:nvGrpSpPr>
          <p:grpSpPr bwMode="auto">
            <a:xfrm>
              <a:off x="3391" y="886"/>
              <a:ext cx="1248" cy="912"/>
              <a:chOff x="2640" y="1872"/>
              <a:chExt cx="2448" cy="1824"/>
            </a:xfrm>
          </p:grpSpPr>
          <p:sp>
            <p:nvSpPr>
              <p:cNvPr id="44573" name="Line 541"/>
              <p:cNvSpPr>
                <a:spLocks noChangeShapeType="1"/>
              </p:cNvSpPr>
              <p:nvPr/>
            </p:nvSpPr>
            <p:spPr bwMode="auto">
              <a:xfrm>
                <a:off x="3888" y="3168"/>
                <a:ext cx="19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4" name="Oval 542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5" name="Oval 543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6" name="Oval 544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7" name="Oval 545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8" name="Line 546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79" name="Oval 547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0" name="Oval 548"/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1" name="Line 549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2" name="Line 550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3" name="Line 551"/>
              <p:cNvSpPr>
                <a:spLocks noChangeShapeType="1"/>
              </p:cNvSpPr>
              <p:nvPr/>
            </p:nvSpPr>
            <p:spPr bwMode="auto">
              <a:xfrm rot="3903365">
                <a:off x="2914" y="2757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4" name="Oval 552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5" name="Line 553"/>
              <p:cNvSpPr>
                <a:spLocks noChangeShapeType="1"/>
              </p:cNvSpPr>
              <p:nvPr/>
            </p:nvSpPr>
            <p:spPr bwMode="auto">
              <a:xfrm rot="3903365">
                <a:off x="3010" y="300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6" name="Line 55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7" name="Oval 555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8" name="Oval 556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89" name="Line 557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0" name="Oval 558"/>
              <p:cNvSpPr>
                <a:spLocks noChangeArrowheads="1"/>
              </p:cNvSpPr>
              <p:nvPr/>
            </p:nvSpPr>
            <p:spPr bwMode="auto">
              <a:xfrm>
                <a:off x="355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1" name="Line 559"/>
              <p:cNvSpPr>
                <a:spLocks noChangeShapeType="1"/>
              </p:cNvSpPr>
              <p:nvPr/>
            </p:nvSpPr>
            <p:spPr bwMode="auto">
              <a:xfrm>
                <a:off x="369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2" name="Oval 560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3" name="Oval 561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4" name="Line 562"/>
              <p:cNvSpPr>
                <a:spLocks noChangeShapeType="1"/>
              </p:cNvSpPr>
              <p:nvPr/>
            </p:nvSpPr>
            <p:spPr bwMode="auto">
              <a:xfrm>
                <a:off x="417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5" name="Line 563"/>
              <p:cNvSpPr>
                <a:spLocks noChangeShapeType="1"/>
              </p:cNvSpPr>
              <p:nvPr/>
            </p:nvSpPr>
            <p:spPr bwMode="auto">
              <a:xfrm>
                <a:off x="393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6" name="Line 564"/>
              <p:cNvSpPr>
                <a:spLocks noChangeShapeType="1"/>
              </p:cNvSpPr>
              <p:nvPr/>
            </p:nvSpPr>
            <p:spPr bwMode="auto">
              <a:xfrm>
                <a:off x="3456" y="31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7" name="Oval 565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8" name="Oval 566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599" name="Line 56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0" name="Oval 568"/>
              <p:cNvSpPr>
                <a:spLocks noChangeArrowheads="1"/>
              </p:cNvSpPr>
              <p:nvPr/>
            </p:nvSpPr>
            <p:spPr bwMode="auto">
              <a:xfrm>
                <a:off x="360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1" name="Line 569"/>
              <p:cNvSpPr>
                <a:spLocks noChangeShapeType="1"/>
              </p:cNvSpPr>
              <p:nvPr/>
            </p:nvSpPr>
            <p:spPr bwMode="auto">
              <a:xfrm>
                <a:off x="374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2" name="Oval 570"/>
              <p:cNvSpPr>
                <a:spLocks noChangeArrowheads="1"/>
              </p:cNvSpPr>
              <p:nvPr/>
            </p:nvSpPr>
            <p:spPr bwMode="auto">
              <a:xfrm>
                <a:off x="408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3" name="Oval 571"/>
              <p:cNvSpPr>
                <a:spLocks noChangeArrowheads="1"/>
              </p:cNvSpPr>
              <p:nvPr/>
            </p:nvSpPr>
            <p:spPr bwMode="auto">
              <a:xfrm>
                <a:off x="432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4" name="Line 572"/>
              <p:cNvSpPr>
                <a:spLocks noChangeShapeType="1"/>
              </p:cNvSpPr>
              <p:nvPr/>
            </p:nvSpPr>
            <p:spPr bwMode="auto">
              <a:xfrm>
                <a:off x="422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5" name="Line 573"/>
              <p:cNvSpPr>
                <a:spLocks noChangeShapeType="1"/>
              </p:cNvSpPr>
              <p:nvPr/>
            </p:nvSpPr>
            <p:spPr bwMode="auto">
              <a:xfrm>
                <a:off x="3984" y="2643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6" name="Oval 574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7" name="Line 575"/>
              <p:cNvSpPr>
                <a:spLocks noChangeShapeType="1"/>
              </p:cNvSpPr>
              <p:nvPr/>
            </p:nvSpPr>
            <p:spPr bwMode="auto">
              <a:xfrm flipH="1">
                <a:off x="3696" y="2016"/>
                <a:ext cx="24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8" name="Oval 576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09" name="Oval 57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0" name="Oval 578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1" name="Oval 579"/>
              <p:cNvSpPr>
                <a:spLocks noChangeArrowheads="1"/>
              </p:cNvSpPr>
              <p:nvPr/>
            </p:nvSpPr>
            <p:spPr bwMode="auto">
              <a:xfrm>
                <a:off x="422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2" name="Line 580"/>
              <p:cNvSpPr>
                <a:spLocks noChangeShapeType="1"/>
              </p:cNvSpPr>
              <p:nvPr/>
            </p:nvSpPr>
            <p:spPr bwMode="auto">
              <a:xfrm>
                <a:off x="436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3" name="Oval 581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4" name="Oval 582"/>
              <p:cNvSpPr>
                <a:spLocks noChangeArrowheads="1"/>
              </p:cNvSpPr>
              <p:nvPr/>
            </p:nvSpPr>
            <p:spPr bwMode="auto">
              <a:xfrm>
                <a:off x="494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5" name="Line 583"/>
              <p:cNvSpPr>
                <a:spLocks noChangeShapeType="1"/>
              </p:cNvSpPr>
              <p:nvPr/>
            </p:nvSpPr>
            <p:spPr bwMode="auto">
              <a:xfrm>
                <a:off x="484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6" name="Line 584"/>
              <p:cNvSpPr>
                <a:spLocks noChangeShapeType="1"/>
              </p:cNvSpPr>
              <p:nvPr/>
            </p:nvSpPr>
            <p:spPr bwMode="auto">
              <a:xfrm>
                <a:off x="460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7" name="Line 585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8" name="Oval 586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19" name="Oval 587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0" name="Line 588"/>
              <p:cNvSpPr>
                <a:spLocks noChangeShapeType="1"/>
              </p:cNvSpPr>
              <p:nvPr/>
            </p:nvSpPr>
            <p:spPr bwMode="auto">
              <a:xfrm>
                <a:off x="427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1" name="Oval 589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2" name="Oval 590"/>
              <p:cNvSpPr>
                <a:spLocks noChangeArrowheads="1"/>
              </p:cNvSpPr>
              <p:nvPr/>
            </p:nvSpPr>
            <p:spPr bwMode="auto">
              <a:xfrm>
                <a:off x="48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3" name="Line 591"/>
              <p:cNvSpPr>
                <a:spLocks noChangeShapeType="1"/>
              </p:cNvSpPr>
              <p:nvPr/>
            </p:nvSpPr>
            <p:spPr bwMode="auto">
              <a:xfrm>
                <a:off x="475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4" name="Line 592"/>
              <p:cNvSpPr>
                <a:spLocks noChangeShapeType="1"/>
              </p:cNvSpPr>
              <p:nvPr/>
            </p:nvSpPr>
            <p:spPr bwMode="auto">
              <a:xfrm>
                <a:off x="451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5" name="Line 593"/>
              <p:cNvSpPr>
                <a:spLocks noChangeShapeType="1"/>
              </p:cNvSpPr>
              <p:nvPr/>
            </p:nvSpPr>
            <p:spPr bwMode="auto">
              <a:xfrm>
                <a:off x="4032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26" name="Oval 594"/>
              <p:cNvSpPr>
                <a:spLocks noChangeArrowheads="1"/>
              </p:cNvSpPr>
              <p:nvPr/>
            </p:nvSpPr>
            <p:spPr bwMode="auto">
              <a:xfrm>
                <a:off x="436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4627" name="Freeform 595"/>
            <p:cNvSpPr>
              <a:spLocks/>
            </p:cNvSpPr>
            <p:nvPr/>
          </p:nvSpPr>
          <p:spPr bwMode="auto">
            <a:xfrm>
              <a:off x="872" y="973"/>
              <a:ext cx="991" cy="723"/>
            </a:xfrm>
            <a:custGeom>
              <a:avLst/>
              <a:gdLst>
                <a:gd name="T0" fmla="*/ 496 w 991"/>
                <a:gd name="T1" fmla="*/ 3 h 723"/>
                <a:gd name="T2" fmla="*/ 576 w 991"/>
                <a:gd name="T3" fmla="*/ 19 h 723"/>
                <a:gd name="T4" fmla="*/ 648 w 991"/>
                <a:gd name="T5" fmla="*/ 163 h 723"/>
                <a:gd name="T6" fmla="*/ 664 w 991"/>
                <a:gd name="T7" fmla="*/ 187 h 723"/>
                <a:gd name="T8" fmla="*/ 688 w 991"/>
                <a:gd name="T9" fmla="*/ 195 h 723"/>
                <a:gd name="T10" fmla="*/ 720 w 991"/>
                <a:gd name="T11" fmla="*/ 227 h 723"/>
                <a:gd name="T12" fmla="*/ 752 w 991"/>
                <a:gd name="T13" fmla="*/ 307 h 723"/>
                <a:gd name="T14" fmla="*/ 800 w 991"/>
                <a:gd name="T15" fmla="*/ 323 h 723"/>
                <a:gd name="T16" fmla="*/ 848 w 991"/>
                <a:gd name="T17" fmla="*/ 355 h 723"/>
                <a:gd name="T18" fmla="*/ 872 w 991"/>
                <a:gd name="T19" fmla="*/ 379 h 723"/>
                <a:gd name="T20" fmla="*/ 944 w 991"/>
                <a:gd name="T21" fmla="*/ 435 h 723"/>
                <a:gd name="T22" fmla="*/ 976 w 991"/>
                <a:gd name="T23" fmla="*/ 491 h 723"/>
                <a:gd name="T24" fmla="*/ 920 w 991"/>
                <a:gd name="T25" fmla="*/ 667 h 723"/>
                <a:gd name="T26" fmla="*/ 904 w 991"/>
                <a:gd name="T27" fmla="*/ 691 h 723"/>
                <a:gd name="T28" fmla="*/ 856 w 991"/>
                <a:gd name="T29" fmla="*/ 723 h 723"/>
                <a:gd name="T30" fmla="*/ 624 w 991"/>
                <a:gd name="T31" fmla="*/ 667 h 723"/>
                <a:gd name="T32" fmla="*/ 528 w 991"/>
                <a:gd name="T33" fmla="*/ 619 h 723"/>
                <a:gd name="T34" fmla="*/ 504 w 991"/>
                <a:gd name="T35" fmla="*/ 611 h 723"/>
                <a:gd name="T36" fmla="*/ 448 w 991"/>
                <a:gd name="T37" fmla="*/ 619 h 723"/>
                <a:gd name="T38" fmla="*/ 408 w 991"/>
                <a:gd name="T39" fmla="*/ 659 h 723"/>
                <a:gd name="T40" fmla="*/ 336 w 991"/>
                <a:gd name="T41" fmla="*/ 691 h 723"/>
                <a:gd name="T42" fmla="*/ 240 w 991"/>
                <a:gd name="T43" fmla="*/ 683 h 723"/>
                <a:gd name="T44" fmla="*/ 160 w 991"/>
                <a:gd name="T45" fmla="*/ 611 h 723"/>
                <a:gd name="T46" fmla="*/ 152 w 991"/>
                <a:gd name="T47" fmla="*/ 587 h 723"/>
                <a:gd name="T48" fmla="*/ 104 w 991"/>
                <a:gd name="T49" fmla="*/ 571 h 723"/>
                <a:gd name="T50" fmla="*/ 32 w 991"/>
                <a:gd name="T51" fmla="*/ 515 h 723"/>
                <a:gd name="T52" fmla="*/ 0 w 991"/>
                <a:gd name="T53" fmla="*/ 427 h 723"/>
                <a:gd name="T54" fmla="*/ 40 w 991"/>
                <a:gd name="T55" fmla="*/ 235 h 723"/>
                <a:gd name="T56" fmla="*/ 88 w 991"/>
                <a:gd name="T57" fmla="*/ 195 h 723"/>
                <a:gd name="T58" fmla="*/ 136 w 991"/>
                <a:gd name="T59" fmla="*/ 163 h 723"/>
                <a:gd name="T60" fmla="*/ 152 w 991"/>
                <a:gd name="T61" fmla="*/ 139 h 723"/>
                <a:gd name="T62" fmla="*/ 176 w 991"/>
                <a:gd name="T63" fmla="*/ 123 h 723"/>
                <a:gd name="T64" fmla="*/ 184 w 991"/>
                <a:gd name="T65" fmla="*/ 99 h 723"/>
                <a:gd name="T66" fmla="*/ 280 w 991"/>
                <a:gd name="T67" fmla="*/ 59 h 723"/>
                <a:gd name="T68" fmla="*/ 376 w 991"/>
                <a:gd name="T69" fmla="*/ 27 h 723"/>
                <a:gd name="T70" fmla="*/ 400 w 991"/>
                <a:gd name="T71" fmla="*/ 11 h 723"/>
                <a:gd name="T72" fmla="*/ 496 w 991"/>
                <a:gd name="T73" fmla="*/ 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1" h="723">
                  <a:moveTo>
                    <a:pt x="496" y="3"/>
                  </a:moveTo>
                  <a:cubicBezTo>
                    <a:pt x="523" y="7"/>
                    <a:pt x="555" y="2"/>
                    <a:pt x="576" y="19"/>
                  </a:cubicBezTo>
                  <a:cubicBezTo>
                    <a:pt x="623" y="57"/>
                    <a:pt x="593" y="126"/>
                    <a:pt x="648" y="163"/>
                  </a:cubicBezTo>
                  <a:cubicBezTo>
                    <a:pt x="653" y="171"/>
                    <a:pt x="656" y="181"/>
                    <a:pt x="664" y="187"/>
                  </a:cubicBezTo>
                  <a:cubicBezTo>
                    <a:pt x="671" y="192"/>
                    <a:pt x="682" y="189"/>
                    <a:pt x="688" y="195"/>
                  </a:cubicBezTo>
                  <a:cubicBezTo>
                    <a:pt x="731" y="238"/>
                    <a:pt x="656" y="206"/>
                    <a:pt x="720" y="227"/>
                  </a:cubicBezTo>
                  <a:cubicBezTo>
                    <a:pt x="725" y="248"/>
                    <a:pt x="731" y="294"/>
                    <a:pt x="752" y="307"/>
                  </a:cubicBezTo>
                  <a:cubicBezTo>
                    <a:pt x="766" y="316"/>
                    <a:pt x="786" y="314"/>
                    <a:pt x="800" y="323"/>
                  </a:cubicBezTo>
                  <a:cubicBezTo>
                    <a:pt x="816" y="334"/>
                    <a:pt x="832" y="344"/>
                    <a:pt x="848" y="355"/>
                  </a:cubicBezTo>
                  <a:cubicBezTo>
                    <a:pt x="857" y="361"/>
                    <a:pt x="863" y="372"/>
                    <a:pt x="872" y="379"/>
                  </a:cubicBezTo>
                  <a:cubicBezTo>
                    <a:pt x="899" y="400"/>
                    <a:pt x="925" y="408"/>
                    <a:pt x="944" y="435"/>
                  </a:cubicBezTo>
                  <a:cubicBezTo>
                    <a:pt x="956" y="452"/>
                    <a:pt x="964" y="473"/>
                    <a:pt x="976" y="491"/>
                  </a:cubicBezTo>
                  <a:cubicBezTo>
                    <a:pt x="988" y="553"/>
                    <a:pt x="991" y="643"/>
                    <a:pt x="920" y="667"/>
                  </a:cubicBezTo>
                  <a:cubicBezTo>
                    <a:pt x="915" y="675"/>
                    <a:pt x="911" y="685"/>
                    <a:pt x="904" y="691"/>
                  </a:cubicBezTo>
                  <a:cubicBezTo>
                    <a:pt x="890" y="704"/>
                    <a:pt x="856" y="723"/>
                    <a:pt x="856" y="723"/>
                  </a:cubicBezTo>
                  <a:cubicBezTo>
                    <a:pt x="758" y="716"/>
                    <a:pt x="703" y="719"/>
                    <a:pt x="624" y="667"/>
                  </a:cubicBezTo>
                  <a:cubicBezTo>
                    <a:pt x="588" y="643"/>
                    <a:pt x="570" y="633"/>
                    <a:pt x="528" y="619"/>
                  </a:cubicBezTo>
                  <a:cubicBezTo>
                    <a:pt x="520" y="616"/>
                    <a:pt x="504" y="611"/>
                    <a:pt x="504" y="611"/>
                  </a:cubicBezTo>
                  <a:cubicBezTo>
                    <a:pt x="485" y="614"/>
                    <a:pt x="465" y="611"/>
                    <a:pt x="448" y="619"/>
                  </a:cubicBezTo>
                  <a:cubicBezTo>
                    <a:pt x="376" y="651"/>
                    <a:pt x="483" y="626"/>
                    <a:pt x="408" y="659"/>
                  </a:cubicBezTo>
                  <a:cubicBezTo>
                    <a:pt x="322" y="697"/>
                    <a:pt x="390" y="655"/>
                    <a:pt x="336" y="691"/>
                  </a:cubicBezTo>
                  <a:cubicBezTo>
                    <a:pt x="304" y="688"/>
                    <a:pt x="271" y="689"/>
                    <a:pt x="240" y="683"/>
                  </a:cubicBezTo>
                  <a:cubicBezTo>
                    <a:pt x="202" y="675"/>
                    <a:pt x="205" y="626"/>
                    <a:pt x="160" y="611"/>
                  </a:cubicBezTo>
                  <a:cubicBezTo>
                    <a:pt x="157" y="603"/>
                    <a:pt x="159" y="592"/>
                    <a:pt x="152" y="587"/>
                  </a:cubicBezTo>
                  <a:cubicBezTo>
                    <a:pt x="138" y="577"/>
                    <a:pt x="120" y="576"/>
                    <a:pt x="104" y="571"/>
                  </a:cubicBezTo>
                  <a:cubicBezTo>
                    <a:pt x="77" y="562"/>
                    <a:pt x="56" y="531"/>
                    <a:pt x="32" y="515"/>
                  </a:cubicBezTo>
                  <a:cubicBezTo>
                    <a:pt x="22" y="485"/>
                    <a:pt x="8" y="458"/>
                    <a:pt x="0" y="427"/>
                  </a:cubicBezTo>
                  <a:cubicBezTo>
                    <a:pt x="4" y="381"/>
                    <a:pt x="3" y="280"/>
                    <a:pt x="40" y="235"/>
                  </a:cubicBezTo>
                  <a:cubicBezTo>
                    <a:pt x="53" y="219"/>
                    <a:pt x="72" y="208"/>
                    <a:pt x="88" y="195"/>
                  </a:cubicBezTo>
                  <a:cubicBezTo>
                    <a:pt x="103" y="183"/>
                    <a:pt x="136" y="163"/>
                    <a:pt x="136" y="163"/>
                  </a:cubicBezTo>
                  <a:cubicBezTo>
                    <a:pt x="141" y="155"/>
                    <a:pt x="145" y="146"/>
                    <a:pt x="152" y="139"/>
                  </a:cubicBezTo>
                  <a:cubicBezTo>
                    <a:pt x="159" y="132"/>
                    <a:pt x="170" y="131"/>
                    <a:pt x="176" y="123"/>
                  </a:cubicBezTo>
                  <a:cubicBezTo>
                    <a:pt x="181" y="116"/>
                    <a:pt x="178" y="105"/>
                    <a:pt x="184" y="99"/>
                  </a:cubicBezTo>
                  <a:cubicBezTo>
                    <a:pt x="194" y="89"/>
                    <a:pt x="272" y="62"/>
                    <a:pt x="280" y="59"/>
                  </a:cubicBezTo>
                  <a:cubicBezTo>
                    <a:pt x="308" y="50"/>
                    <a:pt x="351" y="43"/>
                    <a:pt x="376" y="27"/>
                  </a:cubicBezTo>
                  <a:cubicBezTo>
                    <a:pt x="384" y="22"/>
                    <a:pt x="391" y="14"/>
                    <a:pt x="400" y="11"/>
                  </a:cubicBezTo>
                  <a:cubicBezTo>
                    <a:pt x="432" y="0"/>
                    <a:pt x="463" y="3"/>
                    <a:pt x="49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227" name="Group 195"/>
          <p:cNvGrpSpPr>
            <a:grpSpLocks/>
          </p:cNvGrpSpPr>
          <p:nvPr/>
        </p:nvGrpSpPr>
        <p:grpSpPr bwMode="auto">
          <a:xfrm>
            <a:off x="2209800" y="2209800"/>
            <a:ext cx="1371600" cy="361950"/>
            <a:chOff x="1440" y="1440"/>
            <a:chExt cx="864" cy="228"/>
          </a:xfrm>
        </p:grpSpPr>
        <p:sp>
          <p:nvSpPr>
            <p:cNvPr id="44222" name="Line 190"/>
            <p:cNvSpPr>
              <a:spLocks noChangeShapeType="1"/>
            </p:cNvSpPr>
            <p:nvPr/>
          </p:nvSpPr>
          <p:spPr bwMode="auto">
            <a:xfrm flipH="1">
              <a:off x="2112" y="153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4223" name="Text Box 191"/>
            <p:cNvSpPr txBox="1">
              <a:spLocks noChangeArrowheads="1"/>
            </p:cNvSpPr>
            <p:nvPr/>
          </p:nvSpPr>
          <p:spPr bwMode="auto">
            <a:xfrm>
              <a:off x="1440" y="1440"/>
              <a:ext cx="672" cy="2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Glycolyse</a:t>
              </a:r>
            </a:p>
          </p:txBody>
        </p:sp>
      </p:grpSp>
      <p:grpSp>
        <p:nvGrpSpPr>
          <p:cNvPr id="44628" name="Group 596"/>
          <p:cNvGrpSpPr>
            <a:grpSpLocks/>
          </p:cNvGrpSpPr>
          <p:nvPr/>
        </p:nvGrpSpPr>
        <p:grpSpPr bwMode="auto">
          <a:xfrm>
            <a:off x="2489200" y="1606550"/>
            <a:ext cx="2692400" cy="1689100"/>
            <a:chOff x="1568" y="1000"/>
            <a:chExt cx="1696" cy="1064"/>
          </a:xfrm>
        </p:grpSpPr>
        <p:grpSp>
          <p:nvGrpSpPr>
            <p:cNvPr id="44629" name="Group 597"/>
            <p:cNvGrpSpPr>
              <a:grpSpLocks/>
            </p:cNvGrpSpPr>
            <p:nvPr/>
          </p:nvGrpSpPr>
          <p:grpSpPr bwMode="auto">
            <a:xfrm>
              <a:off x="2592" y="1632"/>
              <a:ext cx="672" cy="432"/>
              <a:chOff x="2640" y="1776"/>
              <a:chExt cx="672" cy="432"/>
            </a:xfrm>
          </p:grpSpPr>
          <p:sp>
            <p:nvSpPr>
              <p:cNvPr id="44630" name="AutoShape 598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672" cy="432"/>
              </a:xfrm>
              <a:prstGeom prst="irregularSeal1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631" name="Text Box 599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fr-FR" sz="1600"/>
                  <a:t>ATP</a:t>
                </a:r>
              </a:p>
            </p:txBody>
          </p:sp>
        </p:grpSp>
        <p:sp>
          <p:nvSpPr>
            <p:cNvPr id="44632" name="Freeform 600"/>
            <p:cNvSpPr>
              <a:spLocks/>
            </p:cNvSpPr>
            <p:nvPr/>
          </p:nvSpPr>
          <p:spPr bwMode="auto">
            <a:xfrm>
              <a:off x="1568" y="1000"/>
              <a:ext cx="328" cy="267"/>
            </a:xfrm>
            <a:custGeom>
              <a:avLst/>
              <a:gdLst>
                <a:gd name="T0" fmla="*/ 216 w 328"/>
                <a:gd name="T1" fmla="*/ 16 h 267"/>
                <a:gd name="T2" fmla="*/ 56 w 328"/>
                <a:gd name="T3" fmla="*/ 40 h 267"/>
                <a:gd name="T4" fmla="*/ 16 w 328"/>
                <a:gd name="T5" fmla="*/ 88 h 267"/>
                <a:gd name="T6" fmla="*/ 0 w 328"/>
                <a:gd name="T7" fmla="*/ 136 h 267"/>
                <a:gd name="T8" fmla="*/ 64 w 328"/>
                <a:gd name="T9" fmla="*/ 232 h 267"/>
                <a:gd name="T10" fmla="*/ 112 w 328"/>
                <a:gd name="T11" fmla="*/ 248 h 267"/>
                <a:gd name="T12" fmla="*/ 288 w 328"/>
                <a:gd name="T13" fmla="*/ 224 h 267"/>
                <a:gd name="T14" fmla="*/ 320 w 328"/>
                <a:gd name="T15" fmla="*/ 152 h 267"/>
                <a:gd name="T16" fmla="*/ 328 w 328"/>
                <a:gd name="T17" fmla="*/ 128 h 267"/>
                <a:gd name="T18" fmla="*/ 312 w 328"/>
                <a:gd name="T19" fmla="*/ 64 h 267"/>
                <a:gd name="T20" fmla="*/ 264 w 328"/>
                <a:gd name="T21" fmla="*/ 48 h 267"/>
                <a:gd name="T22" fmla="*/ 240 w 328"/>
                <a:gd name="T23" fmla="*/ 32 h 267"/>
                <a:gd name="T24" fmla="*/ 208 w 328"/>
                <a:gd name="T25" fmla="*/ 24 h 267"/>
                <a:gd name="T26" fmla="*/ 216 w 328"/>
                <a:gd name="T27" fmla="*/ 1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8" h="267">
                  <a:moveTo>
                    <a:pt x="216" y="16"/>
                  </a:moveTo>
                  <a:cubicBezTo>
                    <a:pt x="133" y="21"/>
                    <a:pt x="104" y="0"/>
                    <a:pt x="56" y="40"/>
                  </a:cubicBezTo>
                  <a:cubicBezTo>
                    <a:pt x="43" y="51"/>
                    <a:pt x="23" y="71"/>
                    <a:pt x="16" y="88"/>
                  </a:cubicBezTo>
                  <a:cubicBezTo>
                    <a:pt x="9" y="103"/>
                    <a:pt x="0" y="136"/>
                    <a:pt x="0" y="136"/>
                  </a:cubicBezTo>
                  <a:cubicBezTo>
                    <a:pt x="12" y="197"/>
                    <a:pt x="8" y="195"/>
                    <a:pt x="64" y="232"/>
                  </a:cubicBezTo>
                  <a:cubicBezTo>
                    <a:pt x="78" y="241"/>
                    <a:pt x="112" y="248"/>
                    <a:pt x="112" y="248"/>
                  </a:cubicBezTo>
                  <a:cubicBezTo>
                    <a:pt x="151" y="246"/>
                    <a:pt x="245" y="267"/>
                    <a:pt x="288" y="224"/>
                  </a:cubicBezTo>
                  <a:cubicBezTo>
                    <a:pt x="307" y="205"/>
                    <a:pt x="312" y="176"/>
                    <a:pt x="320" y="152"/>
                  </a:cubicBezTo>
                  <a:cubicBezTo>
                    <a:pt x="323" y="144"/>
                    <a:pt x="328" y="128"/>
                    <a:pt x="328" y="128"/>
                  </a:cubicBezTo>
                  <a:cubicBezTo>
                    <a:pt x="327" y="121"/>
                    <a:pt x="317" y="68"/>
                    <a:pt x="312" y="64"/>
                  </a:cubicBezTo>
                  <a:cubicBezTo>
                    <a:pt x="298" y="54"/>
                    <a:pt x="280" y="53"/>
                    <a:pt x="264" y="48"/>
                  </a:cubicBezTo>
                  <a:cubicBezTo>
                    <a:pt x="255" y="45"/>
                    <a:pt x="249" y="36"/>
                    <a:pt x="240" y="32"/>
                  </a:cubicBezTo>
                  <a:cubicBezTo>
                    <a:pt x="230" y="28"/>
                    <a:pt x="217" y="30"/>
                    <a:pt x="208" y="24"/>
                  </a:cubicBezTo>
                  <a:cubicBezTo>
                    <a:pt x="205" y="22"/>
                    <a:pt x="213" y="19"/>
                    <a:pt x="21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4641" name="Group 609"/>
          <p:cNvGrpSpPr>
            <a:grpSpLocks/>
          </p:cNvGrpSpPr>
          <p:nvPr/>
        </p:nvGrpSpPr>
        <p:grpSpPr bwMode="auto">
          <a:xfrm>
            <a:off x="2057400" y="3276600"/>
            <a:ext cx="990600" cy="1200150"/>
            <a:chOff x="1344" y="2064"/>
            <a:chExt cx="576" cy="756"/>
          </a:xfrm>
        </p:grpSpPr>
        <p:sp>
          <p:nvSpPr>
            <p:cNvPr id="44638" name="Text Box 606"/>
            <p:cNvSpPr txBox="1">
              <a:spLocks noChangeArrowheads="1"/>
            </p:cNvSpPr>
            <p:nvPr/>
          </p:nvSpPr>
          <p:spPr bwMode="auto">
            <a:xfrm>
              <a:off x="1344" y="2592"/>
              <a:ext cx="576" cy="2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Insuline</a:t>
              </a:r>
            </a:p>
          </p:txBody>
        </p:sp>
        <p:sp>
          <p:nvSpPr>
            <p:cNvPr id="44640" name="Line 608"/>
            <p:cNvSpPr>
              <a:spLocks noChangeShapeType="1"/>
            </p:cNvSpPr>
            <p:nvPr/>
          </p:nvSpPr>
          <p:spPr bwMode="auto">
            <a:xfrm flipH="1" flipV="1">
              <a:off x="1354" y="2064"/>
              <a:ext cx="27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4642" name="Text Box 610"/>
          <p:cNvSpPr txBox="1">
            <a:spLocks noChangeArrowheads="1"/>
          </p:cNvSpPr>
          <p:nvPr/>
        </p:nvSpPr>
        <p:spPr bwMode="auto">
          <a:xfrm>
            <a:off x="17526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44643" name="Text Box 611"/>
          <p:cNvSpPr txBox="1">
            <a:spLocks noChangeArrowheads="1"/>
          </p:cNvSpPr>
          <p:nvPr/>
        </p:nvSpPr>
        <p:spPr bwMode="auto">
          <a:xfrm>
            <a:off x="2971800" y="5749925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1- L’insuline stimule l’entrée du glucose dans les myocytes via GluT-4</a:t>
            </a:r>
          </a:p>
        </p:txBody>
      </p:sp>
      <p:sp>
        <p:nvSpPr>
          <p:cNvPr id="44644" name="Text Box 612"/>
          <p:cNvSpPr txBox="1">
            <a:spLocks noChangeArrowheads="1"/>
          </p:cNvSpPr>
          <p:nvPr/>
        </p:nvSpPr>
        <p:spPr bwMode="auto">
          <a:xfrm>
            <a:off x="1143000" y="685800"/>
            <a:ext cx="1066800" cy="361950"/>
          </a:xfrm>
          <a:prstGeom prst="rect">
            <a:avLst/>
          </a:prstGeom>
          <a:solidFill>
            <a:srgbClr val="FF99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Insuline</a:t>
            </a:r>
          </a:p>
        </p:txBody>
      </p:sp>
      <p:sp>
        <p:nvSpPr>
          <p:cNvPr id="44645" name="Line 613"/>
          <p:cNvSpPr>
            <a:spLocks noChangeShapeType="1"/>
          </p:cNvSpPr>
          <p:nvPr/>
        </p:nvSpPr>
        <p:spPr bwMode="auto">
          <a:xfrm>
            <a:off x="2209800" y="9906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4646" name="Line 614"/>
          <p:cNvSpPr>
            <a:spLocks noChangeShapeType="1"/>
          </p:cNvSpPr>
          <p:nvPr/>
        </p:nvSpPr>
        <p:spPr bwMode="auto">
          <a:xfrm>
            <a:off x="2209800" y="990600"/>
            <a:ext cx="457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4647" name="Text Box 615"/>
          <p:cNvSpPr txBox="1">
            <a:spLocks noChangeArrowheads="1"/>
          </p:cNvSpPr>
          <p:nvPr/>
        </p:nvSpPr>
        <p:spPr bwMode="auto">
          <a:xfrm>
            <a:off x="2895600" y="106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44648" name="Text Box 616"/>
          <p:cNvSpPr txBox="1">
            <a:spLocks noChangeArrowheads="1"/>
          </p:cNvSpPr>
          <p:nvPr/>
        </p:nvSpPr>
        <p:spPr bwMode="auto">
          <a:xfrm>
            <a:off x="2133600" y="175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44649" name="Text Box 617"/>
          <p:cNvSpPr txBox="1">
            <a:spLocks noChangeArrowheads="1"/>
          </p:cNvSpPr>
          <p:nvPr/>
        </p:nvSpPr>
        <p:spPr bwMode="auto">
          <a:xfrm>
            <a:off x="2971800" y="5749925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2- L’insuline stimule la glycogénogenèse musculaire</a:t>
            </a:r>
          </a:p>
        </p:txBody>
      </p:sp>
      <p:sp>
        <p:nvSpPr>
          <p:cNvPr id="44650" name="Text Box 618"/>
          <p:cNvSpPr txBox="1">
            <a:spLocks noChangeArrowheads="1"/>
          </p:cNvSpPr>
          <p:nvPr/>
        </p:nvSpPr>
        <p:spPr bwMode="auto">
          <a:xfrm>
            <a:off x="2971800" y="5749925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3- L’insuline stimule surtout la glycolyse musculaire </a:t>
            </a:r>
          </a:p>
        </p:txBody>
      </p:sp>
      <p:grpSp>
        <p:nvGrpSpPr>
          <p:cNvPr id="44651" name="Group 619"/>
          <p:cNvGrpSpPr>
            <a:grpSpLocks/>
          </p:cNvGrpSpPr>
          <p:nvPr/>
        </p:nvGrpSpPr>
        <p:grpSpPr bwMode="auto">
          <a:xfrm>
            <a:off x="76200" y="5257800"/>
            <a:ext cx="2895600" cy="685800"/>
            <a:chOff x="48" y="3312"/>
            <a:chExt cx="1824" cy="432"/>
          </a:xfrm>
        </p:grpSpPr>
        <p:sp>
          <p:nvSpPr>
            <p:cNvPr id="44652" name="Rectangle 620"/>
            <p:cNvSpPr>
              <a:spLocks noChangeArrowheads="1"/>
            </p:cNvSpPr>
            <p:nvPr/>
          </p:nvSpPr>
          <p:spPr bwMode="auto">
            <a:xfrm>
              <a:off x="48" y="3312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4653" name="Text Box 621"/>
            <p:cNvSpPr txBox="1">
              <a:spLocks noChangeArrowheads="1"/>
            </p:cNvSpPr>
            <p:nvPr/>
          </p:nvSpPr>
          <p:spPr bwMode="auto">
            <a:xfrm>
              <a:off x="96" y="3360"/>
              <a:ext cx="1680" cy="25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Glycémie = 5 mmol/L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097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de l’insuline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Tissus adipeux:</a:t>
            </a:r>
          </a:p>
          <a:p>
            <a:r>
              <a:rPr lang="fr-FR" dirty="0" smtClean="0"/>
              <a:t>Éponge l’</a:t>
            </a:r>
            <a:r>
              <a:rPr lang="fr-FR" dirty="0" err="1" smtClean="0"/>
              <a:t>éxcé</a:t>
            </a:r>
            <a:r>
              <a:rPr lang="fr-FR" dirty="0" smtClean="0"/>
              <a:t> </a:t>
            </a:r>
            <a:r>
              <a:rPr lang="fr-FR" dirty="0"/>
              <a:t>de glucose</a:t>
            </a:r>
          </a:p>
          <a:p>
            <a:r>
              <a:rPr lang="fr-FR" dirty="0" smtClean="0"/>
              <a:t>S’oppose à l’activité de la triglycéride lipase</a:t>
            </a:r>
          </a:p>
          <a:p>
            <a:r>
              <a:rPr lang="fr-FR" dirty="0" smtClean="0"/>
              <a:t>Favorise la mise en réserve des substrats énergétiques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84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143000" y="127000"/>
            <a:ext cx="68580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tissu adipeux et la régulation de la glycémie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362200" y="854075"/>
            <a:ext cx="4343400" cy="422275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Aspect cytologique d’un adipocyte</a:t>
            </a: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2514600" y="1890713"/>
            <a:ext cx="4114800" cy="2605087"/>
            <a:chOff x="336" y="1296"/>
            <a:chExt cx="2160" cy="1344"/>
          </a:xfrm>
        </p:grpSpPr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336" y="1296"/>
              <a:ext cx="2160" cy="1344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432" y="1344"/>
              <a:ext cx="1728" cy="124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2147" y="1652"/>
              <a:ext cx="310" cy="629"/>
            </a:xfrm>
            <a:custGeom>
              <a:avLst/>
              <a:gdLst>
                <a:gd name="T0" fmla="*/ 149 w 310"/>
                <a:gd name="T1" fmla="*/ 44 h 629"/>
                <a:gd name="T2" fmla="*/ 37 w 310"/>
                <a:gd name="T3" fmla="*/ 20 h 629"/>
                <a:gd name="T4" fmla="*/ 5 w 310"/>
                <a:gd name="T5" fmla="*/ 68 h 629"/>
                <a:gd name="T6" fmla="*/ 101 w 310"/>
                <a:gd name="T7" fmla="*/ 220 h 629"/>
                <a:gd name="T8" fmla="*/ 85 w 310"/>
                <a:gd name="T9" fmla="*/ 508 h 629"/>
                <a:gd name="T10" fmla="*/ 61 w 310"/>
                <a:gd name="T11" fmla="*/ 556 h 629"/>
                <a:gd name="T12" fmla="*/ 189 w 310"/>
                <a:gd name="T13" fmla="*/ 596 h 629"/>
                <a:gd name="T14" fmla="*/ 277 w 310"/>
                <a:gd name="T15" fmla="*/ 388 h 629"/>
                <a:gd name="T16" fmla="*/ 149 w 310"/>
                <a:gd name="T17" fmla="*/ 4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629">
                  <a:moveTo>
                    <a:pt x="149" y="44"/>
                  </a:moveTo>
                  <a:cubicBezTo>
                    <a:pt x="83" y="0"/>
                    <a:pt x="120" y="10"/>
                    <a:pt x="37" y="20"/>
                  </a:cubicBezTo>
                  <a:cubicBezTo>
                    <a:pt x="26" y="36"/>
                    <a:pt x="0" y="49"/>
                    <a:pt x="5" y="68"/>
                  </a:cubicBezTo>
                  <a:cubicBezTo>
                    <a:pt x="20" y="129"/>
                    <a:pt x="57" y="176"/>
                    <a:pt x="101" y="220"/>
                  </a:cubicBezTo>
                  <a:cubicBezTo>
                    <a:pt x="130" y="306"/>
                    <a:pt x="136" y="431"/>
                    <a:pt x="85" y="508"/>
                  </a:cubicBezTo>
                  <a:cubicBezTo>
                    <a:pt x="64" y="539"/>
                    <a:pt x="72" y="523"/>
                    <a:pt x="61" y="556"/>
                  </a:cubicBezTo>
                  <a:cubicBezTo>
                    <a:pt x="85" y="629"/>
                    <a:pt x="92" y="603"/>
                    <a:pt x="189" y="596"/>
                  </a:cubicBezTo>
                  <a:cubicBezTo>
                    <a:pt x="259" y="549"/>
                    <a:pt x="267" y="465"/>
                    <a:pt x="277" y="388"/>
                  </a:cubicBezTo>
                  <a:cubicBezTo>
                    <a:pt x="274" y="308"/>
                    <a:pt x="310" y="44"/>
                    <a:pt x="149" y="44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762000" y="1636713"/>
            <a:ext cx="2438400" cy="1184275"/>
            <a:chOff x="480" y="1078"/>
            <a:chExt cx="1536" cy="746"/>
          </a:xfrm>
        </p:grpSpPr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>
              <a:off x="1392" y="1296"/>
              <a:ext cx="62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480" y="1078"/>
              <a:ext cx="912" cy="45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Gouttelette lipidique</a:t>
              </a:r>
            </a:p>
          </p:txBody>
        </p:sp>
      </p:grp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76200" y="5140325"/>
            <a:ext cx="4343400" cy="133667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tissu adipeux est constitué de cellules adipeuses capables de stocker des quantités considérables de lipides sous forme de triglycérides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953000" y="4987925"/>
            <a:ext cx="3886200" cy="16414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L’excédent de glucose est convertit en graisses. Les régimes hyperglucidiques induisent donc une prise de poids pouvant mener à une obésité !</a:t>
            </a:r>
          </a:p>
        </p:txBody>
      </p:sp>
      <p:grpSp>
        <p:nvGrpSpPr>
          <p:cNvPr id="67618" name="Group 34"/>
          <p:cNvGrpSpPr>
            <a:grpSpLocks/>
          </p:cNvGrpSpPr>
          <p:nvPr/>
        </p:nvGrpSpPr>
        <p:grpSpPr bwMode="auto">
          <a:xfrm>
            <a:off x="6248400" y="2971800"/>
            <a:ext cx="2057400" cy="422275"/>
            <a:chOff x="3936" y="1776"/>
            <a:chExt cx="1296" cy="266"/>
          </a:xfrm>
        </p:grpSpPr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4560" y="1776"/>
              <a:ext cx="672" cy="266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Noyau </a:t>
              </a:r>
            </a:p>
          </p:txBody>
        </p:sp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 flipH="1">
              <a:off x="3936" y="1920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5791200" y="1524000"/>
            <a:ext cx="2971800" cy="914400"/>
            <a:chOff x="3648" y="864"/>
            <a:chExt cx="1872" cy="576"/>
          </a:xfrm>
        </p:grpSpPr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4560" y="864"/>
              <a:ext cx="960" cy="266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Cytoplasme</a:t>
              </a:r>
            </a:p>
          </p:txBody>
        </p:sp>
        <p:sp>
          <p:nvSpPr>
            <p:cNvPr id="67616" name="Line 32"/>
            <p:cNvSpPr>
              <a:spLocks noChangeShapeType="1"/>
            </p:cNvSpPr>
            <p:nvPr/>
          </p:nvSpPr>
          <p:spPr bwMode="auto">
            <a:xfrm flipH="1">
              <a:off x="3984" y="100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 flipH="1">
              <a:off x="3648" y="1008"/>
              <a:ext cx="336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67620" name="Text Box 3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3997325"/>
            <a:ext cx="1371600" cy="7270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xmlns="" val="18398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43000" y="127000"/>
            <a:ext cx="68580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tissu adipeux et la régulation de la glycémie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6200" y="6359525"/>
            <a:ext cx="2362200" cy="422275"/>
          </a:xfrm>
          <a:prstGeom prst="rect">
            <a:avLst/>
          </a:prstGeom>
          <a:solidFill>
            <a:srgbClr val="CC99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1- Si hyperglycémie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657600" y="838200"/>
            <a:ext cx="1752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ADIPOCYTE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581400" y="3657600"/>
            <a:ext cx="1828800" cy="1616075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glycémie redevient normale c’est à dire autour de 5 mmol/L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&gt; 5 mmol/L</a:t>
            </a: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grpSp>
        <p:nvGrpSpPr>
          <p:cNvPr id="65611" name="Group 75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65612" name="Freeform 76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5613" name="Oval 77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14" name="Oval 78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5615" name="Line 79"/>
          <p:cNvSpPr>
            <a:spLocks noChangeShapeType="1"/>
          </p:cNvSpPr>
          <p:nvPr/>
        </p:nvSpPr>
        <p:spPr bwMode="auto">
          <a:xfrm flipV="1">
            <a:off x="1371600" y="2667000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65616" name="Group 80"/>
          <p:cNvGrpSpPr>
            <a:grpSpLocks/>
          </p:cNvGrpSpPr>
          <p:nvPr/>
        </p:nvGrpSpPr>
        <p:grpSpPr bwMode="auto">
          <a:xfrm>
            <a:off x="0" y="1019175"/>
            <a:ext cx="1371600" cy="1876425"/>
            <a:chOff x="0" y="642"/>
            <a:chExt cx="864" cy="1182"/>
          </a:xfrm>
        </p:grpSpPr>
        <p:sp>
          <p:nvSpPr>
            <p:cNvPr id="65617" name="Text Box 81"/>
            <p:cNvSpPr txBox="1">
              <a:spLocks noChangeArrowheads="1"/>
            </p:cNvSpPr>
            <p:nvPr/>
          </p:nvSpPr>
          <p:spPr bwMode="auto">
            <a:xfrm>
              <a:off x="0" y="642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Transporteur GluT-4</a:t>
              </a:r>
            </a:p>
          </p:txBody>
        </p:sp>
        <p:sp>
          <p:nvSpPr>
            <p:cNvPr id="65618" name="Line 82"/>
            <p:cNvSpPr>
              <a:spLocks noChangeShapeType="1"/>
            </p:cNvSpPr>
            <p:nvPr/>
          </p:nvSpPr>
          <p:spPr bwMode="auto">
            <a:xfrm>
              <a:off x="432" y="100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5619" name="Line 83"/>
            <p:cNvSpPr>
              <a:spLocks noChangeShapeType="1"/>
            </p:cNvSpPr>
            <p:nvPr/>
          </p:nvSpPr>
          <p:spPr bwMode="auto">
            <a:xfrm>
              <a:off x="432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5621" name="Group 85"/>
          <p:cNvGrpSpPr>
            <a:grpSpLocks/>
          </p:cNvGrpSpPr>
          <p:nvPr/>
        </p:nvGrpSpPr>
        <p:grpSpPr bwMode="auto">
          <a:xfrm>
            <a:off x="304800" y="3733800"/>
            <a:ext cx="1371600" cy="1131888"/>
            <a:chOff x="192" y="2592"/>
            <a:chExt cx="864" cy="713"/>
          </a:xfrm>
        </p:grpSpPr>
        <p:sp>
          <p:nvSpPr>
            <p:cNvPr id="65622" name="Oval 86"/>
            <p:cNvSpPr>
              <a:spLocks noChangeArrowheads="1"/>
            </p:cNvSpPr>
            <p:nvPr/>
          </p:nvSpPr>
          <p:spPr bwMode="auto">
            <a:xfrm>
              <a:off x="288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3" name="Oval 87"/>
            <p:cNvSpPr>
              <a:spLocks noChangeArrowheads="1"/>
            </p:cNvSpPr>
            <p:nvPr/>
          </p:nvSpPr>
          <p:spPr bwMode="auto">
            <a:xfrm>
              <a:off x="240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4" name="Oval 88"/>
            <p:cNvSpPr>
              <a:spLocks noChangeArrowheads="1"/>
            </p:cNvSpPr>
            <p:nvPr/>
          </p:nvSpPr>
          <p:spPr bwMode="auto">
            <a:xfrm>
              <a:off x="432" y="3024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5" name="Oval 89"/>
            <p:cNvSpPr>
              <a:spLocks noChangeArrowheads="1"/>
            </p:cNvSpPr>
            <p:nvPr/>
          </p:nvSpPr>
          <p:spPr bwMode="auto">
            <a:xfrm>
              <a:off x="288" y="264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6" name="Oval 90"/>
            <p:cNvSpPr>
              <a:spLocks noChangeArrowheads="1"/>
            </p:cNvSpPr>
            <p:nvPr/>
          </p:nvSpPr>
          <p:spPr bwMode="auto">
            <a:xfrm>
              <a:off x="192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7" name="Oval 91"/>
            <p:cNvSpPr>
              <a:spLocks noChangeArrowheads="1"/>
            </p:cNvSpPr>
            <p:nvPr/>
          </p:nvSpPr>
          <p:spPr bwMode="auto">
            <a:xfrm>
              <a:off x="480" y="321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8" name="Oval 92"/>
            <p:cNvSpPr>
              <a:spLocks noChangeArrowheads="1"/>
            </p:cNvSpPr>
            <p:nvPr/>
          </p:nvSpPr>
          <p:spPr bwMode="auto">
            <a:xfrm>
              <a:off x="384" y="2784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29" name="Oval 93"/>
            <p:cNvSpPr>
              <a:spLocks noChangeArrowheads="1"/>
            </p:cNvSpPr>
            <p:nvPr/>
          </p:nvSpPr>
          <p:spPr bwMode="auto">
            <a:xfrm>
              <a:off x="624" y="292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0" name="Oval 94"/>
            <p:cNvSpPr>
              <a:spLocks noChangeArrowheads="1"/>
            </p:cNvSpPr>
            <p:nvPr/>
          </p:nvSpPr>
          <p:spPr bwMode="auto">
            <a:xfrm>
              <a:off x="576" y="312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1" name="Oval 95"/>
            <p:cNvSpPr>
              <a:spLocks noChangeArrowheads="1"/>
            </p:cNvSpPr>
            <p:nvPr/>
          </p:nvSpPr>
          <p:spPr bwMode="auto">
            <a:xfrm>
              <a:off x="768" y="2976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2" name="Oval 96"/>
            <p:cNvSpPr>
              <a:spLocks noChangeArrowheads="1"/>
            </p:cNvSpPr>
            <p:nvPr/>
          </p:nvSpPr>
          <p:spPr bwMode="auto">
            <a:xfrm>
              <a:off x="624" y="259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3" name="Oval 97"/>
            <p:cNvSpPr>
              <a:spLocks noChangeArrowheads="1"/>
            </p:cNvSpPr>
            <p:nvPr/>
          </p:nvSpPr>
          <p:spPr bwMode="auto">
            <a:xfrm>
              <a:off x="528" y="2832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4" name="Oval 98"/>
            <p:cNvSpPr>
              <a:spLocks noChangeArrowheads="1"/>
            </p:cNvSpPr>
            <p:nvPr/>
          </p:nvSpPr>
          <p:spPr bwMode="auto">
            <a:xfrm>
              <a:off x="816" y="3168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5" name="Oval 99"/>
            <p:cNvSpPr>
              <a:spLocks noChangeArrowheads="1"/>
            </p:cNvSpPr>
            <p:nvPr/>
          </p:nvSpPr>
          <p:spPr bwMode="auto">
            <a:xfrm>
              <a:off x="720" y="273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6" name="Oval 100"/>
            <p:cNvSpPr>
              <a:spLocks noChangeArrowheads="1"/>
            </p:cNvSpPr>
            <p:nvPr/>
          </p:nvSpPr>
          <p:spPr bwMode="auto">
            <a:xfrm>
              <a:off x="981" y="2976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7" name="Oval 101"/>
            <p:cNvSpPr>
              <a:spLocks noChangeArrowheads="1"/>
            </p:cNvSpPr>
            <p:nvPr/>
          </p:nvSpPr>
          <p:spPr bwMode="auto">
            <a:xfrm>
              <a:off x="933" y="3168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38" name="Oval 102"/>
            <p:cNvSpPr>
              <a:spLocks noChangeArrowheads="1"/>
            </p:cNvSpPr>
            <p:nvPr/>
          </p:nvSpPr>
          <p:spPr bwMode="auto">
            <a:xfrm>
              <a:off x="885" y="2880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5639" name="Group 103"/>
          <p:cNvGrpSpPr>
            <a:grpSpLocks/>
          </p:cNvGrpSpPr>
          <p:nvPr/>
        </p:nvGrpSpPr>
        <p:grpSpPr bwMode="auto">
          <a:xfrm>
            <a:off x="76200" y="1687513"/>
            <a:ext cx="2862263" cy="2960687"/>
            <a:chOff x="48" y="1063"/>
            <a:chExt cx="1803" cy="1865"/>
          </a:xfrm>
        </p:grpSpPr>
        <p:grpSp>
          <p:nvGrpSpPr>
            <p:cNvPr id="65640" name="Group 104"/>
            <p:cNvGrpSpPr>
              <a:grpSpLocks/>
            </p:cNvGrpSpPr>
            <p:nvPr/>
          </p:nvGrpSpPr>
          <p:grpSpPr bwMode="auto">
            <a:xfrm>
              <a:off x="48" y="1071"/>
              <a:ext cx="1752" cy="1857"/>
              <a:chOff x="72" y="1296"/>
              <a:chExt cx="1752" cy="1857"/>
            </a:xfrm>
          </p:grpSpPr>
          <p:grpSp>
            <p:nvGrpSpPr>
              <p:cNvPr id="65641" name="Group 105"/>
              <p:cNvGrpSpPr>
                <a:grpSpLocks/>
              </p:cNvGrpSpPr>
              <p:nvPr/>
            </p:nvGrpSpPr>
            <p:grpSpPr bwMode="auto">
              <a:xfrm>
                <a:off x="960" y="1296"/>
                <a:ext cx="864" cy="521"/>
                <a:chOff x="960" y="1296"/>
                <a:chExt cx="864" cy="521"/>
              </a:xfrm>
            </p:grpSpPr>
            <p:sp>
              <p:nvSpPr>
                <p:cNvPr id="65642" name="Oval 106"/>
                <p:cNvSpPr>
                  <a:spLocks noChangeArrowheads="1"/>
                </p:cNvSpPr>
                <p:nvPr/>
              </p:nvSpPr>
              <p:spPr bwMode="auto">
                <a:xfrm>
                  <a:off x="1056" y="168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3" name="Oval 10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4" name="Oval 108"/>
                <p:cNvSpPr>
                  <a:spLocks noChangeArrowheads="1"/>
                </p:cNvSpPr>
                <p:nvPr/>
              </p:nvSpPr>
              <p:spPr bwMode="auto">
                <a:xfrm>
                  <a:off x="1056" y="134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5" name="Oval 109"/>
                <p:cNvSpPr>
                  <a:spLocks noChangeArrowheads="1"/>
                </p:cNvSpPr>
                <p:nvPr/>
              </p:nvSpPr>
              <p:spPr bwMode="auto">
                <a:xfrm>
                  <a:off x="960" y="158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6" name="Oval 110"/>
                <p:cNvSpPr>
                  <a:spLocks noChangeArrowheads="1"/>
                </p:cNvSpPr>
                <p:nvPr/>
              </p:nvSpPr>
              <p:spPr bwMode="auto">
                <a:xfrm>
                  <a:off x="1152" y="1488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7" name="Oval 111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8" name="Oval 112"/>
                <p:cNvSpPr>
                  <a:spLocks noChangeArrowheads="1"/>
                </p:cNvSpPr>
                <p:nvPr/>
              </p:nvSpPr>
              <p:spPr bwMode="auto">
                <a:xfrm>
                  <a:off x="1536" y="1680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49" name="Oval 113"/>
                <p:cNvSpPr>
                  <a:spLocks noChangeArrowheads="1"/>
                </p:cNvSpPr>
                <p:nvPr/>
              </p:nvSpPr>
              <p:spPr bwMode="auto">
                <a:xfrm>
                  <a:off x="1392" y="1296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50" name="Oval 114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51" name="Oval 115"/>
                <p:cNvSpPr>
                  <a:spLocks noChangeArrowheads="1"/>
                </p:cNvSpPr>
                <p:nvPr/>
              </p:nvSpPr>
              <p:spPr bwMode="auto">
                <a:xfrm>
                  <a:off x="1488" y="144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52" name="Oval 116"/>
                <p:cNvSpPr>
                  <a:spLocks noChangeArrowheads="1"/>
                </p:cNvSpPr>
                <p:nvPr/>
              </p:nvSpPr>
              <p:spPr bwMode="auto">
                <a:xfrm>
                  <a:off x="1749" y="1680"/>
                  <a:ext cx="75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653" name="Oval 117"/>
                <p:cNvSpPr>
                  <a:spLocks noChangeArrowheads="1"/>
                </p:cNvSpPr>
                <p:nvPr/>
              </p:nvSpPr>
              <p:spPr bwMode="auto">
                <a:xfrm>
                  <a:off x="1653" y="1584"/>
                  <a:ext cx="76" cy="89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5654" name="Freeform 118"/>
              <p:cNvSpPr>
                <a:spLocks/>
              </p:cNvSpPr>
              <p:nvPr/>
            </p:nvSpPr>
            <p:spPr bwMode="auto">
              <a:xfrm>
                <a:off x="72" y="2512"/>
                <a:ext cx="1044" cy="641"/>
              </a:xfrm>
              <a:custGeom>
                <a:avLst/>
                <a:gdLst>
                  <a:gd name="T0" fmla="*/ 664 w 1044"/>
                  <a:gd name="T1" fmla="*/ 8 h 641"/>
                  <a:gd name="T2" fmla="*/ 360 w 1044"/>
                  <a:gd name="T3" fmla="*/ 16 h 641"/>
                  <a:gd name="T4" fmla="*/ 184 w 1044"/>
                  <a:gd name="T5" fmla="*/ 64 h 641"/>
                  <a:gd name="T6" fmla="*/ 136 w 1044"/>
                  <a:gd name="T7" fmla="*/ 104 h 641"/>
                  <a:gd name="T8" fmla="*/ 128 w 1044"/>
                  <a:gd name="T9" fmla="*/ 128 h 641"/>
                  <a:gd name="T10" fmla="*/ 96 w 1044"/>
                  <a:gd name="T11" fmla="*/ 176 h 641"/>
                  <a:gd name="T12" fmla="*/ 64 w 1044"/>
                  <a:gd name="T13" fmla="*/ 224 h 641"/>
                  <a:gd name="T14" fmla="*/ 48 w 1044"/>
                  <a:gd name="T15" fmla="*/ 248 h 641"/>
                  <a:gd name="T16" fmla="*/ 96 w 1044"/>
                  <a:gd name="T17" fmla="*/ 544 h 641"/>
                  <a:gd name="T18" fmla="*/ 224 w 1044"/>
                  <a:gd name="T19" fmla="*/ 584 h 641"/>
                  <a:gd name="T20" fmla="*/ 240 w 1044"/>
                  <a:gd name="T21" fmla="*/ 608 h 641"/>
                  <a:gd name="T22" fmla="*/ 360 w 1044"/>
                  <a:gd name="T23" fmla="*/ 640 h 641"/>
                  <a:gd name="T24" fmla="*/ 464 w 1044"/>
                  <a:gd name="T25" fmla="*/ 632 h 641"/>
                  <a:gd name="T26" fmla="*/ 480 w 1044"/>
                  <a:gd name="T27" fmla="*/ 608 h 641"/>
                  <a:gd name="T28" fmla="*/ 504 w 1044"/>
                  <a:gd name="T29" fmla="*/ 592 h 641"/>
                  <a:gd name="T30" fmla="*/ 608 w 1044"/>
                  <a:gd name="T31" fmla="*/ 560 h 641"/>
                  <a:gd name="T32" fmla="*/ 928 w 1044"/>
                  <a:gd name="T33" fmla="*/ 616 h 641"/>
                  <a:gd name="T34" fmla="*/ 1000 w 1044"/>
                  <a:gd name="T35" fmla="*/ 608 h 641"/>
                  <a:gd name="T36" fmla="*/ 1008 w 1044"/>
                  <a:gd name="T37" fmla="*/ 584 h 641"/>
                  <a:gd name="T38" fmla="*/ 1040 w 1044"/>
                  <a:gd name="T39" fmla="*/ 496 h 641"/>
                  <a:gd name="T40" fmla="*/ 920 w 1044"/>
                  <a:gd name="T41" fmla="*/ 272 h 641"/>
                  <a:gd name="T42" fmla="*/ 888 w 1044"/>
                  <a:gd name="T43" fmla="*/ 240 h 641"/>
                  <a:gd name="T44" fmla="*/ 840 w 1044"/>
                  <a:gd name="T45" fmla="*/ 224 h 641"/>
                  <a:gd name="T46" fmla="*/ 784 w 1044"/>
                  <a:gd name="T47" fmla="*/ 80 h 641"/>
                  <a:gd name="T48" fmla="*/ 736 w 1044"/>
                  <a:gd name="T49" fmla="*/ 48 h 641"/>
                  <a:gd name="T50" fmla="*/ 688 w 1044"/>
                  <a:gd name="T51" fmla="*/ 32 h 641"/>
                  <a:gd name="T52" fmla="*/ 680 w 1044"/>
                  <a:gd name="T53" fmla="*/ 8 h 641"/>
                  <a:gd name="T54" fmla="*/ 656 w 1044"/>
                  <a:gd name="T55" fmla="*/ 0 h 641"/>
                  <a:gd name="T56" fmla="*/ 664 w 1044"/>
                  <a:gd name="T57" fmla="*/ 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44" h="641">
                    <a:moveTo>
                      <a:pt x="664" y="8"/>
                    </a:moveTo>
                    <a:cubicBezTo>
                      <a:pt x="563" y="11"/>
                      <a:pt x="461" y="11"/>
                      <a:pt x="360" y="16"/>
                    </a:cubicBezTo>
                    <a:cubicBezTo>
                      <a:pt x="301" y="19"/>
                      <a:pt x="242" y="50"/>
                      <a:pt x="184" y="64"/>
                    </a:cubicBezTo>
                    <a:cubicBezTo>
                      <a:pt x="169" y="79"/>
                      <a:pt x="149" y="88"/>
                      <a:pt x="136" y="104"/>
                    </a:cubicBezTo>
                    <a:cubicBezTo>
                      <a:pt x="131" y="111"/>
                      <a:pt x="132" y="121"/>
                      <a:pt x="128" y="128"/>
                    </a:cubicBezTo>
                    <a:cubicBezTo>
                      <a:pt x="119" y="145"/>
                      <a:pt x="107" y="160"/>
                      <a:pt x="96" y="176"/>
                    </a:cubicBezTo>
                    <a:cubicBezTo>
                      <a:pt x="85" y="192"/>
                      <a:pt x="75" y="208"/>
                      <a:pt x="64" y="224"/>
                    </a:cubicBezTo>
                    <a:cubicBezTo>
                      <a:pt x="59" y="232"/>
                      <a:pt x="48" y="248"/>
                      <a:pt x="48" y="248"/>
                    </a:cubicBezTo>
                    <a:cubicBezTo>
                      <a:pt x="28" y="346"/>
                      <a:pt x="0" y="480"/>
                      <a:pt x="96" y="544"/>
                    </a:cubicBezTo>
                    <a:cubicBezTo>
                      <a:pt x="127" y="590"/>
                      <a:pt x="175" y="568"/>
                      <a:pt x="224" y="584"/>
                    </a:cubicBezTo>
                    <a:cubicBezTo>
                      <a:pt x="229" y="592"/>
                      <a:pt x="232" y="602"/>
                      <a:pt x="240" y="608"/>
                    </a:cubicBezTo>
                    <a:cubicBezTo>
                      <a:pt x="257" y="622"/>
                      <a:pt x="334" y="633"/>
                      <a:pt x="360" y="640"/>
                    </a:cubicBezTo>
                    <a:cubicBezTo>
                      <a:pt x="395" y="637"/>
                      <a:pt x="430" y="641"/>
                      <a:pt x="464" y="632"/>
                    </a:cubicBezTo>
                    <a:cubicBezTo>
                      <a:pt x="473" y="630"/>
                      <a:pt x="473" y="615"/>
                      <a:pt x="480" y="608"/>
                    </a:cubicBezTo>
                    <a:cubicBezTo>
                      <a:pt x="487" y="601"/>
                      <a:pt x="495" y="596"/>
                      <a:pt x="504" y="592"/>
                    </a:cubicBezTo>
                    <a:cubicBezTo>
                      <a:pt x="537" y="577"/>
                      <a:pt x="574" y="571"/>
                      <a:pt x="608" y="560"/>
                    </a:cubicBezTo>
                    <a:cubicBezTo>
                      <a:pt x="715" y="570"/>
                      <a:pt x="822" y="595"/>
                      <a:pt x="928" y="616"/>
                    </a:cubicBezTo>
                    <a:cubicBezTo>
                      <a:pt x="952" y="613"/>
                      <a:pt x="978" y="617"/>
                      <a:pt x="1000" y="608"/>
                    </a:cubicBezTo>
                    <a:cubicBezTo>
                      <a:pt x="1008" y="605"/>
                      <a:pt x="1006" y="592"/>
                      <a:pt x="1008" y="584"/>
                    </a:cubicBezTo>
                    <a:cubicBezTo>
                      <a:pt x="1017" y="550"/>
                      <a:pt x="1029" y="529"/>
                      <a:pt x="1040" y="496"/>
                    </a:cubicBezTo>
                    <a:cubicBezTo>
                      <a:pt x="1031" y="369"/>
                      <a:pt x="1044" y="313"/>
                      <a:pt x="920" y="272"/>
                    </a:cubicBezTo>
                    <a:cubicBezTo>
                      <a:pt x="909" y="261"/>
                      <a:pt x="901" y="248"/>
                      <a:pt x="888" y="240"/>
                    </a:cubicBezTo>
                    <a:cubicBezTo>
                      <a:pt x="874" y="231"/>
                      <a:pt x="840" y="224"/>
                      <a:pt x="840" y="224"/>
                    </a:cubicBezTo>
                    <a:cubicBezTo>
                      <a:pt x="812" y="181"/>
                      <a:pt x="800" y="129"/>
                      <a:pt x="784" y="80"/>
                    </a:cubicBezTo>
                    <a:cubicBezTo>
                      <a:pt x="778" y="62"/>
                      <a:pt x="754" y="54"/>
                      <a:pt x="736" y="48"/>
                    </a:cubicBezTo>
                    <a:cubicBezTo>
                      <a:pt x="720" y="43"/>
                      <a:pt x="688" y="32"/>
                      <a:pt x="688" y="32"/>
                    </a:cubicBezTo>
                    <a:cubicBezTo>
                      <a:pt x="685" y="24"/>
                      <a:pt x="686" y="14"/>
                      <a:pt x="680" y="8"/>
                    </a:cubicBezTo>
                    <a:cubicBezTo>
                      <a:pt x="674" y="2"/>
                      <a:pt x="664" y="0"/>
                      <a:pt x="656" y="0"/>
                    </a:cubicBezTo>
                    <a:cubicBezTo>
                      <a:pt x="652" y="0"/>
                      <a:pt x="661" y="5"/>
                      <a:pt x="66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65655" name="Oval 119"/>
            <p:cNvSpPr>
              <a:spLocks noChangeArrowheads="1"/>
            </p:cNvSpPr>
            <p:nvPr/>
          </p:nvSpPr>
          <p:spPr bwMode="auto">
            <a:xfrm>
              <a:off x="1776" y="1063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656" name="Oval 120"/>
            <p:cNvSpPr>
              <a:spLocks noChangeArrowheads="1"/>
            </p:cNvSpPr>
            <p:nvPr/>
          </p:nvSpPr>
          <p:spPr bwMode="auto">
            <a:xfrm>
              <a:off x="1632" y="1111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5722" name="Group 186"/>
          <p:cNvGrpSpPr>
            <a:grpSpLocks/>
          </p:cNvGrpSpPr>
          <p:nvPr/>
        </p:nvGrpSpPr>
        <p:grpSpPr bwMode="auto">
          <a:xfrm>
            <a:off x="2057400" y="3276600"/>
            <a:ext cx="990600" cy="1200150"/>
            <a:chOff x="1344" y="2064"/>
            <a:chExt cx="576" cy="756"/>
          </a:xfrm>
        </p:grpSpPr>
        <p:sp>
          <p:nvSpPr>
            <p:cNvPr id="65723" name="Text Box 187"/>
            <p:cNvSpPr txBox="1">
              <a:spLocks noChangeArrowheads="1"/>
            </p:cNvSpPr>
            <p:nvPr/>
          </p:nvSpPr>
          <p:spPr bwMode="auto">
            <a:xfrm>
              <a:off x="1344" y="2592"/>
              <a:ext cx="576" cy="2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Insuline</a:t>
              </a:r>
            </a:p>
          </p:txBody>
        </p:sp>
        <p:sp>
          <p:nvSpPr>
            <p:cNvPr id="65724" name="Line 188"/>
            <p:cNvSpPr>
              <a:spLocks noChangeShapeType="1"/>
            </p:cNvSpPr>
            <p:nvPr/>
          </p:nvSpPr>
          <p:spPr bwMode="auto">
            <a:xfrm flipH="1" flipV="1">
              <a:off x="1354" y="2064"/>
              <a:ext cx="27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65725" name="Text Box 189"/>
          <p:cNvSpPr txBox="1">
            <a:spLocks noChangeArrowheads="1"/>
          </p:cNvSpPr>
          <p:nvPr/>
        </p:nvSpPr>
        <p:spPr bwMode="auto">
          <a:xfrm>
            <a:off x="17526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65727" name="Text Box 191"/>
          <p:cNvSpPr txBox="1">
            <a:spLocks noChangeArrowheads="1"/>
          </p:cNvSpPr>
          <p:nvPr/>
        </p:nvSpPr>
        <p:spPr bwMode="auto">
          <a:xfrm>
            <a:off x="1143000" y="685800"/>
            <a:ext cx="1066800" cy="361950"/>
          </a:xfrm>
          <a:prstGeom prst="rect">
            <a:avLst/>
          </a:prstGeom>
          <a:solidFill>
            <a:srgbClr val="FF99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Insuline</a:t>
            </a:r>
          </a:p>
        </p:txBody>
      </p:sp>
      <p:sp>
        <p:nvSpPr>
          <p:cNvPr id="65728" name="Line 192"/>
          <p:cNvSpPr>
            <a:spLocks noChangeShapeType="1"/>
          </p:cNvSpPr>
          <p:nvPr/>
        </p:nvSpPr>
        <p:spPr bwMode="auto">
          <a:xfrm>
            <a:off x="2209800" y="9906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5730" name="Text Box 194"/>
          <p:cNvSpPr txBox="1">
            <a:spLocks noChangeArrowheads="1"/>
          </p:cNvSpPr>
          <p:nvPr/>
        </p:nvSpPr>
        <p:spPr bwMode="auto">
          <a:xfrm>
            <a:off x="2895600" y="106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65737" name="Line 201"/>
          <p:cNvSpPr>
            <a:spLocks noChangeShapeType="1"/>
          </p:cNvSpPr>
          <p:nvPr/>
        </p:nvSpPr>
        <p:spPr bwMode="auto">
          <a:xfrm>
            <a:off x="3276600" y="2057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65741" name="Group 205"/>
          <p:cNvGrpSpPr>
            <a:grpSpLocks/>
          </p:cNvGrpSpPr>
          <p:nvPr/>
        </p:nvGrpSpPr>
        <p:grpSpPr bwMode="auto">
          <a:xfrm>
            <a:off x="3200400" y="1524000"/>
            <a:ext cx="1981200" cy="533400"/>
            <a:chOff x="2016" y="960"/>
            <a:chExt cx="1248" cy="336"/>
          </a:xfrm>
        </p:grpSpPr>
        <p:sp>
          <p:nvSpPr>
            <p:cNvPr id="65742" name="Text Box 206"/>
            <p:cNvSpPr txBox="1">
              <a:spLocks noChangeArrowheads="1"/>
            </p:cNvSpPr>
            <p:nvPr/>
          </p:nvSpPr>
          <p:spPr bwMode="auto">
            <a:xfrm>
              <a:off x="2016" y="960"/>
              <a:ext cx="1248" cy="2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Lipogenèse</a:t>
              </a:r>
            </a:p>
          </p:txBody>
        </p:sp>
        <p:sp>
          <p:nvSpPr>
            <p:cNvPr id="65743" name="Line 207"/>
            <p:cNvSpPr>
              <a:spLocks noChangeShapeType="1"/>
            </p:cNvSpPr>
            <p:nvPr/>
          </p:nvSpPr>
          <p:spPr bwMode="auto">
            <a:xfrm>
              <a:off x="2640" y="120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5745" name="Group 209"/>
          <p:cNvGrpSpPr>
            <a:grpSpLocks/>
          </p:cNvGrpSpPr>
          <p:nvPr/>
        </p:nvGrpSpPr>
        <p:grpSpPr bwMode="auto">
          <a:xfrm>
            <a:off x="5334000" y="1295400"/>
            <a:ext cx="1676400" cy="1600200"/>
            <a:chOff x="2880" y="528"/>
            <a:chExt cx="2016" cy="2064"/>
          </a:xfrm>
        </p:grpSpPr>
        <p:grpSp>
          <p:nvGrpSpPr>
            <p:cNvPr id="65746" name="Group 210"/>
            <p:cNvGrpSpPr>
              <a:grpSpLocks/>
            </p:cNvGrpSpPr>
            <p:nvPr/>
          </p:nvGrpSpPr>
          <p:grpSpPr bwMode="auto">
            <a:xfrm>
              <a:off x="3312" y="528"/>
              <a:ext cx="1584" cy="528"/>
              <a:chOff x="2880" y="1104"/>
              <a:chExt cx="1920" cy="912"/>
            </a:xfrm>
          </p:grpSpPr>
          <p:grpSp>
            <p:nvGrpSpPr>
              <p:cNvPr id="65747" name="Group 211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57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74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75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751" name="Rectangle 215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5752" name="Group 216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575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5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6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6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6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6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76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5765" name="Line 229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66" name="Line 230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67" name="Line 231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68" name="Line 232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69" name="Line 233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0" name="Line 234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1" name="Line 235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2" name="Line 236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3" name="Line 237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4" name="Line 238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5" name="Line 239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6" name="Line 240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7" name="Line 241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8" name="Line 242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79" name="Line 243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0" name="Line 244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1" name="Line 245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2" name="Line 246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3" name="Line 247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4" name="Line 248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5" name="Line 249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6" name="Line 250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7" name="Line 251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8" name="Line 252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89" name="Line 253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0" name="Line 254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1" name="Line 255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2" name="Line 256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3" name="Line 257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4" name="Line 258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5" name="Line 259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6" name="Line 260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7" name="Line 261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8" name="Line 262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799" name="Line 263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0" name="Line 264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1" name="Line 265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2" name="Line 266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3" name="Line 267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4" name="Line 268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5" name="Line 269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6" name="Line 270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7" name="Line 271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8" name="Line 272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09" name="Line 273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10" name="Line 274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11" name="Line 275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12" name="Line 276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5813" name="Group 277"/>
            <p:cNvGrpSpPr>
              <a:grpSpLocks/>
            </p:cNvGrpSpPr>
            <p:nvPr/>
          </p:nvGrpSpPr>
          <p:grpSpPr bwMode="auto">
            <a:xfrm>
              <a:off x="2880" y="1296"/>
              <a:ext cx="1584" cy="528"/>
              <a:chOff x="2880" y="1104"/>
              <a:chExt cx="1920" cy="912"/>
            </a:xfrm>
          </p:grpSpPr>
          <p:grpSp>
            <p:nvGrpSpPr>
              <p:cNvPr id="65814" name="Group 278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58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17" name="Rectangle 281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5819" name="Group 283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5820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1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2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4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5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6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7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8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29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30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31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5832" name="Line 296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3" name="Line 297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4" name="Line 298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5" name="Line 299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6" name="Line 300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7" name="Line 301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8" name="Line 302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39" name="Line 303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0" name="Line 304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1" name="Line 305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2" name="Line 306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3" name="Line 307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4" name="Line 308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5" name="Line 309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6" name="Line 310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7" name="Line 311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8" name="Line 312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49" name="Line 313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0" name="Line 314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1" name="Line 315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2" name="Line 316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3" name="Line 317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4" name="Line 318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5" name="Line 319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6" name="Line 320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7" name="Line 321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8" name="Line 322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59" name="Line 323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0" name="Line 324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1" name="Line 325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2" name="Line 326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3" name="Line 327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4" name="Line 328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5" name="Line 329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6" name="Line 330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7" name="Line 331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8" name="Line 332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69" name="Line 333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0" name="Line 334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1" name="Line 335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2" name="Line 336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3" name="Line 337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4" name="Line 338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5" name="Line 339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6" name="Line 340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7" name="Line 341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8" name="Line 342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879" name="Line 343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5880" name="Group 344"/>
            <p:cNvGrpSpPr>
              <a:grpSpLocks/>
            </p:cNvGrpSpPr>
            <p:nvPr/>
          </p:nvGrpSpPr>
          <p:grpSpPr bwMode="auto">
            <a:xfrm>
              <a:off x="3312" y="2064"/>
              <a:ext cx="1584" cy="528"/>
              <a:chOff x="2880" y="1104"/>
              <a:chExt cx="1920" cy="912"/>
            </a:xfrm>
          </p:grpSpPr>
          <p:grpSp>
            <p:nvGrpSpPr>
              <p:cNvPr id="65881" name="Group 345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5882" name="Rectangle 346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83" name="Rectangle 347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84" name="Rectangle 348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5885" name="Rectangle 349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5886" name="Group 350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5887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88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89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0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1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2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4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5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6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7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5898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5899" name="Line 363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0" name="Line 364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1" name="Line 365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2" name="Line 366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3" name="Line 367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4" name="Line 368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5" name="Line 369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6" name="Line 370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7" name="Line 371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8" name="Line 372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09" name="Line 373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0" name="Line 374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1" name="Line 375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2" name="Line 376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3" name="Line 377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4" name="Line 378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5" name="Line 379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6" name="Line 380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7" name="Line 381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8" name="Line 382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19" name="Line 383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0" name="Line 384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1" name="Line 385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2" name="Line 386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3" name="Line 387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4" name="Line 388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5" name="Line 389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6" name="Line 390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7" name="Line 391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8" name="Line 392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29" name="Line 393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0" name="Line 394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1" name="Line 395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2" name="Line 396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3" name="Line 397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4" name="Line 398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5" name="Line 399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6" name="Line 400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7" name="Line 401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8" name="Line 402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39" name="Line 403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0" name="Line 404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1" name="Line 405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2" name="Line 406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3" name="Line 407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4" name="Line 408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5" name="Line 409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946" name="Line 410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65948" name="Text Box 412"/>
          <p:cNvSpPr txBox="1">
            <a:spLocks noChangeArrowheads="1"/>
          </p:cNvSpPr>
          <p:nvPr/>
        </p:nvSpPr>
        <p:spPr bwMode="auto">
          <a:xfrm>
            <a:off x="5867400" y="3921125"/>
            <a:ext cx="3200400" cy="1031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Un homme de 70 kg a une réserve adipeuse de 15 kg équivalent à 130.000 kcal !</a:t>
            </a:r>
            <a:endParaRPr lang="fr-FR" sz="2000">
              <a:solidFill>
                <a:srgbClr val="FF3300"/>
              </a:solidFill>
            </a:endParaRPr>
          </a:p>
        </p:txBody>
      </p:sp>
      <p:sp>
        <p:nvSpPr>
          <p:cNvPr id="65949" name="Text Box 413"/>
          <p:cNvSpPr txBox="1">
            <a:spLocks noChangeArrowheads="1"/>
          </p:cNvSpPr>
          <p:nvPr/>
        </p:nvSpPr>
        <p:spPr bwMode="auto">
          <a:xfrm>
            <a:off x="6248400" y="5140325"/>
            <a:ext cx="2819400" cy="16414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tissu adipeux stocke le glucose sous la forme de triglycérides plutôt que sous la forme de glycogène</a:t>
            </a:r>
          </a:p>
        </p:txBody>
      </p:sp>
      <p:grpSp>
        <p:nvGrpSpPr>
          <p:cNvPr id="65950" name="Group 414"/>
          <p:cNvGrpSpPr>
            <a:grpSpLocks/>
          </p:cNvGrpSpPr>
          <p:nvPr/>
        </p:nvGrpSpPr>
        <p:grpSpPr bwMode="auto">
          <a:xfrm>
            <a:off x="76200" y="5257800"/>
            <a:ext cx="2895600" cy="685800"/>
            <a:chOff x="48" y="3312"/>
            <a:chExt cx="1824" cy="432"/>
          </a:xfrm>
        </p:grpSpPr>
        <p:sp>
          <p:nvSpPr>
            <p:cNvPr id="65951" name="Rectangle 415"/>
            <p:cNvSpPr>
              <a:spLocks noChangeArrowheads="1"/>
            </p:cNvSpPr>
            <p:nvPr/>
          </p:nvSpPr>
          <p:spPr bwMode="auto">
            <a:xfrm>
              <a:off x="48" y="3312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5952" name="Text Box 416"/>
            <p:cNvSpPr txBox="1">
              <a:spLocks noChangeArrowheads="1"/>
            </p:cNvSpPr>
            <p:nvPr/>
          </p:nvSpPr>
          <p:spPr bwMode="auto">
            <a:xfrm>
              <a:off x="96" y="3360"/>
              <a:ext cx="1680" cy="25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Glycémie = 5 mmol/L</a:t>
              </a:r>
            </a:p>
          </p:txBody>
        </p:sp>
      </p:grpSp>
      <p:sp>
        <p:nvSpPr>
          <p:cNvPr id="65957" name="Text Box 421"/>
          <p:cNvSpPr txBox="1">
            <a:spLocks noChangeArrowheads="1"/>
          </p:cNvSpPr>
          <p:nvPr/>
        </p:nvSpPr>
        <p:spPr bwMode="auto">
          <a:xfrm>
            <a:off x="5257800" y="29400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Triglycérides</a:t>
            </a:r>
          </a:p>
        </p:txBody>
      </p:sp>
      <p:sp>
        <p:nvSpPr>
          <p:cNvPr id="65726" name="Text Box 190"/>
          <p:cNvSpPr txBox="1">
            <a:spLocks noChangeArrowheads="1"/>
          </p:cNvSpPr>
          <p:nvPr/>
        </p:nvSpPr>
        <p:spPr bwMode="auto">
          <a:xfrm>
            <a:off x="2971800" y="5673725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1- L’insuline stimule l’entrée du glucose dans les adipocytes via GluT-4</a:t>
            </a:r>
          </a:p>
        </p:txBody>
      </p:sp>
      <p:sp>
        <p:nvSpPr>
          <p:cNvPr id="65947" name="Text Box 411"/>
          <p:cNvSpPr txBox="1">
            <a:spLocks noChangeArrowheads="1"/>
          </p:cNvSpPr>
          <p:nvPr/>
        </p:nvSpPr>
        <p:spPr bwMode="auto">
          <a:xfrm>
            <a:off x="2971800" y="5673725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2- L’insuline stimule la lipogenèse au niveau du tissu adipeux </a:t>
            </a:r>
          </a:p>
        </p:txBody>
      </p:sp>
    </p:spTree>
    <p:extLst>
      <p:ext uri="{BB962C8B-B14F-4D97-AF65-F5344CB8AC3E}">
        <p14:creationId xmlns:p14="http://schemas.microsoft.com/office/powerpoint/2010/main" xmlns="" val="10944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de l’insuline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Autres effets:</a:t>
            </a:r>
          </a:p>
          <a:p>
            <a:r>
              <a:rPr lang="fr-FR" dirty="0">
                <a:latin typeface="Cambria Math"/>
                <a:ea typeface="Cambria Math"/>
              </a:rPr>
              <a:t>↑ la </a:t>
            </a:r>
            <a:r>
              <a:rPr lang="fr-FR" dirty="0" smtClean="0">
                <a:latin typeface="Cambria Math"/>
                <a:ea typeface="Cambria Math"/>
              </a:rPr>
              <a:t>perméabilité </a:t>
            </a:r>
            <a:r>
              <a:rPr lang="fr-FR" dirty="0">
                <a:latin typeface="Cambria Math"/>
                <a:ea typeface="Cambria Math"/>
              </a:rPr>
              <a:t>membranaire aux </a:t>
            </a:r>
            <a:r>
              <a:rPr lang="fr-FR" dirty="0" err="1">
                <a:latin typeface="Cambria Math"/>
                <a:ea typeface="Cambria Math"/>
              </a:rPr>
              <a:t>K+,Mg</a:t>
            </a:r>
            <a:r>
              <a:rPr lang="fr-FR" dirty="0">
                <a:latin typeface="Cambria Math"/>
                <a:ea typeface="Cambria Math"/>
              </a:rPr>
              <a:t>++</a:t>
            </a:r>
          </a:p>
          <a:p>
            <a:r>
              <a:rPr lang="fr-FR" dirty="0"/>
              <a:t>L’insuline active la Na+/K+ ATPase dans de nombreuses cellules </a:t>
            </a:r>
            <a:r>
              <a:rPr lang="fr-FR" dirty="0">
                <a:latin typeface="Cambria Math"/>
                <a:ea typeface="Cambria Math"/>
              </a:rPr>
              <a:t>⇒entrée du K+ à l’</a:t>
            </a:r>
            <a:r>
              <a:rPr lang="fr-FR" dirty="0" err="1">
                <a:latin typeface="Cambria Math"/>
                <a:ea typeface="Cambria Math"/>
              </a:rPr>
              <a:t>interieur</a:t>
            </a:r>
            <a:r>
              <a:rPr lang="fr-FR" dirty="0">
                <a:latin typeface="Cambria Math"/>
                <a:ea typeface="Cambria Math"/>
              </a:rPr>
              <a:t> de </a:t>
            </a:r>
            <a:r>
              <a:rPr lang="fr-FR" dirty="0" smtClean="0">
                <a:latin typeface="Cambria Math"/>
                <a:ea typeface="Cambria Math"/>
              </a:rPr>
              <a:t>la </a:t>
            </a:r>
            <a:r>
              <a:rPr lang="fr-FR" dirty="0">
                <a:latin typeface="Cambria Math"/>
                <a:ea typeface="Cambria Math"/>
              </a:rPr>
              <a:t>cellule</a:t>
            </a:r>
          </a:p>
          <a:p>
            <a:r>
              <a:rPr lang="fr-FR" dirty="0" smtClean="0"/>
              <a:t>Stimule la réabsorption tubaire du sodium</a:t>
            </a:r>
            <a:r>
              <a:rPr lang="fr-FR" dirty="0" smtClean="0">
                <a:latin typeface="Cambria Math"/>
                <a:ea typeface="Cambria Math"/>
              </a:rPr>
              <a:t>⇒ hypernatrémie⇒ADH⇒↑volémie⇒HTA</a:t>
            </a:r>
          </a:p>
        </p:txBody>
      </p:sp>
    </p:spTree>
    <p:extLst>
      <p:ext uri="{BB962C8B-B14F-4D97-AF65-F5344CB8AC3E}">
        <p14:creationId xmlns:p14="http://schemas.microsoft.com/office/powerpoint/2010/main" xmlns="" val="4182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glucagon</a:t>
            </a:r>
            <a:endParaRPr lang="fr-FR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Structure  </a:t>
            </a:r>
            <a:r>
              <a:rPr lang="fr-FR" dirty="0" smtClean="0"/>
              <a:t>  :</a:t>
            </a:r>
          </a:p>
          <a:p>
            <a:r>
              <a:rPr lang="fr-FR" dirty="0" smtClean="0"/>
              <a:t>Polypeptide, 29 AA, relié a la famille de la secretine</a:t>
            </a:r>
          </a:p>
          <a:p>
            <a:r>
              <a:rPr lang="fr-FR" dirty="0" smtClean="0"/>
              <a:t>L’histidine N-terminale est indispensable a son action</a:t>
            </a:r>
          </a:p>
          <a:p>
            <a:r>
              <a:rPr lang="fr-FR" dirty="0" smtClean="0"/>
              <a:t>La portion 19-22: effet lipolytique</a:t>
            </a:r>
          </a:p>
          <a:p>
            <a:r>
              <a:rPr lang="fr-FR" dirty="0" smtClean="0"/>
              <a:t>La portion 24-29: activité glycogénolytique et </a:t>
            </a:r>
            <a:r>
              <a:rPr lang="fr-FR" dirty="0" err="1" smtClean="0"/>
              <a:t>insulino</a:t>
            </a:r>
            <a:r>
              <a:rPr lang="fr-FR" dirty="0" smtClean="0"/>
              <a:t> sécrétion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727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 et sécrétion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Quand glycémie &lt;0.004m, synthèse du glucagon sous forme de pro hormone</a:t>
            </a:r>
          </a:p>
          <a:p>
            <a:r>
              <a:rPr lang="fr-FR" dirty="0" err="1" smtClean="0"/>
              <a:t>Prohomone</a:t>
            </a:r>
            <a:r>
              <a:rPr lang="fr-FR" dirty="0" smtClean="0"/>
              <a:t> </a:t>
            </a:r>
            <a:r>
              <a:rPr lang="fr-FR" dirty="0" err="1" smtClean="0"/>
              <a:t>protéolysé</a:t>
            </a:r>
            <a:r>
              <a:rPr lang="fr-FR" dirty="0" smtClean="0"/>
              <a:t> a l’</a:t>
            </a:r>
            <a:r>
              <a:rPr lang="fr-FR" dirty="0" err="1" smtClean="0"/>
              <a:t>interieure</a:t>
            </a:r>
            <a:r>
              <a:rPr lang="fr-FR" dirty="0" smtClean="0"/>
              <a:t> de la </a:t>
            </a:r>
            <a:r>
              <a:rPr lang="fr-FR" dirty="0" err="1" smtClean="0"/>
              <a:t>cellule</a:t>
            </a:r>
            <a:r>
              <a:rPr lang="fr-FR" dirty="0" err="1" smtClean="0">
                <a:sym typeface="Symbol"/>
              </a:rPr>
              <a:t></a:t>
            </a:r>
            <a:r>
              <a:rPr lang="fr-FR" dirty="0" err="1" smtClean="0"/>
              <a:t>glucagon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73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Régulation de la sécrétion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1/ facteurs hormonaux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a. glucose</a:t>
            </a:r>
            <a:r>
              <a:rPr lang="fr-FR" dirty="0" smtClean="0"/>
              <a:t>: glycémie&lt; 0.5 g/l sécrétion du glucagon</a:t>
            </a:r>
          </a:p>
          <a:p>
            <a:r>
              <a:rPr lang="fr-FR" dirty="0" smtClean="0"/>
              <a:t>Glycémie sup 1.6g/l inhibition</a:t>
            </a:r>
          </a:p>
          <a:p>
            <a:r>
              <a:rPr lang="fr-FR" dirty="0" smtClean="0"/>
              <a:t>Etat post prandial immédiat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b. acides amines</a:t>
            </a:r>
            <a:r>
              <a:rPr lang="fr-FR" dirty="0" smtClean="0"/>
              <a:t>: </a:t>
            </a:r>
            <a:r>
              <a:rPr lang="fr-FR" dirty="0" err="1" smtClean="0"/>
              <a:t>argénine</a:t>
            </a:r>
            <a:r>
              <a:rPr lang="fr-FR" dirty="0" smtClean="0"/>
              <a:t>, alanine stimule la sécrétion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78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Rappel </a:t>
            </a:r>
            <a:r>
              <a:rPr lang="fr-FR" sz="4800" b="1" dirty="0" err="1" smtClean="0"/>
              <a:t>anatomo</a:t>
            </a:r>
            <a:r>
              <a:rPr lang="fr-FR" sz="4800" b="1" dirty="0" smtClean="0"/>
              <a:t>-histologique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Pancréas</a:t>
            </a:r>
            <a:r>
              <a:rPr lang="fr-FR" sz="3400" b="1" dirty="0" smtClean="0">
                <a:solidFill>
                  <a:srgbClr val="FF0000"/>
                </a:solidFill>
              </a:rPr>
              <a:t>:</a:t>
            </a:r>
            <a:r>
              <a:rPr lang="fr-FR" sz="3400" b="1" dirty="0" smtClean="0"/>
              <a:t> </a:t>
            </a:r>
          </a:p>
          <a:p>
            <a:r>
              <a:rPr lang="fr-FR" sz="3400" dirty="0" smtClean="0"/>
              <a:t>organe mou, triangulaire, situé en bonne partie à l’</a:t>
            </a:r>
            <a:r>
              <a:rPr lang="fr-FR" sz="3400" dirty="0" err="1" smtClean="0"/>
              <a:t>arriére</a:t>
            </a:r>
            <a:r>
              <a:rPr lang="fr-FR" sz="3400" dirty="0" smtClean="0"/>
              <a:t> de l’estomac </a:t>
            </a:r>
          </a:p>
          <a:p>
            <a:r>
              <a:rPr lang="fr-FR" sz="3400" dirty="0" smtClean="0"/>
              <a:t>70 </a:t>
            </a:r>
            <a:r>
              <a:rPr lang="fr-FR" sz="3400" dirty="0"/>
              <a:t>à 80 g</a:t>
            </a:r>
            <a:endParaRPr lang="fr-FR" sz="3400" dirty="0" smtClean="0"/>
          </a:p>
          <a:p>
            <a:r>
              <a:rPr lang="fr-FR" sz="3400" dirty="0" smtClean="0"/>
              <a:t>tête+ corps +queue</a:t>
            </a:r>
          </a:p>
          <a:p>
            <a:r>
              <a:rPr lang="fr-FR" sz="3400" dirty="0" smtClean="0"/>
              <a:t>A une fonction endocrine et exocrine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191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41" name="Oval 369"/>
          <p:cNvSpPr>
            <a:spLocks noChangeArrowheads="1"/>
          </p:cNvSpPr>
          <p:nvPr/>
        </p:nvSpPr>
        <p:spPr bwMode="auto">
          <a:xfrm>
            <a:off x="2514600" y="1066800"/>
            <a:ext cx="4191000" cy="3429000"/>
          </a:xfrm>
          <a:prstGeom prst="ellipse">
            <a:avLst/>
          </a:prstGeom>
          <a:solidFill>
            <a:srgbClr val="00CCFF"/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600200" y="127000"/>
            <a:ext cx="58674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stimulus de libération du glucagon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0" y="5029200"/>
            <a:ext cx="9144000" cy="1828800"/>
            <a:chOff x="0" y="2256"/>
            <a:chExt cx="5760" cy="576"/>
          </a:xfrm>
        </p:grpSpPr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0" y="2256"/>
              <a:ext cx="2880" cy="576"/>
              <a:chOff x="0" y="2592"/>
              <a:chExt cx="5760" cy="960"/>
            </a:xfrm>
          </p:grpSpPr>
          <p:sp>
            <p:nvSpPr>
              <p:cNvPr id="79882" name="Rectangle 10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79883" name="Group 11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79884" name="Group 12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798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886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887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8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889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89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89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892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893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89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895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896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89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898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89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0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01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0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0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0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0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0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07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08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0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10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11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79912" name="Group 40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13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1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15" name="Group 43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7991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1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18" name="Group 46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19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20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21" name="Group 49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22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2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24" name="Group 52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79925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2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27" name="Group 55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28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29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30" name="Group 58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3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3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9933" name="Group 61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79934" name="Group 62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7993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36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37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3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39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40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4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42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43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4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45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46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4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48" name="AutoShap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4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5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51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52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53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54" name="AutoShap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55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5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57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58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5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60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61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79962" name="Group 90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63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6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65" name="Group 93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79966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6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68" name="Group 96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69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7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71" name="Group 99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72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7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74" name="Group 102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79975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7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77" name="Group 105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78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79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9980" name="Group 108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79981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998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79983" name="Group 111"/>
            <p:cNvGrpSpPr>
              <a:grpSpLocks/>
            </p:cNvGrpSpPr>
            <p:nvPr/>
          </p:nvGrpSpPr>
          <p:grpSpPr bwMode="auto">
            <a:xfrm>
              <a:off x="2880" y="2256"/>
              <a:ext cx="2880" cy="576"/>
              <a:chOff x="0" y="2592"/>
              <a:chExt cx="5760" cy="960"/>
            </a:xfrm>
          </p:grpSpPr>
          <p:sp>
            <p:nvSpPr>
              <p:cNvPr id="79984" name="Rectangle 112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79985" name="Group 113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79986" name="Group 114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79987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88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89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90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91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92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93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94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95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9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79997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998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9999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00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01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02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03" name="AutoShap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04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0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06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0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0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09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10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1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12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13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0014" name="Group 142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15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16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17" name="Group 145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001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19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20" name="Group 148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21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22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23" name="Group 151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24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25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26" name="Group 154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0027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2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29" name="Group 157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30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3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32" name="Group 160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33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34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0035" name="Group 163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80036" name="Group 164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8003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38" name="AutoShap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39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40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41" name="AutoShap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42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43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44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45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46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47" name="AutoShap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48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49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50" name="AutoShap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51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52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53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54" name="Oval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55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56" name="AutoShap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57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58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59" name="AutoShap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60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061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062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063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0064" name="Group 192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65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66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67" name="Group 195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0068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69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70" name="Group 198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71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72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73" name="Group 201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7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75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76" name="Group 204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007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78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79" name="Group 207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80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81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0082" name="Group 210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0083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0084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80085" name="Group 213"/>
          <p:cNvGrpSpPr>
            <a:grpSpLocks/>
          </p:cNvGrpSpPr>
          <p:nvPr/>
        </p:nvGrpSpPr>
        <p:grpSpPr bwMode="auto">
          <a:xfrm>
            <a:off x="3873500" y="1752600"/>
            <a:ext cx="1320800" cy="709613"/>
            <a:chOff x="2296" y="1104"/>
            <a:chExt cx="832" cy="447"/>
          </a:xfrm>
        </p:grpSpPr>
        <p:sp>
          <p:nvSpPr>
            <p:cNvPr id="80086" name="Freeform 214"/>
            <p:cNvSpPr>
              <a:spLocks/>
            </p:cNvSpPr>
            <p:nvPr/>
          </p:nvSpPr>
          <p:spPr bwMode="auto">
            <a:xfrm>
              <a:off x="2375" y="1200"/>
              <a:ext cx="657" cy="278"/>
            </a:xfrm>
            <a:custGeom>
              <a:avLst/>
              <a:gdLst>
                <a:gd name="T0" fmla="*/ 545 w 657"/>
                <a:gd name="T1" fmla="*/ 6 h 278"/>
                <a:gd name="T2" fmla="*/ 313 w 657"/>
                <a:gd name="T3" fmla="*/ 38 h 278"/>
                <a:gd name="T4" fmla="*/ 217 w 657"/>
                <a:gd name="T5" fmla="*/ 70 h 278"/>
                <a:gd name="T6" fmla="*/ 193 w 657"/>
                <a:gd name="T7" fmla="*/ 86 h 278"/>
                <a:gd name="T8" fmla="*/ 97 w 657"/>
                <a:gd name="T9" fmla="*/ 126 h 278"/>
                <a:gd name="T10" fmla="*/ 57 w 657"/>
                <a:gd name="T11" fmla="*/ 158 h 278"/>
                <a:gd name="T12" fmla="*/ 17 w 657"/>
                <a:gd name="T13" fmla="*/ 190 h 278"/>
                <a:gd name="T14" fmla="*/ 9 w 657"/>
                <a:gd name="T15" fmla="*/ 278 h 278"/>
                <a:gd name="T16" fmla="*/ 33 w 657"/>
                <a:gd name="T17" fmla="*/ 230 h 278"/>
                <a:gd name="T18" fmla="*/ 105 w 657"/>
                <a:gd name="T19" fmla="*/ 182 h 278"/>
                <a:gd name="T20" fmla="*/ 217 w 657"/>
                <a:gd name="T21" fmla="*/ 118 h 278"/>
                <a:gd name="T22" fmla="*/ 497 w 657"/>
                <a:gd name="T23" fmla="*/ 62 h 278"/>
                <a:gd name="T24" fmla="*/ 585 w 657"/>
                <a:gd name="T25" fmla="*/ 126 h 278"/>
                <a:gd name="T26" fmla="*/ 657 w 657"/>
                <a:gd name="T27" fmla="*/ 150 h 278"/>
                <a:gd name="T28" fmla="*/ 625 w 657"/>
                <a:gd name="T29" fmla="*/ 70 h 278"/>
                <a:gd name="T30" fmla="*/ 601 w 657"/>
                <a:gd name="T31" fmla="*/ 62 h 278"/>
                <a:gd name="T32" fmla="*/ 593 w 657"/>
                <a:gd name="T33" fmla="*/ 38 h 278"/>
                <a:gd name="T34" fmla="*/ 545 w 657"/>
                <a:gd name="T35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278">
                  <a:moveTo>
                    <a:pt x="545" y="6"/>
                  </a:moveTo>
                  <a:cubicBezTo>
                    <a:pt x="467" y="22"/>
                    <a:pt x="394" y="32"/>
                    <a:pt x="313" y="38"/>
                  </a:cubicBezTo>
                  <a:cubicBezTo>
                    <a:pt x="291" y="45"/>
                    <a:pt x="239" y="56"/>
                    <a:pt x="217" y="70"/>
                  </a:cubicBezTo>
                  <a:cubicBezTo>
                    <a:pt x="209" y="75"/>
                    <a:pt x="202" y="82"/>
                    <a:pt x="193" y="86"/>
                  </a:cubicBezTo>
                  <a:cubicBezTo>
                    <a:pt x="156" y="102"/>
                    <a:pt x="129" y="105"/>
                    <a:pt x="97" y="126"/>
                  </a:cubicBezTo>
                  <a:cubicBezTo>
                    <a:pt x="51" y="195"/>
                    <a:pt x="112" y="114"/>
                    <a:pt x="57" y="158"/>
                  </a:cubicBezTo>
                  <a:cubicBezTo>
                    <a:pt x="5" y="199"/>
                    <a:pt x="77" y="170"/>
                    <a:pt x="17" y="190"/>
                  </a:cubicBezTo>
                  <a:cubicBezTo>
                    <a:pt x="8" y="227"/>
                    <a:pt x="0" y="240"/>
                    <a:pt x="9" y="278"/>
                  </a:cubicBezTo>
                  <a:cubicBezTo>
                    <a:pt x="50" y="270"/>
                    <a:pt x="85" y="265"/>
                    <a:pt x="33" y="230"/>
                  </a:cubicBezTo>
                  <a:cubicBezTo>
                    <a:pt x="57" y="206"/>
                    <a:pt x="73" y="193"/>
                    <a:pt x="105" y="182"/>
                  </a:cubicBezTo>
                  <a:cubicBezTo>
                    <a:pt x="130" y="145"/>
                    <a:pt x="175" y="132"/>
                    <a:pt x="217" y="118"/>
                  </a:cubicBezTo>
                  <a:cubicBezTo>
                    <a:pt x="310" y="87"/>
                    <a:pt x="401" y="78"/>
                    <a:pt x="497" y="62"/>
                  </a:cubicBezTo>
                  <a:cubicBezTo>
                    <a:pt x="557" y="75"/>
                    <a:pt x="601" y="63"/>
                    <a:pt x="585" y="126"/>
                  </a:cubicBezTo>
                  <a:cubicBezTo>
                    <a:pt x="600" y="171"/>
                    <a:pt x="614" y="159"/>
                    <a:pt x="657" y="150"/>
                  </a:cubicBezTo>
                  <a:cubicBezTo>
                    <a:pt x="654" y="137"/>
                    <a:pt x="634" y="79"/>
                    <a:pt x="625" y="70"/>
                  </a:cubicBezTo>
                  <a:cubicBezTo>
                    <a:pt x="619" y="64"/>
                    <a:pt x="609" y="65"/>
                    <a:pt x="601" y="62"/>
                  </a:cubicBezTo>
                  <a:cubicBezTo>
                    <a:pt x="598" y="54"/>
                    <a:pt x="600" y="43"/>
                    <a:pt x="593" y="38"/>
                  </a:cubicBezTo>
                  <a:cubicBezTo>
                    <a:pt x="540" y="0"/>
                    <a:pt x="545" y="45"/>
                    <a:pt x="545" y="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087" name="Freeform 215"/>
            <p:cNvSpPr>
              <a:spLocks/>
            </p:cNvSpPr>
            <p:nvPr/>
          </p:nvSpPr>
          <p:spPr bwMode="auto">
            <a:xfrm>
              <a:off x="2856" y="1104"/>
              <a:ext cx="272" cy="218"/>
            </a:xfrm>
            <a:custGeom>
              <a:avLst/>
              <a:gdLst>
                <a:gd name="T0" fmla="*/ 224 w 272"/>
                <a:gd name="T1" fmla="*/ 136 h 218"/>
                <a:gd name="T2" fmla="*/ 192 w 272"/>
                <a:gd name="T3" fmla="*/ 96 h 218"/>
                <a:gd name="T4" fmla="*/ 144 w 272"/>
                <a:gd name="T5" fmla="*/ 80 h 218"/>
                <a:gd name="T6" fmla="*/ 0 w 272"/>
                <a:gd name="T7" fmla="*/ 24 h 218"/>
                <a:gd name="T8" fmla="*/ 48 w 272"/>
                <a:gd name="T9" fmla="*/ 0 h 218"/>
                <a:gd name="T10" fmla="*/ 176 w 272"/>
                <a:gd name="T11" fmla="*/ 48 h 218"/>
                <a:gd name="T12" fmla="*/ 192 w 272"/>
                <a:gd name="T13" fmla="*/ 72 h 218"/>
                <a:gd name="T14" fmla="*/ 240 w 272"/>
                <a:gd name="T15" fmla="*/ 88 h 218"/>
                <a:gd name="T16" fmla="*/ 256 w 272"/>
                <a:gd name="T17" fmla="*/ 112 h 218"/>
                <a:gd name="T18" fmla="*/ 272 w 272"/>
                <a:gd name="T19" fmla="*/ 160 h 218"/>
                <a:gd name="T20" fmla="*/ 232 w 272"/>
                <a:gd name="T21" fmla="*/ 216 h 218"/>
                <a:gd name="T22" fmla="*/ 200 w 272"/>
                <a:gd name="T23" fmla="*/ 208 h 218"/>
                <a:gd name="T24" fmla="*/ 224 w 272"/>
                <a:gd name="T25" fmla="*/ 13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18">
                  <a:moveTo>
                    <a:pt x="224" y="136"/>
                  </a:moveTo>
                  <a:cubicBezTo>
                    <a:pt x="215" y="110"/>
                    <a:pt x="220" y="109"/>
                    <a:pt x="192" y="96"/>
                  </a:cubicBezTo>
                  <a:cubicBezTo>
                    <a:pt x="177" y="89"/>
                    <a:pt x="144" y="80"/>
                    <a:pt x="144" y="80"/>
                  </a:cubicBezTo>
                  <a:cubicBezTo>
                    <a:pt x="82" y="18"/>
                    <a:pt x="25" y="99"/>
                    <a:pt x="0" y="24"/>
                  </a:cubicBezTo>
                  <a:cubicBezTo>
                    <a:pt x="12" y="16"/>
                    <a:pt x="31" y="0"/>
                    <a:pt x="48" y="0"/>
                  </a:cubicBezTo>
                  <a:cubicBezTo>
                    <a:pt x="96" y="0"/>
                    <a:pt x="134" y="34"/>
                    <a:pt x="176" y="48"/>
                  </a:cubicBezTo>
                  <a:cubicBezTo>
                    <a:pt x="181" y="56"/>
                    <a:pt x="184" y="67"/>
                    <a:pt x="192" y="72"/>
                  </a:cubicBezTo>
                  <a:cubicBezTo>
                    <a:pt x="206" y="81"/>
                    <a:pt x="240" y="88"/>
                    <a:pt x="240" y="88"/>
                  </a:cubicBezTo>
                  <a:cubicBezTo>
                    <a:pt x="245" y="96"/>
                    <a:pt x="252" y="103"/>
                    <a:pt x="256" y="112"/>
                  </a:cubicBezTo>
                  <a:cubicBezTo>
                    <a:pt x="263" y="127"/>
                    <a:pt x="272" y="160"/>
                    <a:pt x="272" y="160"/>
                  </a:cubicBezTo>
                  <a:cubicBezTo>
                    <a:pt x="253" y="216"/>
                    <a:pt x="272" y="203"/>
                    <a:pt x="232" y="216"/>
                  </a:cubicBezTo>
                  <a:cubicBezTo>
                    <a:pt x="221" y="213"/>
                    <a:pt x="204" y="218"/>
                    <a:pt x="200" y="208"/>
                  </a:cubicBezTo>
                  <a:cubicBezTo>
                    <a:pt x="189" y="182"/>
                    <a:pt x="211" y="155"/>
                    <a:pt x="224" y="13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088" name="Freeform 216"/>
            <p:cNvSpPr>
              <a:spLocks/>
            </p:cNvSpPr>
            <p:nvPr/>
          </p:nvSpPr>
          <p:spPr bwMode="auto">
            <a:xfrm>
              <a:off x="2371" y="1104"/>
              <a:ext cx="427" cy="192"/>
            </a:xfrm>
            <a:custGeom>
              <a:avLst/>
              <a:gdLst>
                <a:gd name="T0" fmla="*/ 413 w 427"/>
                <a:gd name="T1" fmla="*/ 32 h 192"/>
                <a:gd name="T2" fmla="*/ 405 w 427"/>
                <a:gd name="T3" fmla="*/ 8 h 192"/>
                <a:gd name="T4" fmla="*/ 285 w 427"/>
                <a:gd name="T5" fmla="*/ 48 h 192"/>
                <a:gd name="T6" fmla="*/ 261 w 427"/>
                <a:gd name="T7" fmla="*/ 64 h 192"/>
                <a:gd name="T8" fmla="*/ 141 w 427"/>
                <a:gd name="T9" fmla="*/ 72 h 192"/>
                <a:gd name="T10" fmla="*/ 45 w 427"/>
                <a:gd name="T11" fmla="*/ 136 h 192"/>
                <a:gd name="T12" fmla="*/ 45 w 427"/>
                <a:gd name="T13" fmla="*/ 192 h 192"/>
                <a:gd name="T14" fmla="*/ 213 w 427"/>
                <a:gd name="T15" fmla="*/ 112 h 192"/>
                <a:gd name="T16" fmla="*/ 325 w 427"/>
                <a:gd name="T17" fmla="*/ 96 h 192"/>
                <a:gd name="T18" fmla="*/ 349 w 427"/>
                <a:gd name="T19" fmla="*/ 88 h 192"/>
                <a:gd name="T20" fmla="*/ 373 w 427"/>
                <a:gd name="T21" fmla="*/ 72 h 192"/>
                <a:gd name="T22" fmla="*/ 413 w 427"/>
                <a:gd name="T2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192">
                  <a:moveTo>
                    <a:pt x="413" y="32"/>
                  </a:moveTo>
                  <a:cubicBezTo>
                    <a:pt x="410" y="24"/>
                    <a:pt x="413" y="10"/>
                    <a:pt x="405" y="8"/>
                  </a:cubicBezTo>
                  <a:cubicBezTo>
                    <a:pt x="376" y="0"/>
                    <a:pt x="311" y="39"/>
                    <a:pt x="285" y="48"/>
                  </a:cubicBezTo>
                  <a:cubicBezTo>
                    <a:pt x="276" y="51"/>
                    <a:pt x="270" y="62"/>
                    <a:pt x="261" y="64"/>
                  </a:cubicBezTo>
                  <a:cubicBezTo>
                    <a:pt x="221" y="71"/>
                    <a:pt x="181" y="69"/>
                    <a:pt x="141" y="72"/>
                  </a:cubicBezTo>
                  <a:cubicBezTo>
                    <a:pt x="101" y="85"/>
                    <a:pt x="79" y="113"/>
                    <a:pt x="45" y="136"/>
                  </a:cubicBezTo>
                  <a:cubicBezTo>
                    <a:pt x="32" y="174"/>
                    <a:pt x="0" y="177"/>
                    <a:pt x="45" y="192"/>
                  </a:cubicBezTo>
                  <a:cubicBezTo>
                    <a:pt x="97" y="157"/>
                    <a:pt x="149" y="121"/>
                    <a:pt x="213" y="112"/>
                  </a:cubicBezTo>
                  <a:cubicBezTo>
                    <a:pt x="250" y="107"/>
                    <a:pt x="325" y="96"/>
                    <a:pt x="325" y="96"/>
                  </a:cubicBezTo>
                  <a:cubicBezTo>
                    <a:pt x="333" y="93"/>
                    <a:pt x="341" y="92"/>
                    <a:pt x="349" y="88"/>
                  </a:cubicBezTo>
                  <a:cubicBezTo>
                    <a:pt x="358" y="84"/>
                    <a:pt x="364" y="76"/>
                    <a:pt x="373" y="72"/>
                  </a:cubicBezTo>
                  <a:cubicBezTo>
                    <a:pt x="427" y="48"/>
                    <a:pt x="427" y="75"/>
                    <a:pt x="413" y="3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089" name="Freeform 217"/>
            <p:cNvSpPr>
              <a:spLocks/>
            </p:cNvSpPr>
            <p:nvPr/>
          </p:nvSpPr>
          <p:spPr bwMode="auto">
            <a:xfrm>
              <a:off x="2296" y="1291"/>
              <a:ext cx="80" cy="260"/>
            </a:xfrm>
            <a:custGeom>
              <a:avLst/>
              <a:gdLst>
                <a:gd name="T0" fmla="*/ 48 w 80"/>
                <a:gd name="T1" fmla="*/ 53 h 260"/>
                <a:gd name="T2" fmla="*/ 0 w 80"/>
                <a:gd name="T3" fmla="*/ 45 h 260"/>
                <a:gd name="T4" fmla="*/ 0 w 80"/>
                <a:gd name="T5" fmla="*/ 205 h 260"/>
                <a:gd name="T6" fmla="*/ 56 w 80"/>
                <a:gd name="T7" fmla="*/ 245 h 260"/>
                <a:gd name="T8" fmla="*/ 48 w 80"/>
                <a:gd name="T9" fmla="*/ 197 h 260"/>
                <a:gd name="T10" fmla="*/ 32 w 80"/>
                <a:gd name="T11" fmla="*/ 125 h 260"/>
                <a:gd name="T12" fmla="*/ 40 w 80"/>
                <a:gd name="T13" fmla="*/ 85 h 260"/>
                <a:gd name="T14" fmla="*/ 64 w 80"/>
                <a:gd name="T15" fmla="*/ 77 h 260"/>
                <a:gd name="T16" fmla="*/ 80 w 80"/>
                <a:gd name="T17" fmla="*/ 53 h 260"/>
                <a:gd name="T18" fmla="*/ 48 w 80"/>
                <a:gd name="T19" fmla="*/ 5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60">
                  <a:moveTo>
                    <a:pt x="48" y="53"/>
                  </a:moveTo>
                  <a:cubicBezTo>
                    <a:pt x="66" y="0"/>
                    <a:pt x="29" y="35"/>
                    <a:pt x="0" y="45"/>
                  </a:cubicBezTo>
                  <a:cubicBezTo>
                    <a:pt x="12" y="103"/>
                    <a:pt x="20" y="145"/>
                    <a:pt x="0" y="205"/>
                  </a:cubicBezTo>
                  <a:cubicBezTo>
                    <a:pt x="9" y="250"/>
                    <a:pt x="12" y="260"/>
                    <a:pt x="56" y="245"/>
                  </a:cubicBezTo>
                  <a:cubicBezTo>
                    <a:pt x="72" y="198"/>
                    <a:pt x="64" y="244"/>
                    <a:pt x="48" y="197"/>
                  </a:cubicBezTo>
                  <a:cubicBezTo>
                    <a:pt x="40" y="174"/>
                    <a:pt x="40" y="148"/>
                    <a:pt x="32" y="125"/>
                  </a:cubicBezTo>
                  <a:cubicBezTo>
                    <a:pt x="35" y="112"/>
                    <a:pt x="32" y="96"/>
                    <a:pt x="40" y="85"/>
                  </a:cubicBezTo>
                  <a:cubicBezTo>
                    <a:pt x="45" y="78"/>
                    <a:pt x="57" y="82"/>
                    <a:pt x="64" y="77"/>
                  </a:cubicBezTo>
                  <a:cubicBezTo>
                    <a:pt x="72" y="71"/>
                    <a:pt x="75" y="61"/>
                    <a:pt x="80" y="53"/>
                  </a:cubicBezTo>
                  <a:cubicBezTo>
                    <a:pt x="68" y="18"/>
                    <a:pt x="78" y="23"/>
                    <a:pt x="48" y="5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0090" name="Group 218"/>
          <p:cNvGrpSpPr>
            <a:grpSpLocks/>
          </p:cNvGrpSpPr>
          <p:nvPr/>
        </p:nvGrpSpPr>
        <p:grpSpPr bwMode="auto">
          <a:xfrm>
            <a:off x="5181600" y="1981200"/>
            <a:ext cx="457200" cy="1222375"/>
            <a:chOff x="3120" y="1248"/>
            <a:chExt cx="288" cy="770"/>
          </a:xfrm>
        </p:grpSpPr>
        <p:sp>
          <p:nvSpPr>
            <p:cNvPr id="80091" name="Freeform 219"/>
            <p:cNvSpPr>
              <a:spLocks/>
            </p:cNvSpPr>
            <p:nvPr/>
          </p:nvSpPr>
          <p:spPr bwMode="auto">
            <a:xfrm>
              <a:off x="3152" y="1256"/>
              <a:ext cx="241" cy="762"/>
            </a:xfrm>
            <a:custGeom>
              <a:avLst/>
              <a:gdLst>
                <a:gd name="T0" fmla="*/ 160 w 241"/>
                <a:gd name="T1" fmla="*/ 288 h 762"/>
                <a:gd name="T2" fmla="*/ 152 w 241"/>
                <a:gd name="T3" fmla="*/ 512 h 762"/>
                <a:gd name="T4" fmla="*/ 0 w 241"/>
                <a:gd name="T5" fmla="*/ 696 h 762"/>
                <a:gd name="T6" fmla="*/ 64 w 241"/>
                <a:gd name="T7" fmla="*/ 688 h 762"/>
                <a:gd name="T8" fmla="*/ 88 w 241"/>
                <a:gd name="T9" fmla="*/ 680 h 762"/>
                <a:gd name="T10" fmla="*/ 136 w 241"/>
                <a:gd name="T11" fmla="*/ 648 h 762"/>
                <a:gd name="T12" fmla="*/ 184 w 241"/>
                <a:gd name="T13" fmla="*/ 576 h 762"/>
                <a:gd name="T14" fmla="*/ 200 w 241"/>
                <a:gd name="T15" fmla="*/ 552 h 762"/>
                <a:gd name="T16" fmla="*/ 240 w 241"/>
                <a:gd name="T17" fmla="*/ 224 h 762"/>
                <a:gd name="T18" fmla="*/ 232 w 241"/>
                <a:gd name="T19" fmla="*/ 120 h 762"/>
                <a:gd name="T20" fmla="*/ 208 w 241"/>
                <a:gd name="T21" fmla="*/ 104 h 762"/>
                <a:gd name="T22" fmla="*/ 176 w 241"/>
                <a:gd name="T23" fmla="*/ 56 h 762"/>
                <a:gd name="T24" fmla="*/ 112 w 241"/>
                <a:gd name="T25" fmla="*/ 16 h 762"/>
                <a:gd name="T26" fmla="*/ 160 w 241"/>
                <a:gd name="T27" fmla="*/ 136 h 762"/>
                <a:gd name="T28" fmla="*/ 160 w 241"/>
                <a:gd name="T29" fmla="*/ 28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762">
                  <a:moveTo>
                    <a:pt x="160" y="288"/>
                  </a:moveTo>
                  <a:cubicBezTo>
                    <a:pt x="162" y="324"/>
                    <a:pt x="187" y="467"/>
                    <a:pt x="152" y="512"/>
                  </a:cubicBezTo>
                  <a:cubicBezTo>
                    <a:pt x="99" y="580"/>
                    <a:pt x="30" y="606"/>
                    <a:pt x="0" y="696"/>
                  </a:cubicBezTo>
                  <a:cubicBezTo>
                    <a:pt x="22" y="762"/>
                    <a:pt x="42" y="706"/>
                    <a:pt x="64" y="688"/>
                  </a:cubicBezTo>
                  <a:cubicBezTo>
                    <a:pt x="71" y="683"/>
                    <a:pt x="81" y="684"/>
                    <a:pt x="88" y="680"/>
                  </a:cubicBezTo>
                  <a:cubicBezTo>
                    <a:pt x="105" y="671"/>
                    <a:pt x="136" y="648"/>
                    <a:pt x="136" y="648"/>
                  </a:cubicBezTo>
                  <a:cubicBezTo>
                    <a:pt x="152" y="624"/>
                    <a:pt x="168" y="600"/>
                    <a:pt x="184" y="576"/>
                  </a:cubicBezTo>
                  <a:cubicBezTo>
                    <a:pt x="189" y="568"/>
                    <a:pt x="200" y="552"/>
                    <a:pt x="200" y="552"/>
                  </a:cubicBezTo>
                  <a:cubicBezTo>
                    <a:pt x="227" y="443"/>
                    <a:pt x="204" y="332"/>
                    <a:pt x="240" y="224"/>
                  </a:cubicBezTo>
                  <a:cubicBezTo>
                    <a:pt x="237" y="189"/>
                    <a:pt x="241" y="154"/>
                    <a:pt x="232" y="120"/>
                  </a:cubicBezTo>
                  <a:cubicBezTo>
                    <a:pt x="230" y="111"/>
                    <a:pt x="214" y="111"/>
                    <a:pt x="208" y="104"/>
                  </a:cubicBezTo>
                  <a:cubicBezTo>
                    <a:pt x="195" y="90"/>
                    <a:pt x="176" y="56"/>
                    <a:pt x="176" y="56"/>
                  </a:cubicBezTo>
                  <a:cubicBezTo>
                    <a:pt x="165" y="0"/>
                    <a:pt x="166" y="2"/>
                    <a:pt x="112" y="16"/>
                  </a:cubicBezTo>
                  <a:cubicBezTo>
                    <a:pt x="94" y="71"/>
                    <a:pt x="104" y="117"/>
                    <a:pt x="160" y="136"/>
                  </a:cubicBezTo>
                  <a:cubicBezTo>
                    <a:pt x="182" y="201"/>
                    <a:pt x="169" y="152"/>
                    <a:pt x="160" y="288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092" name="Oval 220"/>
            <p:cNvSpPr>
              <a:spLocks noChangeArrowheads="1"/>
            </p:cNvSpPr>
            <p:nvPr/>
          </p:nvSpPr>
          <p:spPr bwMode="auto">
            <a:xfrm>
              <a:off x="3360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3" name="Oval 221"/>
            <p:cNvSpPr>
              <a:spLocks noChangeArrowheads="1"/>
            </p:cNvSpPr>
            <p:nvPr/>
          </p:nvSpPr>
          <p:spPr bwMode="auto">
            <a:xfrm>
              <a:off x="3360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4" name="Oval 222"/>
            <p:cNvSpPr>
              <a:spLocks noChangeArrowheads="1"/>
            </p:cNvSpPr>
            <p:nvPr/>
          </p:nvSpPr>
          <p:spPr bwMode="auto">
            <a:xfrm>
              <a:off x="321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5" name="Oval 223"/>
            <p:cNvSpPr>
              <a:spLocks noChangeArrowheads="1"/>
            </p:cNvSpPr>
            <p:nvPr/>
          </p:nvSpPr>
          <p:spPr bwMode="auto">
            <a:xfrm>
              <a:off x="3360" y="148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6" name="Oval 224"/>
            <p:cNvSpPr>
              <a:spLocks noChangeArrowheads="1"/>
            </p:cNvSpPr>
            <p:nvPr/>
          </p:nvSpPr>
          <p:spPr bwMode="auto">
            <a:xfrm>
              <a:off x="336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7" name="Oval 225"/>
            <p:cNvSpPr>
              <a:spLocks noChangeArrowheads="1"/>
            </p:cNvSpPr>
            <p:nvPr/>
          </p:nvSpPr>
          <p:spPr bwMode="auto">
            <a:xfrm>
              <a:off x="3312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8" name="Oval 226"/>
            <p:cNvSpPr>
              <a:spLocks noChangeArrowheads="1"/>
            </p:cNvSpPr>
            <p:nvPr/>
          </p:nvSpPr>
          <p:spPr bwMode="auto">
            <a:xfrm>
              <a:off x="3216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099" name="Oval 227"/>
            <p:cNvSpPr>
              <a:spLocks noChangeArrowheads="1"/>
            </p:cNvSpPr>
            <p:nvPr/>
          </p:nvSpPr>
          <p:spPr bwMode="auto">
            <a:xfrm>
              <a:off x="3264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0" name="Oval 228"/>
            <p:cNvSpPr>
              <a:spLocks noChangeArrowheads="1"/>
            </p:cNvSpPr>
            <p:nvPr/>
          </p:nvSpPr>
          <p:spPr bwMode="auto">
            <a:xfrm>
              <a:off x="3264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1" name="Oval 229"/>
            <p:cNvSpPr>
              <a:spLocks noChangeArrowheads="1"/>
            </p:cNvSpPr>
            <p:nvPr/>
          </p:nvSpPr>
          <p:spPr bwMode="auto">
            <a:xfrm>
              <a:off x="3264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2" name="Oval 230"/>
            <p:cNvSpPr>
              <a:spLocks noChangeArrowheads="1"/>
            </p:cNvSpPr>
            <p:nvPr/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3" name="Oval 231"/>
            <p:cNvSpPr>
              <a:spLocks noChangeArrowheads="1"/>
            </p:cNvSpPr>
            <p:nvPr/>
          </p:nvSpPr>
          <p:spPr bwMode="auto">
            <a:xfrm>
              <a:off x="316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4" name="Oval 232"/>
            <p:cNvSpPr>
              <a:spLocks noChangeArrowheads="1"/>
            </p:cNvSpPr>
            <p:nvPr/>
          </p:nvSpPr>
          <p:spPr bwMode="auto">
            <a:xfrm>
              <a:off x="3120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5" name="Oval 233"/>
            <p:cNvSpPr>
              <a:spLocks noChangeArrowheads="1"/>
            </p:cNvSpPr>
            <p:nvPr/>
          </p:nvSpPr>
          <p:spPr bwMode="auto">
            <a:xfrm>
              <a:off x="3312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0106" name="Group 234"/>
          <p:cNvGrpSpPr>
            <a:grpSpLocks/>
          </p:cNvGrpSpPr>
          <p:nvPr/>
        </p:nvGrpSpPr>
        <p:grpSpPr bwMode="auto">
          <a:xfrm>
            <a:off x="2971800" y="1749425"/>
            <a:ext cx="558800" cy="2060575"/>
            <a:chOff x="1728" y="1102"/>
            <a:chExt cx="352" cy="1298"/>
          </a:xfrm>
        </p:grpSpPr>
        <p:sp>
          <p:nvSpPr>
            <p:cNvPr id="80107" name="Freeform 235"/>
            <p:cNvSpPr>
              <a:spLocks/>
            </p:cNvSpPr>
            <p:nvPr/>
          </p:nvSpPr>
          <p:spPr bwMode="auto">
            <a:xfrm>
              <a:off x="1768" y="1102"/>
              <a:ext cx="312" cy="1270"/>
            </a:xfrm>
            <a:custGeom>
              <a:avLst/>
              <a:gdLst>
                <a:gd name="T0" fmla="*/ 248 w 312"/>
                <a:gd name="T1" fmla="*/ 26 h 1270"/>
                <a:gd name="T2" fmla="*/ 184 w 312"/>
                <a:gd name="T3" fmla="*/ 74 h 1270"/>
                <a:gd name="T4" fmla="*/ 112 w 312"/>
                <a:gd name="T5" fmla="*/ 194 h 1270"/>
                <a:gd name="T6" fmla="*/ 80 w 312"/>
                <a:gd name="T7" fmla="*/ 322 h 1270"/>
                <a:gd name="T8" fmla="*/ 72 w 312"/>
                <a:gd name="T9" fmla="*/ 474 h 1270"/>
                <a:gd name="T10" fmla="*/ 0 w 312"/>
                <a:gd name="T11" fmla="*/ 698 h 1270"/>
                <a:gd name="T12" fmla="*/ 8 w 312"/>
                <a:gd name="T13" fmla="*/ 1026 h 1270"/>
                <a:gd name="T14" fmla="*/ 24 w 312"/>
                <a:gd name="T15" fmla="*/ 1082 h 1270"/>
                <a:gd name="T16" fmla="*/ 96 w 312"/>
                <a:gd name="T17" fmla="*/ 1114 h 1270"/>
                <a:gd name="T18" fmla="*/ 152 w 312"/>
                <a:gd name="T19" fmla="*/ 1210 h 1270"/>
                <a:gd name="T20" fmla="*/ 192 w 312"/>
                <a:gd name="T21" fmla="*/ 1266 h 1270"/>
                <a:gd name="T22" fmla="*/ 256 w 312"/>
                <a:gd name="T23" fmla="*/ 1258 h 1270"/>
                <a:gd name="T24" fmla="*/ 240 w 312"/>
                <a:gd name="T25" fmla="*/ 1234 h 1270"/>
                <a:gd name="T26" fmla="*/ 192 w 312"/>
                <a:gd name="T27" fmla="*/ 1210 h 1270"/>
                <a:gd name="T28" fmla="*/ 152 w 312"/>
                <a:gd name="T29" fmla="*/ 1122 h 1270"/>
                <a:gd name="T30" fmla="*/ 48 w 312"/>
                <a:gd name="T31" fmla="*/ 1018 h 1270"/>
                <a:gd name="T32" fmla="*/ 24 w 312"/>
                <a:gd name="T33" fmla="*/ 858 h 1270"/>
                <a:gd name="T34" fmla="*/ 48 w 312"/>
                <a:gd name="T35" fmla="*/ 674 h 1270"/>
                <a:gd name="T36" fmla="*/ 72 w 312"/>
                <a:gd name="T37" fmla="*/ 626 h 1270"/>
                <a:gd name="T38" fmla="*/ 88 w 312"/>
                <a:gd name="T39" fmla="*/ 578 h 1270"/>
                <a:gd name="T40" fmla="*/ 104 w 312"/>
                <a:gd name="T41" fmla="*/ 450 h 1270"/>
                <a:gd name="T42" fmla="*/ 168 w 312"/>
                <a:gd name="T43" fmla="*/ 306 h 1270"/>
                <a:gd name="T44" fmla="*/ 176 w 312"/>
                <a:gd name="T45" fmla="*/ 138 h 1270"/>
                <a:gd name="T46" fmla="*/ 240 w 312"/>
                <a:gd name="T47" fmla="*/ 82 h 1270"/>
                <a:gd name="T48" fmla="*/ 264 w 312"/>
                <a:gd name="T49" fmla="*/ 66 h 1270"/>
                <a:gd name="T50" fmla="*/ 272 w 312"/>
                <a:gd name="T51" fmla="*/ 2 h 1270"/>
                <a:gd name="T52" fmla="*/ 248 w 312"/>
                <a:gd name="T53" fmla="*/ 26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2" h="1270">
                  <a:moveTo>
                    <a:pt x="248" y="26"/>
                  </a:moveTo>
                  <a:cubicBezTo>
                    <a:pt x="218" y="36"/>
                    <a:pt x="211" y="56"/>
                    <a:pt x="184" y="74"/>
                  </a:cubicBezTo>
                  <a:cubicBezTo>
                    <a:pt x="157" y="114"/>
                    <a:pt x="133" y="151"/>
                    <a:pt x="112" y="194"/>
                  </a:cubicBezTo>
                  <a:cubicBezTo>
                    <a:pt x="93" y="232"/>
                    <a:pt x="90" y="281"/>
                    <a:pt x="80" y="322"/>
                  </a:cubicBezTo>
                  <a:cubicBezTo>
                    <a:pt x="77" y="373"/>
                    <a:pt x="78" y="424"/>
                    <a:pt x="72" y="474"/>
                  </a:cubicBezTo>
                  <a:cubicBezTo>
                    <a:pt x="63" y="553"/>
                    <a:pt x="16" y="620"/>
                    <a:pt x="0" y="698"/>
                  </a:cubicBezTo>
                  <a:cubicBezTo>
                    <a:pt x="3" y="807"/>
                    <a:pt x="3" y="917"/>
                    <a:pt x="8" y="1026"/>
                  </a:cubicBezTo>
                  <a:cubicBezTo>
                    <a:pt x="8" y="1026"/>
                    <a:pt x="20" y="1078"/>
                    <a:pt x="24" y="1082"/>
                  </a:cubicBezTo>
                  <a:cubicBezTo>
                    <a:pt x="36" y="1094"/>
                    <a:pt x="78" y="1108"/>
                    <a:pt x="96" y="1114"/>
                  </a:cubicBezTo>
                  <a:cubicBezTo>
                    <a:pt x="117" y="1145"/>
                    <a:pt x="137" y="1176"/>
                    <a:pt x="152" y="1210"/>
                  </a:cubicBezTo>
                  <a:cubicBezTo>
                    <a:pt x="178" y="1268"/>
                    <a:pt x="148" y="1251"/>
                    <a:pt x="192" y="1266"/>
                  </a:cubicBezTo>
                  <a:cubicBezTo>
                    <a:pt x="213" y="1263"/>
                    <a:pt x="238" y="1270"/>
                    <a:pt x="256" y="1258"/>
                  </a:cubicBezTo>
                  <a:cubicBezTo>
                    <a:pt x="264" y="1253"/>
                    <a:pt x="248" y="1240"/>
                    <a:pt x="240" y="1234"/>
                  </a:cubicBezTo>
                  <a:cubicBezTo>
                    <a:pt x="226" y="1223"/>
                    <a:pt x="207" y="1220"/>
                    <a:pt x="192" y="1210"/>
                  </a:cubicBezTo>
                  <a:cubicBezTo>
                    <a:pt x="184" y="1165"/>
                    <a:pt x="189" y="1147"/>
                    <a:pt x="152" y="1122"/>
                  </a:cubicBezTo>
                  <a:cubicBezTo>
                    <a:pt x="124" y="1081"/>
                    <a:pt x="83" y="1053"/>
                    <a:pt x="48" y="1018"/>
                  </a:cubicBezTo>
                  <a:cubicBezTo>
                    <a:pt x="31" y="966"/>
                    <a:pt x="37" y="911"/>
                    <a:pt x="24" y="858"/>
                  </a:cubicBezTo>
                  <a:cubicBezTo>
                    <a:pt x="30" y="797"/>
                    <a:pt x="31" y="733"/>
                    <a:pt x="48" y="674"/>
                  </a:cubicBezTo>
                  <a:cubicBezTo>
                    <a:pt x="66" y="613"/>
                    <a:pt x="44" y="689"/>
                    <a:pt x="72" y="626"/>
                  </a:cubicBezTo>
                  <a:cubicBezTo>
                    <a:pt x="79" y="611"/>
                    <a:pt x="88" y="578"/>
                    <a:pt x="88" y="578"/>
                  </a:cubicBezTo>
                  <a:cubicBezTo>
                    <a:pt x="94" y="535"/>
                    <a:pt x="96" y="492"/>
                    <a:pt x="104" y="450"/>
                  </a:cubicBezTo>
                  <a:cubicBezTo>
                    <a:pt x="115" y="397"/>
                    <a:pt x="151" y="356"/>
                    <a:pt x="168" y="306"/>
                  </a:cubicBezTo>
                  <a:cubicBezTo>
                    <a:pt x="171" y="250"/>
                    <a:pt x="169" y="194"/>
                    <a:pt x="176" y="138"/>
                  </a:cubicBezTo>
                  <a:cubicBezTo>
                    <a:pt x="179" y="114"/>
                    <a:pt x="231" y="88"/>
                    <a:pt x="240" y="82"/>
                  </a:cubicBezTo>
                  <a:cubicBezTo>
                    <a:pt x="248" y="77"/>
                    <a:pt x="264" y="66"/>
                    <a:pt x="264" y="66"/>
                  </a:cubicBezTo>
                  <a:cubicBezTo>
                    <a:pt x="301" y="10"/>
                    <a:pt x="312" y="29"/>
                    <a:pt x="272" y="2"/>
                  </a:cubicBezTo>
                  <a:cubicBezTo>
                    <a:pt x="225" y="11"/>
                    <a:pt x="222" y="0"/>
                    <a:pt x="248" y="2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108" name="Oval 236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09" name="Oval 237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0" name="Oval 238"/>
            <p:cNvSpPr>
              <a:spLocks noChangeArrowheads="1"/>
            </p:cNvSpPr>
            <p:nvPr/>
          </p:nvSpPr>
          <p:spPr bwMode="auto">
            <a:xfrm>
              <a:off x="177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1" name="Oval 239"/>
            <p:cNvSpPr>
              <a:spLocks noChangeArrowheads="1"/>
            </p:cNvSpPr>
            <p:nvPr/>
          </p:nvSpPr>
          <p:spPr bwMode="auto">
            <a:xfrm>
              <a:off x="1776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2" name="Oval 240"/>
            <p:cNvSpPr>
              <a:spLocks noChangeArrowheads="1"/>
            </p:cNvSpPr>
            <p:nvPr/>
          </p:nvSpPr>
          <p:spPr bwMode="auto">
            <a:xfrm>
              <a:off x="182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3" name="Oval 241"/>
            <p:cNvSpPr>
              <a:spLocks noChangeArrowheads="1"/>
            </p:cNvSpPr>
            <p:nvPr/>
          </p:nvSpPr>
          <p:spPr bwMode="auto">
            <a:xfrm>
              <a:off x="1872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4" name="Oval 242"/>
            <p:cNvSpPr>
              <a:spLocks noChangeArrowheads="1"/>
            </p:cNvSpPr>
            <p:nvPr/>
          </p:nvSpPr>
          <p:spPr bwMode="auto">
            <a:xfrm>
              <a:off x="1920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5" name="Oval 243"/>
            <p:cNvSpPr>
              <a:spLocks noChangeArrowheads="1"/>
            </p:cNvSpPr>
            <p:nvPr/>
          </p:nvSpPr>
          <p:spPr bwMode="auto">
            <a:xfrm>
              <a:off x="192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6" name="Oval 244"/>
            <p:cNvSpPr>
              <a:spLocks noChangeArrowheads="1"/>
            </p:cNvSpPr>
            <p:nvPr/>
          </p:nvSpPr>
          <p:spPr bwMode="auto">
            <a:xfrm>
              <a:off x="192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7" name="Oval 245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8" name="Oval 246"/>
            <p:cNvSpPr>
              <a:spLocks noChangeArrowheads="1"/>
            </p:cNvSpPr>
            <p:nvPr/>
          </p:nvSpPr>
          <p:spPr bwMode="auto">
            <a:xfrm>
              <a:off x="1824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19" name="Oval 247"/>
            <p:cNvSpPr>
              <a:spLocks noChangeArrowheads="1"/>
            </p:cNvSpPr>
            <p:nvPr/>
          </p:nvSpPr>
          <p:spPr bwMode="auto">
            <a:xfrm>
              <a:off x="1776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0" name="Oval 248"/>
            <p:cNvSpPr>
              <a:spLocks noChangeArrowheads="1"/>
            </p:cNvSpPr>
            <p:nvPr/>
          </p:nvSpPr>
          <p:spPr bwMode="auto">
            <a:xfrm>
              <a:off x="177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1" name="Oval 249"/>
            <p:cNvSpPr>
              <a:spLocks noChangeArrowheads="1"/>
            </p:cNvSpPr>
            <p:nvPr/>
          </p:nvSpPr>
          <p:spPr bwMode="auto">
            <a:xfrm>
              <a:off x="1728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2" name="Oval 250"/>
            <p:cNvSpPr>
              <a:spLocks noChangeArrowheads="1"/>
            </p:cNvSpPr>
            <p:nvPr/>
          </p:nvSpPr>
          <p:spPr bwMode="auto">
            <a:xfrm>
              <a:off x="172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3" name="Oval 251"/>
            <p:cNvSpPr>
              <a:spLocks noChangeArrowheads="1"/>
            </p:cNvSpPr>
            <p:nvPr/>
          </p:nvSpPr>
          <p:spPr bwMode="auto">
            <a:xfrm>
              <a:off x="1728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4" name="Oval 252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5" name="Oval 253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6" name="Oval 254"/>
            <p:cNvSpPr>
              <a:spLocks noChangeArrowheads="1"/>
            </p:cNvSpPr>
            <p:nvPr/>
          </p:nvSpPr>
          <p:spPr bwMode="auto">
            <a:xfrm>
              <a:off x="1920" y="23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7" name="Oval 255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28" name="Oval 256"/>
            <p:cNvSpPr>
              <a:spLocks noChangeArrowheads="1"/>
            </p:cNvSpPr>
            <p:nvPr/>
          </p:nvSpPr>
          <p:spPr bwMode="auto">
            <a:xfrm>
              <a:off x="1920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0129" name="Oval 257"/>
          <p:cNvSpPr>
            <a:spLocks noChangeArrowheads="1"/>
          </p:cNvSpPr>
          <p:nvPr/>
        </p:nvSpPr>
        <p:spPr bwMode="auto">
          <a:xfrm>
            <a:off x="41148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0" name="Oval 258"/>
          <p:cNvSpPr>
            <a:spLocks noChangeArrowheads="1"/>
          </p:cNvSpPr>
          <p:nvPr/>
        </p:nvSpPr>
        <p:spPr bwMode="auto">
          <a:xfrm>
            <a:off x="42672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1" name="Oval 259"/>
          <p:cNvSpPr>
            <a:spLocks noChangeArrowheads="1"/>
          </p:cNvSpPr>
          <p:nvPr/>
        </p:nvSpPr>
        <p:spPr bwMode="auto">
          <a:xfrm>
            <a:off x="5181600" y="3657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2" name="Oval 260"/>
          <p:cNvSpPr>
            <a:spLocks noChangeArrowheads="1"/>
          </p:cNvSpPr>
          <p:nvPr/>
        </p:nvSpPr>
        <p:spPr bwMode="auto">
          <a:xfrm>
            <a:off x="48006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3" name="Oval 261"/>
          <p:cNvSpPr>
            <a:spLocks noChangeArrowheads="1"/>
          </p:cNvSpPr>
          <p:nvPr/>
        </p:nvSpPr>
        <p:spPr bwMode="auto">
          <a:xfrm>
            <a:off x="5867400" y="2971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4" name="Oval 262"/>
          <p:cNvSpPr>
            <a:spLocks noChangeArrowheads="1"/>
          </p:cNvSpPr>
          <p:nvPr/>
        </p:nvSpPr>
        <p:spPr bwMode="auto">
          <a:xfrm>
            <a:off x="6019800" y="2286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5" name="Oval 263"/>
          <p:cNvSpPr>
            <a:spLocks noChangeArrowheads="1"/>
          </p:cNvSpPr>
          <p:nvPr/>
        </p:nvSpPr>
        <p:spPr bwMode="auto">
          <a:xfrm>
            <a:off x="5791200" y="1752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6" name="Oval 264"/>
          <p:cNvSpPr>
            <a:spLocks noChangeArrowheads="1"/>
          </p:cNvSpPr>
          <p:nvPr/>
        </p:nvSpPr>
        <p:spPr bwMode="auto">
          <a:xfrm>
            <a:off x="3581400" y="1905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7" name="Oval 265"/>
          <p:cNvSpPr>
            <a:spLocks noChangeArrowheads="1"/>
          </p:cNvSpPr>
          <p:nvPr/>
        </p:nvSpPr>
        <p:spPr bwMode="auto">
          <a:xfrm>
            <a:off x="3505200" y="2590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8" name="Oval 266"/>
          <p:cNvSpPr>
            <a:spLocks noChangeArrowheads="1"/>
          </p:cNvSpPr>
          <p:nvPr/>
        </p:nvSpPr>
        <p:spPr bwMode="auto">
          <a:xfrm>
            <a:off x="3657600" y="31242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39" name="Oval 267"/>
          <p:cNvSpPr>
            <a:spLocks noChangeArrowheads="1"/>
          </p:cNvSpPr>
          <p:nvPr/>
        </p:nvSpPr>
        <p:spPr bwMode="auto">
          <a:xfrm>
            <a:off x="37338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40" name="Oval 268"/>
          <p:cNvSpPr>
            <a:spLocks noChangeArrowheads="1"/>
          </p:cNvSpPr>
          <p:nvPr/>
        </p:nvSpPr>
        <p:spPr bwMode="auto">
          <a:xfrm>
            <a:off x="53340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41" name="Oval 269"/>
          <p:cNvSpPr>
            <a:spLocks noChangeArrowheads="1"/>
          </p:cNvSpPr>
          <p:nvPr/>
        </p:nvSpPr>
        <p:spPr bwMode="auto">
          <a:xfrm>
            <a:off x="35814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42" name="Oval 270"/>
          <p:cNvSpPr>
            <a:spLocks noChangeArrowheads="1"/>
          </p:cNvSpPr>
          <p:nvPr/>
        </p:nvSpPr>
        <p:spPr bwMode="auto">
          <a:xfrm>
            <a:off x="2743200" y="2209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0163" name="Text Box 291"/>
          <p:cNvSpPr txBox="1">
            <a:spLocks noChangeArrowheads="1"/>
          </p:cNvSpPr>
          <p:nvPr/>
        </p:nvSpPr>
        <p:spPr bwMode="auto">
          <a:xfrm>
            <a:off x="152400" y="2286000"/>
            <a:ext cx="2057400" cy="10318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1- La cellule </a:t>
            </a:r>
            <a:r>
              <a:rPr lang="fr-FR" sz="2000">
                <a:cs typeface="Times New Roman" pitchFamily="18" charset="0"/>
                <a:sym typeface="Symbol" pitchFamily="18" charset="2"/>
              </a:rPr>
              <a:t> détecte l’hypoglycémie</a:t>
            </a:r>
            <a:r>
              <a:rPr lang="fr-FR" sz="2000"/>
              <a:t> </a:t>
            </a:r>
          </a:p>
        </p:txBody>
      </p:sp>
      <p:grpSp>
        <p:nvGrpSpPr>
          <p:cNvPr id="80164" name="Group 292"/>
          <p:cNvGrpSpPr>
            <a:grpSpLocks/>
          </p:cNvGrpSpPr>
          <p:nvPr/>
        </p:nvGrpSpPr>
        <p:grpSpPr bwMode="auto">
          <a:xfrm>
            <a:off x="2362200" y="3962400"/>
            <a:ext cx="533400" cy="1676400"/>
            <a:chOff x="1488" y="2496"/>
            <a:chExt cx="336" cy="720"/>
          </a:xfrm>
        </p:grpSpPr>
        <p:sp>
          <p:nvSpPr>
            <p:cNvPr id="80165" name="Line 293"/>
            <p:cNvSpPr>
              <a:spLocks noChangeShapeType="1"/>
            </p:cNvSpPr>
            <p:nvPr/>
          </p:nvSpPr>
          <p:spPr bwMode="auto">
            <a:xfrm flipV="1">
              <a:off x="1488" y="273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0166" name="Line 294"/>
            <p:cNvSpPr>
              <a:spLocks noChangeShapeType="1"/>
            </p:cNvSpPr>
            <p:nvPr/>
          </p:nvSpPr>
          <p:spPr bwMode="auto">
            <a:xfrm flipV="1">
              <a:off x="1488" y="249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80167" name="Text Box 295"/>
          <p:cNvSpPr txBox="1">
            <a:spLocks noChangeArrowheads="1"/>
          </p:cNvSpPr>
          <p:nvPr/>
        </p:nvSpPr>
        <p:spPr bwMode="auto">
          <a:xfrm>
            <a:off x="22098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80168" name="Text Box 296"/>
          <p:cNvSpPr txBox="1">
            <a:spLocks noChangeArrowheads="1"/>
          </p:cNvSpPr>
          <p:nvPr/>
        </p:nvSpPr>
        <p:spPr bwMode="auto">
          <a:xfrm>
            <a:off x="1676400" y="621665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Glucose</a:t>
            </a:r>
          </a:p>
        </p:txBody>
      </p:sp>
      <p:sp>
        <p:nvSpPr>
          <p:cNvPr id="80169" name="Text Box 297"/>
          <p:cNvSpPr txBox="1">
            <a:spLocks noChangeArrowheads="1"/>
          </p:cNvSpPr>
          <p:nvPr/>
        </p:nvSpPr>
        <p:spPr bwMode="auto">
          <a:xfrm>
            <a:off x="152400" y="13716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&lt; 5 mmol/L</a:t>
            </a:r>
          </a:p>
        </p:txBody>
      </p:sp>
      <p:grpSp>
        <p:nvGrpSpPr>
          <p:cNvPr id="80170" name="Group 298"/>
          <p:cNvGrpSpPr>
            <a:grpSpLocks/>
          </p:cNvGrpSpPr>
          <p:nvPr/>
        </p:nvGrpSpPr>
        <p:grpSpPr bwMode="auto">
          <a:xfrm>
            <a:off x="2133600" y="3352800"/>
            <a:ext cx="1752600" cy="1143000"/>
            <a:chOff x="1872" y="2352"/>
            <a:chExt cx="1104" cy="720"/>
          </a:xfrm>
        </p:grpSpPr>
        <p:sp>
          <p:nvSpPr>
            <p:cNvPr id="80171" name="AutoShape 299"/>
            <p:cNvSpPr>
              <a:spLocks noChangeArrowheads="1"/>
            </p:cNvSpPr>
            <p:nvPr/>
          </p:nvSpPr>
          <p:spPr bwMode="auto">
            <a:xfrm>
              <a:off x="1872" y="2352"/>
              <a:ext cx="1104" cy="720"/>
            </a:xfrm>
            <a:prstGeom prst="irregularSeal1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72" name="Text Box 300"/>
            <p:cNvSpPr txBox="1">
              <a:spLocks noChangeArrowheads="1"/>
            </p:cNvSpPr>
            <p:nvPr/>
          </p:nvSpPr>
          <p:spPr bwMode="auto">
            <a:xfrm>
              <a:off x="2064" y="2572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fr-FR" sz="1600"/>
                <a:t>Activation</a:t>
              </a:r>
            </a:p>
          </p:txBody>
        </p:sp>
      </p:grpSp>
      <p:sp>
        <p:nvSpPr>
          <p:cNvPr id="80173" name="Text Box 301"/>
          <p:cNvSpPr txBox="1">
            <a:spLocks noChangeArrowheads="1"/>
          </p:cNvSpPr>
          <p:nvPr/>
        </p:nvSpPr>
        <p:spPr bwMode="auto">
          <a:xfrm>
            <a:off x="381000" y="838200"/>
            <a:ext cx="2133600" cy="4222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Hypoglycémie</a:t>
            </a:r>
          </a:p>
        </p:txBody>
      </p:sp>
      <p:grpSp>
        <p:nvGrpSpPr>
          <p:cNvPr id="80174" name="Group 302"/>
          <p:cNvGrpSpPr>
            <a:grpSpLocks/>
          </p:cNvGrpSpPr>
          <p:nvPr/>
        </p:nvGrpSpPr>
        <p:grpSpPr bwMode="auto">
          <a:xfrm>
            <a:off x="1936750" y="5726113"/>
            <a:ext cx="730250" cy="369887"/>
            <a:chOff x="960" y="3559"/>
            <a:chExt cx="460" cy="233"/>
          </a:xfrm>
        </p:grpSpPr>
        <p:sp>
          <p:nvSpPr>
            <p:cNvPr id="80175" name="Oval 303"/>
            <p:cNvSpPr>
              <a:spLocks noChangeArrowheads="1"/>
            </p:cNvSpPr>
            <p:nvPr/>
          </p:nvSpPr>
          <p:spPr bwMode="auto">
            <a:xfrm>
              <a:off x="1152" y="3703"/>
              <a:ext cx="75" cy="8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76" name="Oval 304"/>
            <p:cNvSpPr>
              <a:spLocks noChangeArrowheads="1"/>
            </p:cNvSpPr>
            <p:nvPr/>
          </p:nvSpPr>
          <p:spPr bwMode="auto">
            <a:xfrm>
              <a:off x="1344" y="3703"/>
              <a:ext cx="76" cy="8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77" name="Oval 305"/>
            <p:cNvSpPr>
              <a:spLocks noChangeArrowheads="1"/>
            </p:cNvSpPr>
            <p:nvPr/>
          </p:nvSpPr>
          <p:spPr bwMode="auto">
            <a:xfrm>
              <a:off x="960" y="3703"/>
              <a:ext cx="75" cy="8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0178" name="Oval 306"/>
            <p:cNvSpPr>
              <a:spLocks noChangeArrowheads="1"/>
            </p:cNvSpPr>
            <p:nvPr/>
          </p:nvSpPr>
          <p:spPr bwMode="auto">
            <a:xfrm>
              <a:off x="1056" y="3559"/>
              <a:ext cx="75" cy="89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0242" name="Oval 370"/>
          <p:cNvSpPr>
            <a:spLocks noChangeArrowheads="1"/>
          </p:cNvSpPr>
          <p:nvPr/>
        </p:nvSpPr>
        <p:spPr bwMode="auto">
          <a:xfrm>
            <a:off x="4191000" y="2438400"/>
            <a:ext cx="838200" cy="685800"/>
          </a:xfrm>
          <a:prstGeom prst="ellipse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56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97" name="Group 801"/>
          <p:cNvGrpSpPr>
            <a:grpSpLocks/>
          </p:cNvGrpSpPr>
          <p:nvPr/>
        </p:nvGrpSpPr>
        <p:grpSpPr bwMode="auto">
          <a:xfrm>
            <a:off x="6248400" y="3657600"/>
            <a:ext cx="2590800" cy="915988"/>
            <a:chOff x="3936" y="2304"/>
            <a:chExt cx="1632" cy="577"/>
          </a:xfrm>
        </p:grpSpPr>
        <p:sp>
          <p:nvSpPr>
            <p:cNvPr id="81352" name="Text Box 456"/>
            <p:cNvSpPr txBox="1">
              <a:spLocks noChangeArrowheads="1"/>
            </p:cNvSpPr>
            <p:nvPr/>
          </p:nvSpPr>
          <p:spPr bwMode="auto">
            <a:xfrm>
              <a:off x="4752" y="2304"/>
              <a:ext cx="816" cy="577"/>
            </a:xfrm>
            <a:prstGeom prst="rect">
              <a:avLst/>
            </a:prstGeom>
            <a:solidFill>
              <a:srgbClr val="FF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/>
                <a:t>Molécules de glucagon</a:t>
              </a:r>
            </a:p>
          </p:txBody>
        </p:sp>
        <p:sp>
          <p:nvSpPr>
            <p:cNvPr id="81353" name="Line 457"/>
            <p:cNvSpPr>
              <a:spLocks noChangeShapeType="1"/>
            </p:cNvSpPr>
            <p:nvPr/>
          </p:nvSpPr>
          <p:spPr bwMode="auto">
            <a:xfrm flipH="1">
              <a:off x="3936" y="2592"/>
              <a:ext cx="81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694" name="Group 798"/>
          <p:cNvGrpSpPr>
            <a:grpSpLocks/>
          </p:cNvGrpSpPr>
          <p:nvPr/>
        </p:nvGrpSpPr>
        <p:grpSpPr bwMode="auto">
          <a:xfrm>
            <a:off x="2514600" y="1066800"/>
            <a:ext cx="4191000" cy="3429000"/>
            <a:chOff x="1584" y="672"/>
            <a:chExt cx="2640" cy="2160"/>
          </a:xfrm>
        </p:grpSpPr>
        <p:sp>
          <p:nvSpPr>
            <p:cNvPr id="81695" name="Oval 799"/>
            <p:cNvSpPr>
              <a:spLocks noChangeArrowheads="1"/>
            </p:cNvSpPr>
            <p:nvPr/>
          </p:nvSpPr>
          <p:spPr bwMode="auto">
            <a:xfrm>
              <a:off x="1584" y="672"/>
              <a:ext cx="2640" cy="2160"/>
            </a:xfrm>
            <a:prstGeom prst="ellipse">
              <a:avLst/>
            </a:prstGeom>
            <a:solidFill>
              <a:srgbClr val="00CCFF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696" name="Oval 800"/>
            <p:cNvSpPr>
              <a:spLocks noChangeArrowheads="1"/>
            </p:cNvSpPr>
            <p:nvPr/>
          </p:nvSpPr>
          <p:spPr bwMode="auto">
            <a:xfrm>
              <a:off x="2640" y="1536"/>
              <a:ext cx="528" cy="432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0984" name="Text Box 88"/>
          <p:cNvSpPr txBox="1">
            <a:spLocks noChangeArrowheads="1"/>
          </p:cNvSpPr>
          <p:nvPr/>
        </p:nvSpPr>
        <p:spPr bwMode="auto">
          <a:xfrm>
            <a:off x="1600200" y="127000"/>
            <a:ext cx="58674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stimulus de libération du glucagon </a:t>
            </a:r>
          </a:p>
        </p:txBody>
      </p:sp>
      <p:grpSp>
        <p:nvGrpSpPr>
          <p:cNvPr id="80990" name="Group 94"/>
          <p:cNvGrpSpPr>
            <a:grpSpLocks/>
          </p:cNvGrpSpPr>
          <p:nvPr/>
        </p:nvGrpSpPr>
        <p:grpSpPr bwMode="auto">
          <a:xfrm>
            <a:off x="0" y="5029200"/>
            <a:ext cx="9144000" cy="1828800"/>
            <a:chOff x="0" y="2256"/>
            <a:chExt cx="5760" cy="576"/>
          </a:xfrm>
        </p:grpSpPr>
        <p:grpSp>
          <p:nvGrpSpPr>
            <p:cNvPr id="80991" name="Group 95"/>
            <p:cNvGrpSpPr>
              <a:grpSpLocks/>
            </p:cNvGrpSpPr>
            <p:nvPr/>
          </p:nvGrpSpPr>
          <p:grpSpPr bwMode="auto">
            <a:xfrm>
              <a:off x="0" y="2256"/>
              <a:ext cx="2880" cy="576"/>
              <a:chOff x="0" y="2592"/>
              <a:chExt cx="5760" cy="960"/>
            </a:xfrm>
          </p:grpSpPr>
          <p:sp>
            <p:nvSpPr>
              <p:cNvPr id="80992" name="Rectangle 96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0993" name="Group 97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80994" name="Group 98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80995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996" name="AutoShap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99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0998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0999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00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0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02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03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04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05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06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07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08" name="AutoShap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09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1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11" name="AutoShap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12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1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14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15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16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17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1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1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20" name="AutoShap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21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1022" name="Group 126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23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2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25" name="Group 129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026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27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28" name="Group 132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29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3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31" name="Group 135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32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33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34" name="Group 138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035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36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37" name="Group 141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38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39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40" name="Group 144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41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42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1043" name="Group 147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81044" name="Group 148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81045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46" name="AutoShap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47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48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49" name="AutoShap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50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5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52" name="AutoShap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53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54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55" name="AutoShap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56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57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58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59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60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61" name="AutoShap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62" name="Oval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6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64" name="AutoShap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65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66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67" name="AutoShap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68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069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70" name="AutoShap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71" name="Oval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1072" name="Group 176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73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7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75" name="Group 179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076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77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78" name="Group 182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79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80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81" name="Group 185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82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83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84" name="Group 188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085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86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87" name="Group 191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88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89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090" name="Group 194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091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092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81093" name="Group 197"/>
            <p:cNvGrpSpPr>
              <a:grpSpLocks/>
            </p:cNvGrpSpPr>
            <p:nvPr/>
          </p:nvGrpSpPr>
          <p:grpSpPr bwMode="auto">
            <a:xfrm>
              <a:off x="2880" y="2256"/>
              <a:ext cx="2880" cy="576"/>
              <a:chOff x="0" y="2592"/>
              <a:chExt cx="5760" cy="960"/>
            </a:xfrm>
          </p:grpSpPr>
          <p:sp>
            <p:nvSpPr>
              <p:cNvPr id="81094" name="Rectangle 198"/>
              <p:cNvSpPr>
                <a:spLocks noChangeArrowheads="1"/>
              </p:cNvSpPr>
              <p:nvPr/>
            </p:nvSpPr>
            <p:spPr bwMode="auto">
              <a:xfrm>
                <a:off x="0" y="2736"/>
                <a:ext cx="5760" cy="6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1095" name="Group 199"/>
              <p:cNvGrpSpPr>
                <a:grpSpLocks/>
              </p:cNvGrpSpPr>
              <p:nvPr/>
            </p:nvGrpSpPr>
            <p:grpSpPr bwMode="auto">
              <a:xfrm>
                <a:off x="0" y="2592"/>
                <a:ext cx="5760" cy="144"/>
                <a:chOff x="0" y="2592"/>
                <a:chExt cx="5717" cy="144"/>
              </a:xfrm>
            </p:grpSpPr>
            <p:grpSp>
              <p:nvGrpSpPr>
                <p:cNvPr id="81096" name="Group 200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81097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098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099" name="Oval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00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01" name="AutoShap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02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03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04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05" name="Oval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06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07" name="AutoShap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08" name="Oval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09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10" name="AutoShap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11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12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13" name="AutoShap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14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15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16" name="AutoShap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17" name="Oval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18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19" name="AutoShap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20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21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22" name="AutoShap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23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1124" name="Group 228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25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26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27" name="Group 231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128" name="AutoShape 23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29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30" name="Group 234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31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32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33" name="Group 237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34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35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36" name="Group 240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137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3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39" name="Group 243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40" name="AutoShape 24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41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42" name="Group 246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43" name="AutoShape 24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44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1145" name="Group 249"/>
              <p:cNvGrpSpPr>
                <a:grpSpLocks/>
              </p:cNvGrpSpPr>
              <p:nvPr/>
            </p:nvGrpSpPr>
            <p:grpSpPr bwMode="auto">
              <a:xfrm>
                <a:off x="0" y="3408"/>
                <a:ext cx="5760" cy="144"/>
                <a:chOff x="0" y="2592"/>
                <a:chExt cx="5717" cy="144"/>
              </a:xfrm>
            </p:grpSpPr>
            <p:grpSp>
              <p:nvGrpSpPr>
                <p:cNvPr id="81146" name="Group 250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3216" cy="144"/>
                  <a:chOff x="384" y="2592"/>
                  <a:chExt cx="4320" cy="144"/>
                </a:xfrm>
              </p:grpSpPr>
              <p:grpSp>
                <p:nvGrpSpPr>
                  <p:cNvPr id="81147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3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48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49" name="Oval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50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8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51" name="AutoShap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52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53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3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54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55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56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18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57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58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5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230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60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61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6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278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63" name="AutoShap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64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65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26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66" name="AutoShap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67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68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374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69" name="AutoShap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70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171" name="Group 275"/>
                  <p:cNvGrpSpPr>
                    <a:grpSpLocks/>
                  </p:cNvGrpSpPr>
                  <p:nvPr/>
                </p:nvGrpSpPr>
                <p:grpSpPr bwMode="auto">
                  <a:xfrm>
                    <a:off x="4224" y="2592"/>
                    <a:ext cx="480" cy="144"/>
                    <a:chOff x="384" y="2592"/>
                    <a:chExt cx="480" cy="144"/>
                  </a:xfrm>
                </p:grpSpPr>
                <p:sp>
                  <p:nvSpPr>
                    <p:cNvPr id="81172" name="AutoShap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173" name="Oval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1174" name="Group 278"/>
                <p:cNvGrpSpPr>
                  <a:grpSpLocks/>
                </p:cNvGrpSpPr>
                <p:nvPr/>
              </p:nvGrpSpPr>
              <p:grpSpPr bwMode="auto">
                <a:xfrm>
                  <a:off x="3216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75" name="AutoShape 279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76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77" name="Group 281"/>
                <p:cNvGrpSpPr>
                  <a:grpSpLocks/>
                </p:cNvGrpSpPr>
                <p:nvPr/>
              </p:nvGrpSpPr>
              <p:grpSpPr bwMode="auto">
                <a:xfrm>
                  <a:off x="3573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178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79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80" name="Group 284"/>
                <p:cNvGrpSpPr>
                  <a:grpSpLocks/>
                </p:cNvGrpSpPr>
                <p:nvPr/>
              </p:nvGrpSpPr>
              <p:grpSpPr bwMode="auto">
                <a:xfrm>
                  <a:off x="3931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81" name="AutoShape 28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82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83" name="Group 287"/>
                <p:cNvGrpSpPr>
                  <a:grpSpLocks/>
                </p:cNvGrpSpPr>
                <p:nvPr/>
              </p:nvGrpSpPr>
              <p:grpSpPr bwMode="auto">
                <a:xfrm>
                  <a:off x="4288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84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85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86" name="Group 290"/>
                <p:cNvGrpSpPr>
                  <a:grpSpLocks/>
                </p:cNvGrpSpPr>
                <p:nvPr/>
              </p:nvGrpSpPr>
              <p:grpSpPr bwMode="auto">
                <a:xfrm>
                  <a:off x="4645" y="2592"/>
                  <a:ext cx="358" cy="144"/>
                  <a:chOff x="384" y="2592"/>
                  <a:chExt cx="480" cy="144"/>
                </a:xfrm>
              </p:grpSpPr>
              <p:sp>
                <p:nvSpPr>
                  <p:cNvPr id="81187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88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89" name="Group 293"/>
                <p:cNvGrpSpPr>
                  <a:grpSpLocks/>
                </p:cNvGrpSpPr>
                <p:nvPr/>
              </p:nvGrpSpPr>
              <p:grpSpPr bwMode="auto">
                <a:xfrm>
                  <a:off x="5003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90" name="AutoShape 29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91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1192" name="Group 296"/>
                <p:cNvGrpSpPr>
                  <a:grpSpLocks/>
                </p:cNvGrpSpPr>
                <p:nvPr/>
              </p:nvGrpSpPr>
              <p:grpSpPr bwMode="auto">
                <a:xfrm>
                  <a:off x="5360" y="2592"/>
                  <a:ext cx="357" cy="144"/>
                  <a:chOff x="384" y="2592"/>
                  <a:chExt cx="480" cy="144"/>
                </a:xfrm>
              </p:grpSpPr>
              <p:sp>
                <p:nvSpPr>
                  <p:cNvPr id="81193" name="AutoShape 29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592"/>
                    <a:ext cx="480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119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640"/>
                    <a:ext cx="192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81195" name="Group 299"/>
          <p:cNvGrpSpPr>
            <a:grpSpLocks/>
          </p:cNvGrpSpPr>
          <p:nvPr/>
        </p:nvGrpSpPr>
        <p:grpSpPr bwMode="auto">
          <a:xfrm>
            <a:off x="3873500" y="1752600"/>
            <a:ext cx="1320800" cy="709613"/>
            <a:chOff x="2296" y="1104"/>
            <a:chExt cx="832" cy="447"/>
          </a:xfrm>
        </p:grpSpPr>
        <p:sp>
          <p:nvSpPr>
            <p:cNvPr id="81196" name="Freeform 300"/>
            <p:cNvSpPr>
              <a:spLocks/>
            </p:cNvSpPr>
            <p:nvPr/>
          </p:nvSpPr>
          <p:spPr bwMode="auto">
            <a:xfrm>
              <a:off x="2375" y="1200"/>
              <a:ext cx="657" cy="278"/>
            </a:xfrm>
            <a:custGeom>
              <a:avLst/>
              <a:gdLst>
                <a:gd name="T0" fmla="*/ 545 w 657"/>
                <a:gd name="T1" fmla="*/ 6 h 278"/>
                <a:gd name="T2" fmla="*/ 313 w 657"/>
                <a:gd name="T3" fmla="*/ 38 h 278"/>
                <a:gd name="T4" fmla="*/ 217 w 657"/>
                <a:gd name="T5" fmla="*/ 70 h 278"/>
                <a:gd name="T6" fmla="*/ 193 w 657"/>
                <a:gd name="T7" fmla="*/ 86 h 278"/>
                <a:gd name="T8" fmla="*/ 97 w 657"/>
                <a:gd name="T9" fmla="*/ 126 h 278"/>
                <a:gd name="T10" fmla="*/ 57 w 657"/>
                <a:gd name="T11" fmla="*/ 158 h 278"/>
                <a:gd name="T12" fmla="*/ 17 w 657"/>
                <a:gd name="T13" fmla="*/ 190 h 278"/>
                <a:gd name="T14" fmla="*/ 9 w 657"/>
                <a:gd name="T15" fmla="*/ 278 h 278"/>
                <a:gd name="T16" fmla="*/ 33 w 657"/>
                <a:gd name="T17" fmla="*/ 230 h 278"/>
                <a:gd name="T18" fmla="*/ 105 w 657"/>
                <a:gd name="T19" fmla="*/ 182 h 278"/>
                <a:gd name="T20" fmla="*/ 217 w 657"/>
                <a:gd name="T21" fmla="*/ 118 h 278"/>
                <a:gd name="T22" fmla="*/ 497 w 657"/>
                <a:gd name="T23" fmla="*/ 62 h 278"/>
                <a:gd name="T24" fmla="*/ 585 w 657"/>
                <a:gd name="T25" fmla="*/ 126 h 278"/>
                <a:gd name="T26" fmla="*/ 657 w 657"/>
                <a:gd name="T27" fmla="*/ 150 h 278"/>
                <a:gd name="T28" fmla="*/ 625 w 657"/>
                <a:gd name="T29" fmla="*/ 70 h 278"/>
                <a:gd name="T30" fmla="*/ 601 w 657"/>
                <a:gd name="T31" fmla="*/ 62 h 278"/>
                <a:gd name="T32" fmla="*/ 593 w 657"/>
                <a:gd name="T33" fmla="*/ 38 h 278"/>
                <a:gd name="T34" fmla="*/ 545 w 657"/>
                <a:gd name="T35" fmla="*/ 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278">
                  <a:moveTo>
                    <a:pt x="545" y="6"/>
                  </a:moveTo>
                  <a:cubicBezTo>
                    <a:pt x="467" y="22"/>
                    <a:pt x="394" y="32"/>
                    <a:pt x="313" y="38"/>
                  </a:cubicBezTo>
                  <a:cubicBezTo>
                    <a:pt x="291" y="45"/>
                    <a:pt x="239" y="56"/>
                    <a:pt x="217" y="70"/>
                  </a:cubicBezTo>
                  <a:cubicBezTo>
                    <a:pt x="209" y="75"/>
                    <a:pt x="202" y="82"/>
                    <a:pt x="193" y="86"/>
                  </a:cubicBezTo>
                  <a:cubicBezTo>
                    <a:pt x="156" y="102"/>
                    <a:pt x="129" y="105"/>
                    <a:pt x="97" y="126"/>
                  </a:cubicBezTo>
                  <a:cubicBezTo>
                    <a:pt x="51" y="195"/>
                    <a:pt x="112" y="114"/>
                    <a:pt x="57" y="158"/>
                  </a:cubicBezTo>
                  <a:cubicBezTo>
                    <a:pt x="5" y="199"/>
                    <a:pt x="77" y="170"/>
                    <a:pt x="17" y="190"/>
                  </a:cubicBezTo>
                  <a:cubicBezTo>
                    <a:pt x="8" y="227"/>
                    <a:pt x="0" y="240"/>
                    <a:pt x="9" y="278"/>
                  </a:cubicBezTo>
                  <a:cubicBezTo>
                    <a:pt x="50" y="270"/>
                    <a:pt x="85" y="265"/>
                    <a:pt x="33" y="230"/>
                  </a:cubicBezTo>
                  <a:cubicBezTo>
                    <a:pt x="57" y="206"/>
                    <a:pt x="73" y="193"/>
                    <a:pt x="105" y="182"/>
                  </a:cubicBezTo>
                  <a:cubicBezTo>
                    <a:pt x="130" y="145"/>
                    <a:pt x="175" y="132"/>
                    <a:pt x="217" y="118"/>
                  </a:cubicBezTo>
                  <a:cubicBezTo>
                    <a:pt x="310" y="87"/>
                    <a:pt x="401" y="78"/>
                    <a:pt x="497" y="62"/>
                  </a:cubicBezTo>
                  <a:cubicBezTo>
                    <a:pt x="557" y="75"/>
                    <a:pt x="601" y="63"/>
                    <a:pt x="585" y="126"/>
                  </a:cubicBezTo>
                  <a:cubicBezTo>
                    <a:pt x="600" y="171"/>
                    <a:pt x="614" y="159"/>
                    <a:pt x="657" y="150"/>
                  </a:cubicBezTo>
                  <a:cubicBezTo>
                    <a:pt x="654" y="137"/>
                    <a:pt x="634" y="79"/>
                    <a:pt x="625" y="70"/>
                  </a:cubicBezTo>
                  <a:cubicBezTo>
                    <a:pt x="619" y="64"/>
                    <a:pt x="609" y="65"/>
                    <a:pt x="601" y="62"/>
                  </a:cubicBezTo>
                  <a:cubicBezTo>
                    <a:pt x="598" y="54"/>
                    <a:pt x="600" y="43"/>
                    <a:pt x="593" y="38"/>
                  </a:cubicBezTo>
                  <a:cubicBezTo>
                    <a:pt x="540" y="0"/>
                    <a:pt x="545" y="45"/>
                    <a:pt x="545" y="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197" name="Freeform 301"/>
            <p:cNvSpPr>
              <a:spLocks/>
            </p:cNvSpPr>
            <p:nvPr/>
          </p:nvSpPr>
          <p:spPr bwMode="auto">
            <a:xfrm>
              <a:off x="2856" y="1104"/>
              <a:ext cx="272" cy="218"/>
            </a:xfrm>
            <a:custGeom>
              <a:avLst/>
              <a:gdLst>
                <a:gd name="T0" fmla="*/ 224 w 272"/>
                <a:gd name="T1" fmla="*/ 136 h 218"/>
                <a:gd name="T2" fmla="*/ 192 w 272"/>
                <a:gd name="T3" fmla="*/ 96 h 218"/>
                <a:gd name="T4" fmla="*/ 144 w 272"/>
                <a:gd name="T5" fmla="*/ 80 h 218"/>
                <a:gd name="T6" fmla="*/ 0 w 272"/>
                <a:gd name="T7" fmla="*/ 24 h 218"/>
                <a:gd name="T8" fmla="*/ 48 w 272"/>
                <a:gd name="T9" fmla="*/ 0 h 218"/>
                <a:gd name="T10" fmla="*/ 176 w 272"/>
                <a:gd name="T11" fmla="*/ 48 h 218"/>
                <a:gd name="T12" fmla="*/ 192 w 272"/>
                <a:gd name="T13" fmla="*/ 72 h 218"/>
                <a:gd name="T14" fmla="*/ 240 w 272"/>
                <a:gd name="T15" fmla="*/ 88 h 218"/>
                <a:gd name="T16" fmla="*/ 256 w 272"/>
                <a:gd name="T17" fmla="*/ 112 h 218"/>
                <a:gd name="T18" fmla="*/ 272 w 272"/>
                <a:gd name="T19" fmla="*/ 160 h 218"/>
                <a:gd name="T20" fmla="*/ 232 w 272"/>
                <a:gd name="T21" fmla="*/ 216 h 218"/>
                <a:gd name="T22" fmla="*/ 200 w 272"/>
                <a:gd name="T23" fmla="*/ 208 h 218"/>
                <a:gd name="T24" fmla="*/ 224 w 272"/>
                <a:gd name="T25" fmla="*/ 13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18">
                  <a:moveTo>
                    <a:pt x="224" y="136"/>
                  </a:moveTo>
                  <a:cubicBezTo>
                    <a:pt x="215" y="110"/>
                    <a:pt x="220" y="109"/>
                    <a:pt x="192" y="96"/>
                  </a:cubicBezTo>
                  <a:cubicBezTo>
                    <a:pt x="177" y="89"/>
                    <a:pt x="144" y="80"/>
                    <a:pt x="144" y="80"/>
                  </a:cubicBezTo>
                  <a:cubicBezTo>
                    <a:pt x="82" y="18"/>
                    <a:pt x="25" y="99"/>
                    <a:pt x="0" y="24"/>
                  </a:cubicBezTo>
                  <a:cubicBezTo>
                    <a:pt x="12" y="16"/>
                    <a:pt x="31" y="0"/>
                    <a:pt x="48" y="0"/>
                  </a:cubicBezTo>
                  <a:cubicBezTo>
                    <a:pt x="96" y="0"/>
                    <a:pt x="134" y="34"/>
                    <a:pt x="176" y="48"/>
                  </a:cubicBezTo>
                  <a:cubicBezTo>
                    <a:pt x="181" y="56"/>
                    <a:pt x="184" y="67"/>
                    <a:pt x="192" y="72"/>
                  </a:cubicBezTo>
                  <a:cubicBezTo>
                    <a:pt x="206" y="81"/>
                    <a:pt x="240" y="88"/>
                    <a:pt x="240" y="88"/>
                  </a:cubicBezTo>
                  <a:cubicBezTo>
                    <a:pt x="245" y="96"/>
                    <a:pt x="252" y="103"/>
                    <a:pt x="256" y="112"/>
                  </a:cubicBezTo>
                  <a:cubicBezTo>
                    <a:pt x="263" y="127"/>
                    <a:pt x="272" y="160"/>
                    <a:pt x="272" y="160"/>
                  </a:cubicBezTo>
                  <a:cubicBezTo>
                    <a:pt x="253" y="216"/>
                    <a:pt x="272" y="203"/>
                    <a:pt x="232" y="216"/>
                  </a:cubicBezTo>
                  <a:cubicBezTo>
                    <a:pt x="221" y="213"/>
                    <a:pt x="204" y="218"/>
                    <a:pt x="200" y="208"/>
                  </a:cubicBezTo>
                  <a:cubicBezTo>
                    <a:pt x="189" y="182"/>
                    <a:pt x="211" y="155"/>
                    <a:pt x="224" y="13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198" name="Freeform 302"/>
            <p:cNvSpPr>
              <a:spLocks/>
            </p:cNvSpPr>
            <p:nvPr/>
          </p:nvSpPr>
          <p:spPr bwMode="auto">
            <a:xfrm>
              <a:off x="2371" y="1104"/>
              <a:ext cx="427" cy="192"/>
            </a:xfrm>
            <a:custGeom>
              <a:avLst/>
              <a:gdLst>
                <a:gd name="T0" fmla="*/ 413 w 427"/>
                <a:gd name="T1" fmla="*/ 32 h 192"/>
                <a:gd name="T2" fmla="*/ 405 w 427"/>
                <a:gd name="T3" fmla="*/ 8 h 192"/>
                <a:gd name="T4" fmla="*/ 285 w 427"/>
                <a:gd name="T5" fmla="*/ 48 h 192"/>
                <a:gd name="T6" fmla="*/ 261 w 427"/>
                <a:gd name="T7" fmla="*/ 64 h 192"/>
                <a:gd name="T8" fmla="*/ 141 w 427"/>
                <a:gd name="T9" fmla="*/ 72 h 192"/>
                <a:gd name="T10" fmla="*/ 45 w 427"/>
                <a:gd name="T11" fmla="*/ 136 h 192"/>
                <a:gd name="T12" fmla="*/ 45 w 427"/>
                <a:gd name="T13" fmla="*/ 192 h 192"/>
                <a:gd name="T14" fmla="*/ 213 w 427"/>
                <a:gd name="T15" fmla="*/ 112 h 192"/>
                <a:gd name="T16" fmla="*/ 325 w 427"/>
                <a:gd name="T17" fmla="*/ 96 h 192"/>
                <a:gd name="T18" fmla="*/ 349 w 427"/>
                <a:gd name="T19" fmla="*/ 88 h 192"/>
                <a:gd name="T20" fmla="*/ 373 w 427"/>
                <a:gd name="T21" fmla="*/ 72 h 192"/>
                <a:gd name="T22" fmla="*/ 413 w 427"/>
                <a:gd name="T2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192">
                  <a:moveTo>
                    <a:pt x="413" y="32"/>
                  </a:moveTo>
                  <a:cubicBezTo>
                    <a:pt x="410" y="24"/>
                    <a:pt x="413" y="10"/>
                    <a:pt x="405" y="8"/>
                  </a:cubicBezTo>
                  <a:cubicBezTo>
                    <a:pt x="376" y="0"/>
                    <a:pt x="311" y="39"/>
                    <a:pt x="285" y="48"/>
                  </a:cubicBezTo>
                  <a:cubicBezTo>
                    <a:pt x="276" y="51"/>
                    <a:pt x="270" y="62"/>
                    <a:pt x="261" y="64"/>
                  </a:cubicBezTo>
                  <a:cubicBezTo>
                    <a:pt x="221" y="71"/>
                    <a:pt x="181" y="69"/>
                    <a:pt x="141" y="72"/>
                  </a:cubicBezTo>
                  <a:cubicBezTo>
                    <a:pt x="101" y="85"/>
                    <a:pt x="79" y="113"/>
                    <a:pt x="45" y="136"/>
                  </a:cubicBezTo>
                  <a:cubicBezTo>
                    <a:pt x="32" y="174"/>
                    <a:pt x="0" y="177"/>
                    <a:pt x="45" y="192"/>
                  </a:cubicBezTo>
                  <a:cubicBezTo>
                    <a:pt x="97" y="157"/>
                    <a:pt x="149" y="121"/>
                    <a:pt x="213" y="112"/>
                  </a:cubicBezTo>
                  <a:cubicBezTo>
                    <a:pt x="250" y="107"/>
                    <a:pt x="325" y="96"/>
                    <a:pt x="325" y="96"/>
                  </a:cubicBezTo>
                  <a:cubicBezTo>
                    <a:pt x="333" y="93"/>
                    <a:pt x="341" y="92"/>
                    <a:pt x="349" y="88"/>
                  </a:cubicBezTo>
                  <a:cubicBezTo>
                    <a:pt x="358" y="84"/>
                    <a:pt x="364" y="76"/>
                    <a:pt x="373" y="72"/>
                  </a:cubicBezTo>
                  <a:cubicBezTo>
                    <a:pt x="427" y="48"/>
                    <a:pt x="427" y="75"/>
                    <a:pt x="413" y="32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199" name="Freeform 303"/>
            <p:cNvSpPr>
              <a:spLocks/>
            </p:cNvSpPr>
            <p:nvPr/>
          </p:nvSpPr>
          <p:spPr bwMode="auto">
            <a:xfrm>
              <a:off x="2296" y="1291"/>
              <a:ext cx="80" cy="260"/>
            </a:xfrm>
            <a:custGeom>
              <a:avLst/>
              <a:gdLst>
                <a:gd name="T0" fmla="*/ 48 w 80"/>
                <a:gd name="T1" fmla="*/ 53 h 260"/>
                <a:gd name="T2" fmla="*/ 0 w 80"/>
                <a:gd name="T3" fmla="*/ 45 h 260"/>
                <a:gd name="T4" fmla="*/ 0 w 80"/>
                <a:gd name="T5" fmla="*/ 205 h 260"/>
                <a:gd name="T6" fmla="*/ 56 w 80"/>
                <a:gd name="T7" fmla="*/ 245 h 260"/>
                <a:gd name="T8" fmla="*/ 48 w 80"/>
                <a:gd name="T9" fmla="*/ 197 h 260"/>
                <a:gd name="T10" fmla="*/ 32 w 80"/>
                <a:gd name="T11" fmla="*/ 125 h 260"/>
                <a:gd name="T12" fmla="*/ 40 w 80"/>
                <a:gd name="T13" fmla="*/ 85 h 260"/>
                <a:gd name="T14" fmla="*/ 64 w 80"/>
                <a:gd name="T15" fmla="*/ 77 h 260"/>
                <a:gd name="T16" fmla="*/ 80 w 80"/>
                <a:gd name="T17" fmla="*/ 53 h 260"/>
                <a:gd name="T18" fmla="*/ 48 w 80"/>
                <a:gd name="T19" fmla="*/ 5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60">
                  <a:moveTo>
                    <a:pt x="48" y="53"/>
                  </a:moveTo>
                  <a:cubicBezTo>
                    <a:pt x="66" y="0"/>
                    <a:pt x="29" y="35"/>
                    <a:pt x="0" y="45"/>
                  </a:cubicBezTo>
                  <a:cubicBezTo>
                    <a:pt x="12" y="103"/>
                    <a:pt x="20" y="145"/>
                    <a:pt x="0" y="205"/>
                  </a:cubicBezTo>
                  <a:cubicBezTo>
                    <a:pt x="9" y="250"/>
                    <a:pt x="12" y="260"/>
                    <a:pt x="56" y="245"/>
                  </a:cubicBezTo>
                  <a:cubicBezTo>
                    <a:pt x="72" y="198"/>
                    <a:pt x="64" y="244"/>
                    <a:pt x="48" y="197"/>
                  </a:cubicBezTo>
                  <a:cubicBezTo>
                    <a:pt x="40" y="174"/>
                    <a:pt x="40" y="148"/>
                    <a:pt x="32" y="125"/>
                  </a:cubicBezTo>
                  <a:cubicBezTo>
                    <a:pt x="35" y="112"/>
                    <a:pt x="32" y="96"/>
                    <a:pt x="40" y="85"/>
                  </a:cubicBezTo>
                  <a:cubicBezTo>
                    <a:pt x="45" y="78"/>
                    <a:pt x="57" y="82"/>
                    <a:pt x="64" y="77"/>
                  </a:cubicBezTo>
                  <a:cubicBezTo>
                    <a:pt x="72" y="71"/>
                    <a:pt x="75" y="61"/>
                    <a:pt x="80" y="53"/>
                  </a:cubicBezTo>
                  <a:cubicBezTo>
                    <a:pt x="68" y="18"/>
                    <a:pt x="78" y="23"/>
                    <a:pt x="48" y="5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200" name="Group 304"/>
          <p:cNvGrpSpPr>
            <a:grpSpLocks/>
          </p:cNvGrpSpPr>
          <p:nvPr/>
        </p:nvGrpSpPr>
        <p:grpSpPr bwMode="auto">
          <a:xfrm>
            <a:off x="5181600" y="1981200"/>
            <a:ext cx="457200" cy="1222375"/>
            <a:chOff x="3120" y="1248"/>
            <a:chExt cx="288" cy="770"/>
          </a:xfrm>
        </p:grpSpPr>
        <p:sp>
          <p:nvSpPr>
            <p:cNvPr id="81201" name="Freeform 305"/>
            <p:cNvSpPr>
              <a:spLocks/>
            </p:cNvSpPr>
            <p:nvPr/>
          </p:nvSpPr>
          <p:spPr bwMode="auto">
            <a:xfrm>
              <a:off x="3152" y="1256"/>
              <a:ext cx="241" cy="762"/>
            </a:xfrm>
            <a:custGeom>
              <a:avLst/>
              <a:gdLst>
                <a:gd name="T0" fmla="*/ 160 w 241"/>
                <a:gd name="T1" fmla="*/ 288 h 762"/>
                <a:gd name="T2" fmla="*/ 152 w 241"/>
                <a:gd name="T3" fmla="*/ 512 h 762"/>
                <a:gd name="T4" fmla="*/ 0 w 241"/>
                <a:gd name="T5" fmla="*/ 696 h 762"/>
                <a:gd name="T6" fmla="*/ 64 w 241"/>
                <a:gd name="T7" fmla="*/ 688 h 762"/>
                <a:gd name="T8" fmla="*/ 88 w 241"/>
                <a:gd name="T9" fmla="*/ 680 h 762"/>
                <a:gd name="T10" fmla="*/ 136 w 241"/>
                <a:gd name="T11" fmla="*/ 648 h 762"/>
                <a:gd name="T12" fmla="*/ 184 w 241"/>
                <a:gd name="T13" fmla="*/ 576 h 762"/>
                <a:gd name="T14" fmla="*/ 200 w 241"/>
                <a:gd name="T15" fmla="*/ 552 h 762"/>
                <a:gd name="T16" fmla="*/ 240 w 241"/>
                <a:gd name="T17" fmla="*/ 224 h 762"/>
                <a:gd name="T18" fmla="*/ 232 w 241"/>
                <a:gd name="T19" fmla="*/ 120 h 762"/>
                <a:gd name="T20" fmla="*/ 208 w 241"/>
                <a:gd name="T21" fmla="*/ 104 h 762"/>
                <a:gd name="T22" fmla="*/ 176 w 241"/>
                <a:gd name="T23" fmla="*/ 56 h 762"/>
                <a:gd name="T24" fmla="*/ 112 w 241"/>
                <a:gd name="T25" fmla="*/ 16 h 762"/>
                <a:gd name="T26" fmla="*/ 160 w 241"/>
                <a:gd name="T27" fmla="*/ 136 h 762"/>
                <a:gd name="T28" fmla="*/ 160 w 241"/>
                <a:gd name="T29" fmla="*/ 28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762">
                  <a:moveTo>
                    <a:pt x="160" y="288"/>
                  </a:moveTo>
                  <a:cubicBezTo>
                    <a:pt x="162" y="324"/>
                    <a:pt x="187" y="467"/>
                    <a:pt x="152" y="512"/>
                  </a:cubicBezTo>
                  <a:cubicBezTo>
                    <a:pt x="99" y="580"/>
                    <a:pt x="30" y="606"/>
                    <a:pt x="0" y="696"/>
                  </a:cubicBezTo>
                  <a:cubicBezTo>
                    <a:pt x="22" y="762"/>
                    <a:pt x="42" y="706"/>
                    <a:pt x="64" y="688"/>
                  </a:cubicBezTo>
                  <a:cubicBezTo>
                    <a:pt x="71" y="683"/>
                    <a:pt x="81" y="684"/>
                    <a:pt x="88" y="680"/>
                  </a:cubicBezTo>
                  <a:cubicBezTo>
                    <a:pt x="105" y="671"/>
                    <a:pt x="136" y="648"/>
                    <a:pt x="136" y="648"/>
                  </a:cubicBezTo>
                  <a:cubicBezTo>
                    <a:pt x="152" y="624"/>
                    <a:pt x="168" y="600"/>
                    <a:pt x="184" y="576"/>
                  </a:cubicBezTo>
                  <a:cubicBezTo>
                    <a:pt x="189" y="568"/>
                    <a:pt x="200" y="552"/>
                    <a:pt x="200" y="552"/>
                  </a:cubicBezTo>
                  <a:cubicBezTo>
                    <a:pt x="227" y="443"/>
                    <a:pt x="204" y="332"/>
                    <a:pt x="240" y="224"/>
                  </a:cubicBezTo>
                  <a:cubicBezTo>
                    <a:pt x="237" y="189"/>
                    <a:pt x="241" y="154"/>
                    <a:pt x="232" y="120"/>
                  </a:cubicBezTo>
                  <a:cubicBezTo>
                    <a:pt x="230" y="111"/>
                    <a:pt x="214" y="111"/>
                    <a:pt x="208" y="104"/>
                  </a:cubicBezTo>
                  <a:cubicBezTo>
                    <a:pt x="195" y="90"/>
                    <a:pt x="176" y="56"/>
                    <a:pt x="176" y="56"/>
                  </a:cubicBezTo>
                  <a:cubicBezTo>
                    <a:pt x="165" y="0"/>
                    <a:pt x="166" y="2"/>
                    <a:pt x="112" y="16"/>
                  </a:cubicBezTo>
                  <a:cubicBezTo>
                    <a:pt x="94" y="71"/>
                    <a:pt x="104" y="117"/>
                    <a:pt x="160" y="136"/>
                  </a:cubicBezTo>
                  <a:cubicBezTo>
                    <a:pt x="182" y="201"/>
                    <a:pt x="169" y="152"/>
                    <a:pt x="160" y="288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202" name="Oval 306"/>
            <p:cNvSpPr>
              <a:spLocks noChangeArrowheads="1"/>
            </p:cNvSpPr>
            <p:nvPr/>
          </p:nvSpPr>
          <p:spPr bwMode="auto">
            <a:xfrm>
              <a:off x="3360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3" name="Oval 307"/>
            <p:cNvSpPr>
              <a:spLocks noChangeArrowheads="1"/>
            </p:cNvSpPr>
            <p:nvPr/>
          </p:nvSpPr>
          <p:spPr bwMode="auto">
            <a:xfrm>
              <a:off x="3360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4" name="Oval 308"/>
            <p:cNvSpPr>
              <a:spLocks noChangeArrowheads="1"/>
            </p:cNvSpPr>
            <p:nvPr/>
          </p:nvSpPr>
          <p:spPr bwMode="auto">
            <a:xfrm>
              <a:off x="321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5" name="Oval 309"/>
            <p:cNvSpPr>
              <a:spLocks noChangeArrowheads="1"/>
            </p:cNvSpPr>
            <p:nvPr/>
          </p:nvSpPr>
          <p:spPr bwMode="auto">
            <a:xfrm>
              <a:off x="3360" y="148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6" name="Oval 310"/>
            <p:cNvSpPr>
              <a:spLocks noChangeArrowheads="1"/>
            </p:cNvSpPr>
            <p:nvPr/>
          </p:nvSpPr>
          <p:spPr bwMode="auto">
            <a:xfrm>
              <a:off x="336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7" name="Oval 311"/>
            <p:cNvSpPr>
              <a:spLocks noChangeArrowheads="1"/>
            </p:cNvSpPr>
            <p:nvPr/>
          </p:nvSpPr>
          <p:spPr bwMode="auto">
            <a:xfrm>
              <a:off x="3312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8" name="Oval 312"/>
            <p:cNvSpPr>
              <a:spLocks noChangeArrowheads="1"/>
            </p:cNvSpPr>
            <p:nvPr/>
          </p:nvSpPr>
          <p:spPr bwMode="auto">
            <a:xfrm>
              <a:off x="3216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09" name="Oval 313"/>
            <p:cNvSpPr>
              <a:spLocks noChangeArrowheads="1"/>
            </p:cNvSpPr>
            <p:nvPr/>
          </p:nvSpPr>
          <p:spPr bwMode="auto">
            <a:xfrm>
              <a:off x="3264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0" name="Oval 314"/>
            <p:cNvSpPr>
              <a:spLocks noChangeArrowheads="1"/>
            </p:cNvSpPr>
            <p:nvPr/>
          </p:nvSpPr>
          <p:spPr bwMode="auto">
            <a:xfrm>
              <a:off x="3264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1" name="Oval 315"/>
            <p:cNvSpPr>
              <a:spLocks noChangeArrowheads="1"/>
            </p:cNvSpPr>
            <p:nvPr/>
          </p:nvSpPr>
          <p:spPr bwMode="auto">
            <a:xfrm>
              <a:off x="3264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2" name="Oval 316"/>
            <p:cNvSpPr>
              <a:spLocks noChangeArrowheads="1"/>
            </p:cNvSpPr>
            <p:nvPr/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3" name="Oval 317"/>
            <p:cNvSpPr>
              <a:spLocks noChangeArrowheads="1"/>
            </p:cNvSpPr>
            <p:nvPr/>
          </p:nvSpPr>
          <p:spPr bwMode="auto">
            <a:xfrm>
              <a:off x="316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4" name="Oval 318"/>
            <p:cNvSpPr>
              <a:spLocks noChangeArrowheads="1"/>
            </p:cNvSpPr>
            <p:nvPr/>
          </p:nvSpPr>
          <p:spPr bwMode="auto">
            <a:xfrm>
              <a:off x="3120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5" name="Oval 319"/>
            <p:cNvSpPr>
              <a:spLocks noChangeArrowheads="1"/>
            </p:cNvSpPr>
            <p:nvPr/>
          </p:nvSpPr>
          <p:spPr bwMode="auto">
            <a:xfrm>
              <a:off x="3312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216" name="Group 320"/>
          <p:cNvGrpSpPr>
            <a:grpSpLocks/>
          </p:cNvGrpSpPr>
          <p:nvPr/>
        </p:nvGrpSpPr>
        <p:grpSpPr bwMode="auto">
          <a:xfrm>
            <a:off x="2971800" y="1749425"/>
            <a:ext cx="558800" cy="2060575"/>
            <a:chOff x="1728" y="1102"/>
            <a:chExt cx="352" cy="1298"/>
          </a:xfrm>
        </p:grpSpPr>
        <p:sp>
          <p:nvSpPr>
            <p:cNvPr id="81217" name="Freeform 321"/>
            <p:cNvSpPr>
              <a:spLocks/>
            </p:cNvSpPr>
            <p:nvPr/>
          </p:nvSpPr>
          <p:spPr bwMode="auto">
            <a:xfrm>
              <a:off x="1768" y="1102"/>
              <a:ext cx="312" cy="1270"/>
            </a:xfrm>
            <a:custGeom>
              <a:avLst/>
              <a:gdLst>
                <a:gd name="T0" fmla="*/ 248 w 312"/>
                <a:gd name="T1" fmla="*/ 26 h 1270"/>
                <a:gd name="T2" fmla="*/ 184 w 312"/>
                <a:gd name="T3" fmla="*/ 74 h 1270"/>
                <a:gd name="T4" fmla="*/ 112 w 312"/>
                <a:gd name="T5" fmla="*/ 194 h 1270"/>
                <a:gd name="T6" fmla="*/ 80 w 312"/>
                <a:gd name="T7" fmla="*/ 322 h 1270"/>
                <a:gd name="T8" fmla="*/ 72 w 312"/>
                <a:gd name="T9" fmla="*/ 474 h 1270"/>
                <a:gd name="T10" fmla="*/ 0 w 312"/>
                <a:gd name="T11" fmla="*/ 698 h 1270"/>
                <a:gd name="T12" fmla="*/ 8 w 312"/>
                <a:gd name="T13" fmla="*/ 1026 h 1270"/>
                <a:gd name="T14" fmla="*/ 24 w 312"/>
                <a:gd name="T15" fmla="*/ 1082 h 1270"/>
                <a:gd name="T16" fmla="*/ 96 w 312"/>
                <a:gd name="T17" fmla="*/ 1114 h 1270"/>
                <a:gd name="T18" fmla="*/ 152 w 312"/>
                <a:gd name="T19" fmla="*/ 1210 h 1270"/>
                <a:gd name="T20" fmla="*/ 192 w 312"/>
                <a:gd name="T21" fmla="*/ 1266 h 1270"/>
                <a:gd name="T22" fmla="*/ 256 w 312"/>
                <a:gd name="T23" fmla="*/ 1258 h 1270"/>
                <a:gd name="T24" fmla="*/ 240 w 312"/>
                <a:gd name="T25" fmla="*/ 1234 h 1270"/>
                <a:gd name="T26" fmla="*/ 192 w 312"/>
                <a:gd name="T27" fmla="*/ 1210 h 1270"/>
                <a:gd name="T28" fmla="*/ 152 w 312"/>
                <a:gd name="T29" fmla="*/ 1122 h 1270"/>
                <a:gd name="T30" fmla="*/ 48 w 312"/>
                <a:gd name="T31" fmla="*/ 1018 h 1270"/>
                <a:gd name="T32" fmla="*/ 24 w 312"/>
                <a:gd name="T33" fmla="*/ 858 h 1270"/>
                <a:gd name="T34" fmla="*/ 48 w 312"/>
                <a:gd name="T35" fmla="*/ 674 h 1270"/>
                <a:gd name="T36" fmla="*/ 72 w 312"/>
                <a:gd name="T37" fmla="*/ 626 h 1270"/>
                <a:gd name="T38" fmla="*/ 88 w 312"/>
                <a:gd name="T39" fmla="*/ 578 h 1270"/>
                <a:gd name="T40" fmla="*/ 104 w 312"/>
                <a:gd name="T41" fmla="*/ 450 h 1270"/>
                <a:gd name="T42" fmla="*/ 168 w 312"/>
                <a:gd name="T43" fmla="*/ 306 h 1270"/>
                <a:gd name="T44" fmla="*/ 176 w 312"/>
                <a:gd name="T45" fmla="*/ 138 h 1270"/>
                <a:gd name="T46" fmla="*/ 240 w 312"/>
                <a:gd name="T47" fmla="*/ 82 h 1270"/>
                <a:gd name="T48" fmla="*/ 264 w 312"/>
                <a:gd name="T49" fmla="*/ 66 h 1270"/>
                <a:gd name="T50" fmla="*/ 272 w 312"/>
                <a:gd name="T51" fmla="*/ 2 h 1270"/>
                <a:gd name="T52" fmla="*/ 248 w 312"/>
                <a:gd name="T53" fmla="*/ 26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2" h="1270">
                  <a:moveTo>
                    <a:pt x="248" y="26"/>
                  </a:moveTo>
                  <a:cubicBezTo>
                    <a:pt x="218" y="36"/>
                    <a:pt x="211" y="56"/>
                    <a:pt x="184" y="74"/>
                  </a:cubicBezTo>
                  <a:cubicBezTo>
                    <a:pt x="157" y="114"/>
                    <a:pt x="133" y="151"/>
                    <a:pt x="112" y="194"/>
                  </a:cubicBezTo>
                  <a:cubicBezTo>
                    <a:pt x="93" y="232"/>
                    <a:pt x="90" y="281"/>
                    <a:pt x="80" y="322"/>
                  </a:cubicBezTo>
                  <a:cubicBezTo>
                    <a:pt x="77" y="373"/>
                    <a:pt x="78" y="424"/>
                    <a:pt x="72" y="474"/>
                  </a:cubicBezTo>
                  <a:cubicBezTo>
                    <a:pt x="63" y="553"/>
                    <a:pt x="16" y="620"/>
                    <a:pt x="0" y="698"/>
                  </a:cubicBezTo>
                  <a:cubicBezTo>
                    <a:pt x="3" y="807"/>
                    <a:pt x="3" y="917"/>
                    <a:pt x="8" y="1026"/>
                  </a:cubicBezTo>
                  <a:cubicBezTo>
                    <a:pt x="8" y="1026"/>
                    <a:pt x="20" y="1078"/>
                    <a:pt x="24" y="1082"/>
                  </a:cubicBezTo>
                  <a:cubicBezTo>
                    <a:pt x="36" y="1094"/>
                    <a:pt x="78" y="1108"/>
                    <a:pt x="96" y="1114"/>
                  </a:cubicBezTo>
                  <a:cubicBezTo>
                    <a:pt x="117" y="1145"/>
                    <a:pt x="137" y="1176"/>
                    <a:pt x="152" y="1210"/>
                  </a:cubicBezTo>
                  <a:cubicBezTo>
                    <a:pt x="178" y="1268"/>
                    <a:pt x="148" y="1251"/>
                    <a:pt x="192" y="1266"/>
                  </a:cubicBezTo>
                  <a:cubicBezTo>
                    <a:pt x="213" y="1263"/>
                    <a:pt x="238" y="1270"/>
                    <a:pt x="256" y="1258"/>
                  </a:cubicBezTo>
                  <a:cubicBezTo>
                    <a:pt x="264" y="1253"/>
                    <a:pt x="248" y="1240"/>
                    <a:pt x="240" y="1234"/>
                  </a:cubicBezTo>
                  <a:cubicBezTo>
                    <a:pt x="226" y="1223"/>
                    <a:pt x="207" y="1220"/>
                    <a:pt x="192" y="1210"/>
                  </a:cubicBezTo>
                  <a:cubicBezTo>
                    <a:pt x="184" y="1165"/>
                    <a:pt x="189" y="1147"/>
                    <a:pt x="152" y="1122"/>
                  </a:cubicBezTo>
                  <a:cubicBezTo>
                    <a:pt x="124" y="1081"/>
                    <a:pt x="83" y="1053"/>
                    <a:pt x="48" y="1018"/>
                  </a:cubicBezTo>
                  <a:cubicBezTo>
                    <a:pt x="31" y="966"/>
                    <a:pt x="37" y="911"/>
                    <a:pt x="24" y="858"/>
                  </a:cubicBezTo>
                  <a:cubicBezTo>
                    <a:pt x="30" y="797"/>
                    <a:pt x="31" y="733"/>
                    <a:pt x="48" y="674"/>
                  </a:cubicBezTo>
                  <a:cubicBezTo>
                    <a:pt x="66" y="613"/>
                    <a:pt x="44" y="689"/>
                    <a:pt x="72" y="626"/>
                  </a:cubicBezTo>
                  <a:cubicBezTo>
                    <a:pt x="79" y="611"/>
                    <a:pt x="88" y="578"/>
                    <a:pt x="88" y="578"/>
                  </a:cubicBezTo>
                  <a:cubicBezTo>
                    <a:pt x="94" y="535"/>
                    <a:pt x="96" y="492"/>
                    <a:pt x="104" y="450"/>
                  </a:cubicBezTo>
                  <a:cubicBezTo>
                    <a:pt x="115" y="397"/>
                    <a:pt x="151" y="356"/>
                    <a:pt x="168" y="306"/>
                  </a:cubicBezTo>
                  <a:cubicBezTo>
                    <a:pt x="171" y="250"/>
                    <a:pt x="169" y="194"/>
                    <a:pt x="176" y="138"/>
                  </a:cubicBezTo>
                  <a:cubicBezTo>
                    <a:pt x="179" y="114"/>
                    <a:pt x="231" y="88"/>
                    <a:pt x="240" y="82"/>
                  </a:cubicBezTo>
                  <a:cubicBezTo>
                    <a:pt x="248" y="77"/>
                    <a:pt x="264" y="66"/>
                    <a:pt x="264" y="66"/>
                  </a:cubicBezTo>
                  <a:cubicBezTo>
                    <a:pt x="301" y="10"/>
                    <a:pt x="312" y="29"/>
                    <a:pt x="272" y="2"/>
                  </a:cubicBezTo>
                  <a:cubicBezTo>
                    <a:pt x="225" y="11"/>
                    <a:pt x="222" y="0"/>
                    <a:pt x="248" y="26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218" name="Oval 322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19" name="Oval 323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0" name="Oval 324"/>
            <p:cNvSpPr>
              <a:spLocks noChangeArrowheads="1"/>
            </p:cNvSpPr>
            <p:nvPr/>
          </p:nvSpPr>
          <p:spPr bwMode="auto">
            <a:xfrm>
              <a:off x="1776" y="192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1" name="Oval 325"/>
            <p:cNvSpPr>
              <a:spLocks noChangeArrowheads="1"/>
            </p:cNvSpPr>
            <p:nvPr/>
          </p:nvSpPr>
          <p:spPr bwMode="auto">
            <a:xfrm>
              <a:off x="1776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2" name="Oval 326"/>
            <p:cNvSpPr>
              <a:spLocks noChangeArrowheads="1"/>
            </p:cNvSpPr>
            <p:nvPr/>
          </p:nvSpPr>
          <p:spPr bwMode="auto">
            <a:xfrm>
              <a:off x="182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3" name="Oval 327"/>
            <p:cNvSpPr>
              <a:spLocks noChangeArrowheads="1"/>
            </p:cNvSpPr>
            <p:nvPr/>
          </p:nvSpPr>
          <p:spPr bwMode="auto">
            <a:xfrm>
              <a:off x="1872" y="158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4" name="Oval 328"/>
            <p:cNvSpPr>
              <a:spLocks noChangeArrowheads="1"/>
            </p:cNvSpPr>
            <p:nvPr/>
          </p:nvSpPr>
          <p:spPr bwMode="auto">
            <a:xfrm>
              <a:off x="1920" y="144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5" name="Oval 329"/>
            <p:cNvSpPr>
              <a:spLocks noChangeArrowheads="1"/>
            </p:cNvSpPr>
            <p:nvPr/>
          </p:nvSpPr>
          <p:spPr bwMode="auto">
            <a:xfrm>
              <a:off x="1920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6" name="Oval 330"/>
            <p:cNvSpPr>
              <a:spLocks noChangeArrowheads="1"/>
            </p:cNvSpPr>
            <p:nvPr/>
          </p:nvSpPr>
          <p:spPr bwMode="auto">
            <a:xfrm>
              <a:off x="192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7" name="Oval 331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8" name="Oval 332"/>
            <p:cNvSpPr>
              <a:spLocks noChangeArrowheads="1"/>
            </p:cNvSpPr>
            <p:nvPr/>
          </p:nvSpPr>
          <p:spPr bwMode="auto">
            <a:xfrm>
              <a:off x="1824" y="134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29" name="Oval 333"/>
            <p:cNvSpPr>
              <a:spLocks noChangeArrowheads="1"/>
            </p:cNvSpPr>
            <p:nvPr/>
          </p:nvSpPr>
          <p:spPr bwMode="auto">
            <a:xfrm>
              <a:off x="1776" y="153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0" name="Oval 334"/>
            <p:cNvSpPr>
              <a:spLocks noChangeArrowheads="1"/>
            </p:cNvSpPr>
            <p:nvPr/>
          </p:nvSpPr>
          <p:spPr bwMode="auto">
            <a:xfrm>
              <a:off x="177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1" name="Oval 335"/>
            <p:cNvSpPr>
              <a:spLocks noChangeArrowheads="1"/>
            </p:cNvSpPr>
            <p:nvPr/>
          </p:nvSpPr>
          <p:spPr bwMode="auto">
            <a:xfrm>
              <a:off x="1728" y="172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2" name="Oval 336"/>
            <p:cNvSpPr>
              <a:spLocks noChangeArrowheads="1"/>
            </p:cNvSpPr>
            <p:nvPr/>
          </p:nvSpPr>
          <p:spPr bwMode="auto">
            <a:xfrm>
              <a:off x="1728" y="182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3" name="Oval 337"/>
            <p:cNvSpPr>
              <a:spLocks noChangeArrowheads="1"/>
            </p:cNvSpPr>
            <p:nvPr/>
          </p:nvSpPr>
          <p:spPr bwMode="auto">
            <a:xfrm>
              <a:off x="1728" y="1968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4" name="Oval 338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5" name="Oval 339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6" name="Oval 340"/>
            <p:cNvSpPr>
              <a:spLocks noChangeArrowheads="1"/>
            </p:cNvSpPr>
            <p:nvPr/>
          </p:nvSpPr>
          <p:spPr bwMode="auto">
            <a:xfrm>
              <a:off x="1920" y="23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7" name="Oval 341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38" name="Oval 342"/>
            <p:cNvSpPr>
              <a:spLocks noChangeArrowheads="1"/>
            </p:cNvSpPr>
            <p:nvPr/>
          </p:nvSpPr>
          <p:spPr bwMode="auto">
            <a:xfrm>
              <a:off x="1920" y="1152"/>
              <a:ext cx="48" cy="4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1239" name="Oval 343"/>
          <p:cNvSpPr>
            <a:spLocks noChangeArrowheads="1"/>
          </p:cNvSpPr>
          <p:nvPr/>
        </p:nvSpPr>
        <p:spPr bwMode="auto">
          <a:xfrm>
            <a:off x="41148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0" name="Oval 344"/>
          <p:cNvSpPr>
            <a:spLocks noChangeArrowheads="1"/>
          </p:cNvSpPr>
          <p:nvPr/>
        </p:nvSpPr>
        <p:spPr bwMode="auto">
          <a:xfrm>
            <a:off x="42672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1" name="Oval 345"/>
          <p:cNvSpPr>
            <a:spLocks noChangeArrowheads="1"/>
          </p:cNvSpPr>
          <p:nvPr/>
        </p:nvSpPr>
        <p:spPr bwMode="auto">
          <a:xfrm>
            <a:off x="5181600" y="3657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2" name="Oval 346"/>
          <p:cNvSpPr>
            <a:spLocks noChangeArrowheads="1"/>
          </p:cNvSpPr>
          <p:nvPr/>
        </p:nvSpPr>
        <p:spPr bwMode="auto">
          <a:xfrm>
            <a:off x="4800600" y="3352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3" name="Oval 347"/>
          <p:cNvSpPr>
            <a:spLocks noChangeArrowheads="1"/>
          </p:cNvSpPr>
          <p:nvPr/>
        </p:nvSpPr>
        <p:spPr bwMode="auto">
          <a:xfrm>
            <a:off x="5867400" y="2971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4" name="Oval 348"/>
          <p:cNvSpPr>
            <a:spLocks noChangeArrowheads="1"/>
          </p:cNvSpPr>
          <p:nvPr/>
        </p:nvSpPr>
        <p:spPr bwMode="auto">
          <a:xfrm>
            <a:off x="6019800" y="2286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5" name="Oval 349"/>
          <p:cNvSpPr>
            <a:spLocks noChangeArrowheads="1"/>
          </p:cNvSpPr>
          <p:nvPr/>
        </p:nvSpPr>
        <p:spPr bwMode="auto">
          <a:xfrm>
            <a:off x="5791200" y="1752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6" name="Oval 350"/>
          <p:cNvSpPr>
            <a:spLocks noChangeArrowheads="1"/>
          </p:cNvSpPr>
          <p:nvPr/>
        </p:nvSpPr>
        <p:spPr bwMode="auto">
          <a:xfrm>
            <a:off x="3581400" y="19050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7" name="Oval 351"/>
          <p:cNvSpPr>
            <a:spLocks noChangeArrowheads="1"/>
          </p:cNvSpPr>
          <p:nvPr/>
        </p:nvSpPr>
        <p:spPr bwMode="auto">
          <a:xfrm>
            <a:off x="3505200" y="2590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8" name="Oval 352"/>
          <p:cNvSpPr>
            <a:spLocks noChangeArrowheads="1"/>
          </p:cNvSpPr>
          <p:nvPr/>
        </p:nvSpPr>
        <p:spPr bwMode="auto">
          <a:xfrm>
            <a:off x="3657600" y="31242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49" name="Oval 353"/>
          <p:cNvSpPr>
            <a:spLocks noChangeArrowheads="1"/>
          </p:cNvSpPr>
          <p:nvPr/>
        </p:nvSpPr>
        <p:spPr bwMode="auto">
          <a:xfrm>
            <a:off x="3733800" y="3733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50" name="Oval 354"/>
          <p:cNvSpPr>
            <a:spLocks noChangeArrowheads="1"/>
          </p:cNvSpPr>
          <p:nvPr/>
        </p:nvSpPr>
        <p:spPr bwMode="auto">
          <a:xfrm>
            <a:off x="53340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51" name="Oval 355"/>
          <p:cNvSpPr>
            <a:spLocks noChangeArrowheads="1"/>
          </p:cNvSpPr>
          <p:nvPr/>
        </p:nvSpPr>
        <p:spPr bwMode="auto">
          <a:xfrm>
            <a:off x="3581400" y="13716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52" name="Oval 356"/>
          <p:cNvSpPr>
            <a:spLocks noChangeArrowheads="1"/>
          </p:cNvSpPr>
          <p:nvPr/>
        </p:nvSpPr>
        <p:spPr bwMode="auto">
          <a:xfrm>
            <a:off x="2743200" y="2209800"/>
            <a:ext cx="304800" cy="2286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253" name="Text Box 357"/>
          <p:cNvSpPr txBox="1">
            <a:spLocks noChangeArrowheads="1"/>
          </p:cNvSpPr>
          <p:nvPr/>
        </p:nvSpPr>
        <p:spPr bwMode="auto">
          <a:xfrm>
            <a:off x="152400" y="2286000"/>
            <a:ext cx="2057400" cy="13366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2- Les granules de glucagon subissent l’exocytose</a:t>
            </a:r>
          </a:p>
        </p:txBody>
      </p:sp>
      <p:grpSp>
        <p:nvGrpSpPr>
          <p:cNvPr id="81254" name="Group 358"/>
          <p:cNvGrpSpPr>
            <a:grpSpLocks/>
          </p:cNvGrpSpPr>
          <p:nvPr/>
        </p:nvGrpSpPr>
        <p:grpSpPr bwMode="auto">
          <a:xfrm>
            <a:off x="4191000" y="3581400"/>
            <a:ext cx="1354138" cy="463550"/>
            <a:chOff x="2635" y="2256"/>
            <a:chExt cx="853" cy="292"/>
          </a:xfrm>
        </p:grpSpPr>
        <p:sp>
          <p:nvSpPr>
            <p:cNvPr id="81255" name="Freeform 359"/>
            <p:cNvSpPr>
              <a:spLocks/>
            </p:cNvSpPr>
            <p:nvPr/>
          </p:nvSpPr>
          <p:spPr bwMode="auto">
            <a:xfrm>
              <a:off x="2635" y="2304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256" name="Freeform 360"/>
            <p:cNvSpPr>
              <a:spLocks/>
            </p:cNvSpPr>
            <p:nvPr/>
          </p:nvSpPr>
          <p:spPr bwMode="auto">
            <a:xfrm>
              <a:off x="3195" y="2256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257" name="Group 361"/>
          <p:cNvGrpSpPr>
            <a:grpSpLocks/>
          </p:cNvGrpSpPr>
          <p:nvPr/>
        </p:nvGrpSpPr>
        <p:grpSpPr bwMode="auto">
          <a:xfrm>
            <a:off x="4267200" y="3886200"/>
            <a:ext cx="1371600" cy="304800"/>
            <a:chOff x="2688" y="2448"/>
            <a:chExt cx="864" cy="192"/>
          </a:xfrm>
        </p:grpSpPr>
        <p:sp>
          <p:nvSpPr>
            <p:cNvPr id="81258" name="Oval 362"/>
            <p:cNvSpPr>
              <a:spLocks noChangeArrowheads="1"/>
            </p:cNvSpPr>
            <p:nvPr/>
          </p:nvSpPr>
          <p:spPr bwMode="auto">
            <a:xfrm>
              <a:off x="3360" y="2448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59" name="Oval 363"/>
            <p:cNvSpPr>
              <a:spLocks noChangeArrowheads="1"/>
            </p:cNvSpPr>
            <p:nvPr/>
          </p:nvSpPr>
          <p:spPr bwMode="auto">
            <a:xfrm>
              <a:off x="2688" y="2496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260" name="Group 364"/>
          <p:cNvGrpSpPr>
            <a:grpSpLocks/>
          </p:cNvGrpSpPr>
          <p:nvPr/>
        </p:nvGrpSpPr>
        <p:grpSpPr bwMode="auto">
          <a:xfrm>
            <a:off x="4191000" y="3810000"/>
            <a:ext cx="1531938" cy="457200"/>
            <a:chOff x="2635" y="2400"/>
            <a:chExt cx="965" cy="288"/>
          </a:xfrm>
        </p:grpSpPr>
        <p:sp>
          <p:nvSpPr>
            <p:cNvPr id="81261" name="Freeform 365"/>
            <p:cNvSpPr>
              <a:spLocks/>
            </p:cNvSpPr>
            <p:nvPr/>
          </p:nvSpPr>
          <p:spPr bwMode="auto">
            <a:xfrm>
              <a:off x="2635" y="2444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81262" name="Freeform 366"/>
            <p:cNvSpPr>
              <a:spLocks/>
            </p:cNvSpPr>
            <p:nvPr/>
          </p:nvSpPr>
          <p:spPr bwMode="auto">
            <a:xfrm>
              <a:off x="3307" y="2400"/>
              <a:ext cx="293" cy="244"/>
            </a:xfrm>
            <a:custGeom>
              <a:avLst/>
              <a:gdLst>
                <a:gd name="T0" fmla="*/ 157 w 293"/>
                <a:gd name="T1" fmla="*/ 0 h 244"/>
                <a:gd name="T2" fmla="*/ 101 w 293"/>
                <a:gd name="T3" fmla="*/ 16 h 244"/>
                <a:gd name="T4" fmla="*/ 37 w 293"/>
                <a:gd name="T5" fmla="*/ 80 h 244"/>
                <a:gd name="T6" fmla="*/ 21 w 293"/>
                <a:gd name="T7" fmla="*/ 184 h 244"/>
                <a:gd name="T8" fmla="*/ 45 w 293"/>
                <a:gd name="T9" fmla="*/ 192 h 244"/>
                <a:gd name="T10" fmla="*/ 69 w 293"/>
                <a:gd name="T11" fmla="*/ 208 h 244"/>
                <a:gd name="T12" fmla="*/ 293 w 293"/>
                <a:gd name="T13" fmla="*/ 168 h 244"/>
                <a:gd name="T14" fmla="*/ 285 w 293"/>
                <a:gd name="T15" fmla="*/ 72 h 244"/>
                <a:gd name="T16" fmla="*/ 277 w 293"/>
                <a:gd name="T17" fmla="*/ 40 h 244"/>
                <a:gd name="T18" fmla="*/ 157 w 293"/>
                <a:gd name="T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44">
                  <a:moveTo>
                    <a:pt x="157" y="0"/>
                  </a:moveTo>
                  <a:cubicBezTo>
                    <a:pt x="153" y="1"/>
                    <a:pt x="108" y="11"/>
                    <a:pt x="101" y="16"/>
                  </a:cubicBezTo>
                  <a:cubicBezTo>
                    <a:pt x="74" y="34"/>
                    <a:pt x="64" y="62"/>
                    <a:pt x="37" y="80"/>
                  </a:cubicBezTo>
                  <a:cubicBezTo>
                    <a:pt x="15" y="113"/>
                    <a:pt x="0" y="142"/>
                    <a:pt x="21" y="184"/>
                  </a:cubicBezTo>
                  <a:cubicBezTo>
                    <a:pt x="25" y="192"/>
                    <a:pt x="37" y="188"/>
                    <a:pt x="45" y="192"/>
                  </a:cubicBezTo>
                  <a:cubicBezTo>
                    <a:pt x="54" y="196"/>
                    <a:pt x="61" y="203"/>
                    <a:pt x="69" y="208"/>
                  </a:cubicBezTo>
                  <a:cubicBezTo>
                    <a:pt x="110" y="206"/>
                    <a:pt x="268" y="244"/>
                    <a:pt x="293" y="168"/>
                  </a:cubicBezTo>
                  <a:cubicBezTo>
                    <a:pt x="290" y="136"/>
                    <a:pt x="289" y="104"/>
                    <a:pt x="285" y="72"/>
                  </a:cubicBezTo>
                  <a:cubicBezTo>
                    <a:pt x="284" y="61"/>
                    <a:pt x="284" y="48"/>
                    <a:pt x="277" y="40"/>
                  </a:cubicBezTo>
                  <a:cubicBezTo>
                    <a:pt x="243" y="1"/>
                    <a:pt x="204" y="0"/>
                    <a:pt x="157" y="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263" name="Group 367"/>
          <p:cNvGrpSpPr>
            <a:grpSpLocks/>
          </p:cNvGrpSpPr>
          <p:nvPr/>
        </p:nvGrpSpPr>
        <p:grpSpPr bwMode="auto">
          <a:xfrm>
            <a:off x="4191000" y="4114800"/>
            <a:ext cx="1447800" cy="381000"/>
            <a:chOff x="2640" y="2592"/>
            <a:chExt cx="912" cy="240"/>
          </a:xfrm>
        </p:grpSpPr>
        <p:sp>
          <p:nvSpPr>
            <p:cNvPr id="81264" name="Oval 368"/>
            <p:cNvSpPr>
              <a:spLocks noChangeArrowheads="1"/>
            </p:cNvSpPr>
            <p:nvPr/>
          </p:nvSpPr>
          <p:spPr bwMode="auto">
            <a:xfrm>
              <a:off x="3360" y="2592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265" name="Oval 369"/>
            <p:cNvSpPr>
              <a:spLocks noChangeArrowheads="1"/>
            </p:cNvSpPr>
            <p:nvPr/>
          </p:nvSpPr>
          <p:spPr bwMode="auto">
            <a:xfrm>
              <a:off x="2640" y="2688"/>
              <a:ext cx="192" cy="14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1667" name="Rectangle 771"/>
          <p:cNvSpPr>
            <a:spLocks noChangeArrowheads="1"/>
          </p:cNvSpPr>
          <p:nvPr/>
        </p:nvSpPr>
        <p:spPr bwMode="auto">
          <a:xfrm>
            <a:off x="1143000" y="5486400"/>
            <a:ext cx="259080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81686" name="Text Box 790"/>
          <p:cNvSpPr txBox="1">
            <a:spLocks noChangeArrowheads="1"/>
          </p:cNvSpPr>
          <p:nvPr/>
        </p:nvSpPr>
        <p:spPr bwMode="auto">
          <a:xfrm>
            <a:off x="381000" y="838200"/>
            <a:ext cx="2133600" cy="4222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Hypoglycémie</a:t>
            </a:r>
          </a:p>
        </p:txBody>
      </p:sp>
      <p:sp>
        <p:nvSpPr>
          <p:cNvPr id="81687" name="Text Box 791"/>
          <p:cNvSpPr txBox="1">
            <a:spLocks noChangeArrowheads="1"/>
          </p:cNvSpPr>
          <p:nvPr/>
        </p:nvSpPr>
        <p:spPr bwMode="auto">
          <a:xfrm>
            <a:off x="152400" y="13716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&lt; 5 mmol/L</a:t>
            </a:r>
          </a:p>
        </p:txBody>
      </p:sp>
      <p:grpSp>
        <p:nvGrpSpPr>
          <p:cNvPr id="81712" name="Group 816"/>
          <p:cNvGrpSpPr>
            <a:grpSpLocks/>
          </p:cNvGrpSpPr>
          <p:nvPr/>
        </p:nvGrpSpPr>
        <p:grpSpPr bwMode="auto">
          <a:xfrm>
            <a:off x="4038600" y="4267200"/>
            <a:ext cx="2133600" cy="685800"/>
            <a:chOff x="2544" y="2736"/>
            <a:chExt cx="1344" cy="432"/>
          </a:xfrm>
        </p:grpSpPr>
        <p:sp>
          <p:nvSpPr>
            <p:cNvPr id="81713" name="Oval 817"/>
            <p:cNvSpPr>
              <a:spLocks noChangeArrowheads="1"/>
            </p:cNvSpPr>
            <p:nvPr/>
          </p:nvSpPr>
          <p:spPr bwMode="auto">
            <a:xfrm>
              <a:off x="3552" y="273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4" name="Oval 818"/>
            <p:cNvSpPr>
              <a:spLocks noChangeArrowheads="1"/>
            </p:cNvSpPr>
            <p:nvPr/>
          </p:nvSpPr>
          <p:spPr bwMode="auto">
            <a:xfrm>
              <a:off x="3648" y="283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5" name="Oval 819"/>
            <p:cNvSpPr>
              <a:spLocks noChangeArrowheads="1"/>
            </p:cNvSpPr>
            <p:nvPr/>
          </p:nvSpPr>
          <p:spPr bwMode="auto">
            <a:xfrm>
              <a:off x="3456" y="283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6" name="Oval 820"/>
            <p:cNvSpPr>
              <a:spLocks noChangeArrowheads="1"/>
            </p:cNvSpPr>
            <p:nvPr/>
          </p:nvSpPr>
          <p:spPr bwMode="auto">
            <a:xfrm>
              <a:off x="2736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7" name="Oval 821"/>
            <p:cNvSpPr>
              <a:spLocks noChangeArrowheads="1"/>
            </p:cNvSpPr>
            <p:nvPr/>
          </p:nvSpPr>
          <p:spPr bwMode="auto">
            <a:xfrm>
              <a:off x="3552" y="2928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8" name="Oval 822"/>
            <p:cNvSpPr>
              <a:spLocks noChangeArrowheads="1"/>
            </p:cNvSpPr>
            <p:nvPr/>
          </p:nvSpPr>
          <p:spPr bwMode="auto">
            <a:xfrm>
              <a:off x="2592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9" name="Oval 823"/>
            <p:cNvSpPr>
              <a:spLocks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0" name="Oval 824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1" name="Oval 825"/>
            <p:cNvSpPr>
              <a:spLocks noChangeArrowheads="1"/>
            </p:cNvSpPr>
            <p:nvPr/>
          </p:nvSpPr>
          <p:spPr bwMode="auto">
            <a:xfrm>
              <a:off x="2544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2" name="Oval 826"/>
            <p:cNvSpPr>
              <a:spLocks noChangeArrowheads="1"/>
            </p:cNvSpPr>
            <p:nvPr/>
          </p:nvSpPr>
          <p:spPr bwMode="auto">
            <a:xfrm>
              <a:off x="3696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3" name="Oval 827"/>
            <p:cNvSpPr>
              <a:spLocks noChangeArrowheads="1"/>
            </p:cNvSpPr>
            <p:nvPr/>
          </p:nvSpPr>
          <p:spPr bwMode="auto">
            <a:xfrm>
              <a:off x="3456" y="30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4" name="Oval 828"/>
            <p:cNvSpPr>
              <a:spLocks noChangeArrowheads="1"/>
            </p:cNvSpPr>
            <p:nvPr/>
          </p:nvSpPr>
          <p:spPr bwMode="auto">
            <a:xfrm>
              <a:off x="3792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25" name="Oval 829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726" name="Group 830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672"/>
            <a:chExt cx="5760" cy="3648"/>
          </a:xfrm>
        </p:grpSpPr>
        <p:grpSp>
          <p:nvGrpSpPr>
            <p:cNvPr id="81727" name="Group 831"/>
            <p:cNvGrpSpPr>
              <a:grpSpLocks/>
            </p:cNvGrpSpPr>
            <p:nvPr/>
          </p:nvGrpSpPr>
          <p:grpSpPr bwMode="auto">
            <a:xfrm>
              <a:off x="2544" y="2736"/>
              <a:ext cx="1344" cy="432"/>
              <a:chOff x="2544" y="2736"/>
              <a:chExt cx="1344" cy="432"/>
            </a:xfrm>
          </p:grpSpPr>
          <p:sp>
            <p:nvSpPr>
              <p:cNvPr id="81728" name="Oval 832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29" name="Oval 833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0" name="Oval 83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1" name="Oval 835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2" name="Oval 836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3" name="Oval 837"/>
              <p:cNvSpPr>
                <a:spLocks noChangeArrowheads="1"/>
              </p:cNvSpPr>
              <p:nvPr/>
            </p:nvSpPr>
            <p:spPr bwMode="auto">
              <a:xfrm>
                <a:off x="2592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4" name="Oval 838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5" name="Oval 839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6" name="Oval 840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7" name="Oval 841"/>
              <p:cNvSpPr>
                <a:spLocks noChangeArrowheads="1"/>
              </p:cNvSpPr>
              <p:nvPr/>
            </p:nvSpPr>
            <p:spPr bwMode="auto">
              <a:xfrm>
                <a:off x="3696" y="297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8" name="Oval 842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39" name="Oval 843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40" name="Oval 844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81741" name="Freeform 845"/>
            <p:cNvSpPr>
              <a:spLocks/>
            </p:cNvSpPr>
            <p:nvPr/>
          </p:nvSpPr>
          <p:spPr bwMode="auto">
            <a:xfrm>
              <a:off x="2064" y="2640"/>
              <a:ext cx="1964" cy="700"/>
            </a:xfrm>
            <a:custGeom>
              <a:avLst/>
              <a:gdLst>
                <a:gd name="T0" fmla="*/ 111 w 1964"/>
                <a:gd name="T1" fmla="*/ 216 h 700"/>
                <a:gd name="T2" fmla="*/ 287 w 1964"/>
                <a:gd name="T3" fmla="*/ 136 h 700"/>
                <a:gd name="T4" fmla="*/ 359 w 1964"/>
                <a:gd name="T5" fmla="*/ 72 h 700"/>
                <a:gd name="T6" fmla="*/ 471 w 1964"/>
                <a:gd name="T7" fmla="*/ 48 h 700"/>
                <a:gd name="T8" fmla="*/ 863 w 1964"/>
                <a:gd name="T9" fmla="*/ 32 h 700"/>
                <a:gd name="T10" fmla="*/ 1479 w 1964"/>
                <a:gd name="T11" fmla="*/ 0 h 700"/>
                <a:gd name="T12" fmla="*/ 1703 w 1964"/>
                <a:gd name="T13" fmla="*/ 8 h 700"/>
                <a:gd name="T14" fmla="*/ 1823 w 1964"/>
                <a:gd name="T15" fmla="*/ 40 h 700"/>
                <a:gd name="T16" fmla="*/ 1871 w 1964"/>
                <a:gd name="T17" fmla="*/ 72 h 700"/>
                <a:gd name="T18" fmla="*/ 1911 w 1964"/>
                <a:gd name="T19" fmla="*/ 144 h 700"/>
                <a:gd name="T20" fmla="*/ 1895 w 1964"/>
                <a:gd name="T21" fmla="*/ 520 h 700"/>
                <a:gd name="T22" fmla="*/ 1743 w 1964"/>
                <a:gd name="T23" fmla="*/ 584 h 700"/>
                <a:gd name="T24" fmla="*/ 1615 w 1964"/>
                <a:gd name="T25" fmla="*/ 600 h 700"/>
                <a:gd name="T26" fmla="*/ 111 w 1964"/>
                <a:gd name="T27" fmla="*/ 552 h 700"/>
                <a:gd name="T28" fmla="*/ 47 w 1964"/>
                <a:gd name="T29" fmla="*/ 488 h 700"/>
                <a:gd name="T30" fmla="*/ 71 w 1964"/>
                <a:gd name="T31" fmla="*/ 288 h 700"/>
                <a:gd name="T32" fmla="*/ 111 w 1964"/>
                <a:gd name="T33" fmla="*/ 21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4" h="700">
                  <a:moveTo>
                    <a:pt x="111" y="216"/>
                  </a:moveTo>
                  <a:cubicBezTo>
                    <a:pt x="176" y="192"/>
                    <a:pt x="219" y="147"/>
                    <a:pt x="287" y="136"/>
                  </a:cubicBezTo>
                  <a:cubicBezTo>
                    <a:pt x="314" y="116"/>
                    <a:pt x="335" y="91"/>
                    <a:pt x="359" y="72"/>
                  </a:cubicBezTo>
                  <a:cubicBezTo>
                    <a:pt x="381" y="54"/>
                    <a:pt x="449" y="50"/>
                    <a:pt x="471" y="48"/>
                  </a:cubicBezTo>
                  <a:cubicBezTo>
                    <a:pt x="611" y="35"/>
                    <a:pt x="707" y="38"/>
                    <a:pt x="863" y="32"/>
                  </a:cubicBezTo>
                  <a:cubicBezTo>
                    <a:pt x="1068" y="24"/>
                    <a:pt x="1274" y="10"/>
                    <a:pt x="1479" y="0"/>
                  </a:cubicBezTo>
                  <a:cubicBezTo>
                    <a:pt x="1554" y="3"/>
                    <a:pt x="1629" y="1"/>
                    <a:pt x="1703" y="8"/>
                  </a:cubicBezTo>
                  <a:cubicBezTo>
                    <a:pt x="1744" y="12"/>
                    <a:pt x="1787" y="20"/>
                    <a:pt x="1823" y="40"/>
                  </a:cubicBezTo>
                  <a:cubicBezTo>
                    <a:pt x="1840" y="49"/>
                    <a:pt x="1871" y="72"/>
                    <a:pt x="1871" y="72"/>
                  </a:cubicBezTo>
                  <a:cubicBezTo>
                    <a:pt x="1887" y="96"/>
                    <a:pt x="1895" y="120"/>
                    <a:pt x="1911" y="144"/>
                  </a:cubicBezTo>
                  <a:cubicBezTo>
                    <a:pt x="1918" y="252"/>
                    <a:pt x="1964" y="437"/>
                    <a:pt x="1895" y="520"/>
                  </a:cubicBezTo>
                  <a:cubicBezTo>
                    <a:pt x="1858" y="565"/>
                    <a:pt x="1798" y="576"/>
                    <a:pt x="1743" y="584"/>
                  </a:cubicBezTo>
                  <a:cubicBezTo>
                    <a:pt x="1700" y="590"/>
                    <a:pt x="1615" y="600"/>
                    <a:pt x="1615" y="600"/>
                  </a:cubicBezTo>
                  <a:cubicBezTo>
                    <a:pt x="1408" y="599"/>
                    <a:pt x="554" y="700"/>
                    <a:pt x="111" y="552"/>
                  </a:cubicBezTo>
                  <a:cubicBezTo>
                    <a:pt x="93" y="524"/>
                    <a:pt x="75" y="506"/>
                    <a:pt x="47" y="488"/>
                  </a:cubicBezTo>
                  <a:cubicBezTo>
                    <a:pt x="0" y="417"/>
                    <a:pt x="36" y="349"/>
                    <a:pt x="71" y="288"/>
                  </a:cubicBezTo>
                  <a:cubicBezTo>
                    <a:pt x="118" y="207"/>
                    <a:pt x="84" y="243"/>
                    <a:pt x="111" y="2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grpSp>
          <p:nvGrpSpPr>
            <p:cNvPr id="81742" name="Group 846"/>
            <p:cNvGrpSpPr>
              <a:grpSpLocks/>
            </p:cNvGrpSpPr>
            <p:nvPr/>
          </p:nvGrpSpPr>
          <p:grpSpPr bwMode="auto">
            <a:xfrm>
              <a:off x="1584" y="672"/>
              <a:ext cx="2640" cy="2160"/>
              <a:chOff x="1584" y="672"/>
              <a:chExt cx="2640" cy="2160"/>
            </a:xfrm>
          </p:grpSpPr>
          <p:grpSp>
            <p:nvGrpSpPr>
              <p:cNvPr id="81743" name="Group 847"/>
              <p:cNvGrpSpPr>
                <a:grpSpLocks/>
              </p:cNvGrpSpPr>
              <p:nvPr/>
            </p:nvGrpSpPr>
            <p:grpSpPr bwMode="auto">
              <a:xfrm>
                <a:off x="1584" y="672"/>
                <a:ext cx="2640" cy="2160"/>
                <a:chOff x="1584" y="672"/>
                <a:chExt cx="2640" cy="2160"/>
              </a:xfrm>
            </p:grpSpPr>
            <p:sp>
              <p:nvSpPr>
                <p:cNvPr id="81744" name="Oval 848"/>
                <p:cNvSpPr>
                  <a:spLocks noChangeArrowheads="1"/>
                </p:cNvSpPr>
                <p:nvPr/>
              </p:nvSpPr>
              <p:spPr bwMode="auto">
                <a:xfrm>
                  <a:off x="1584" y="672"/>
                  <a:ext cx="2640" cy="2160"/>
                </a:xfrm>
                <a:prstGeom prst="ellipse">
                  <a:avLst/>
                </a:prstGeom>
                <a:solidFill>
                  <a:srgbClr val="00CCFF"/>
                </a:solidFill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45" name="Oval 849"/>
                <p:cNvSpPr>
                  <a:spLocks noChangeArrowheads="1"/>
                </p:cNvSpPr>
                <p:nvPr/>
              </p:nvSpPr>
              <p:spPr bwMode="auto">
                <a:xfrm>
                  <a:off x="2640" y="1536"/>
                  <a:ext cx="528" cy="432"/>
                </a:xfrm>
                <a:prstGeom prst="ellipse">
                  <a:avLst/>
                </a:prstGeom>
                <a:solidFill>
                  <a:schemeClr val="tx1">
                    <a:alpha val="50000"/>
                  </a:schemeClr>
                </a:solidFill>
                <a:ln w="635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1746" name="Group 850"/>
              <p:cNvGrpSpPr>
                <a:grpSpLocks/>
              </p:cNvGrpSpPr>
              <p:nvPr/>
            </p:nvGrpSpPr>
            <p:grpSpPr bwMode="auto">
              <a:xfrm>
                <a:off x="2440" y="1104"/>
                <a:ext cx="832" cy="447"/>
                <a:chOff x="2296" y="1104"/>
                <a:chExt cx="832" cy="447"/>
              </a:xfrm>
            </p:grpSpPr>
            <p:sp>
              <p:nvSpPr>
                <p:cNvPr id="81747" name="Freeform 851"/>
                <p:cNvSpPr>
                  <a:spLocks/>
                </p:cNvSpPr>
                <p:nvPr/>
              </p:nvSpPr>
              <p:spPr bwMode="auto">
                <a:xfrm>
                  <a:off x="2375" y="1200"/>
                  <a:ext cx="657" cy="278"/>
                </a:xfrm>
                <a:custGeom>
                  <a:avLst/>
                  <a:gdLst>
                    <a:gd name="T0" fmla="*/ 545 w 657"/>
                    <a:gd name="T1" fmla="*/ 6 h 278"/>
                    <a:gd name="T2" fmla="*/ 313 w 657"/>
                    <a:gd name="T3" fmla="*/ 38 h 278"/>
                    <a:gd name="T4" fmla="*/ 217 w 657"/>
                    <a:gd name="T5" fmla="*/ 70 h 278"/>
                    <a:gd name="T6" fmla="*/ 193 w 657"/>
                    <a:gd name="T7" fmla="*/ 86 h 278"/>
                    <a:gd name="T8" fmla="*/ 97 w 657"/>
                    <a:gd name="T9" fmla="*/ 126 h 278"/>
                    <a:gd name="T10" fmla="*/ 57 w 657"/>
                    <a:gd name="T11" fmla="*/ 158 h 278"/>
                    <a:gd name="T12" fmla="*/ 17 w 657"/>
                    <a:gd name="T13" fmla="*/ 190 h 278"/>
                    <a:gd name="T14" fmla="*/ 9 w 657"/>
                    <a:gd name="T15" fmla="*/ 278 h 278"/>
                    <a:gd name="T16" fmla="*/ 33 w 657"/>
                    <a:gd name="T17" fmla="*/ 230 h 278"/>
                    <a:gd name="T18" fmla="*/ 105 w 657"/>
                    <a:gd name="T19" fmla="*/ 182 h 278"/>
                    <a:gd name="T20" fmla="*/ 217 w 657"/>
                    <a:gd name="T21" fmla="*/ 118 h 278"/>
                    <a:gd name="T22" fmla="*/ 497 w 657"/>
                    <a:gd name="T23" fmla="*/ 62 h 278"/>
                    <a:gd name="T24" fmla="*/ 585 w 657"/>
                    <a:gd name="T25" fmla="*/ 126 h 278"/>
                    <a:gd name="T26" fmla="*/ 657 w 657"/>
                    <a:gd name="T27" fmla="*/ 150 h 278"/>
                    <a:gd name="T28" fmla="*/ 625 w 657"/>
                    <a:gd name="T29" fmla="*/ 70 h 278"/>
                    <a:gd name="T30" fmla="*/ 601 w 657"/>
                    <a:gd name="T31" fmla="*/ 62 h 278"/>
                    <a:gd name="T32" fmla="*/ 593 w 657"/>
                    <a:gd name="T33" fmla="*/ 38 h 278"/>
                    <a:gd name="T34" fmla="*/ 545 w 657"/>
                    <a:gd name="T35" fmla="*/ 6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7" h="278">
                      <a:moveTo>
                        <a:pt x="545" y="6"/>
                      </a:moveTo>
                      <a:cubicBezTo>
                        <a:pt x="467" y="22"/>
                        <a:pt x="394" y="32"/>
                        <a:pt x="313" y="38"/>
                      </a:cubicBezTo>
                      <a:cubicBezTo>
                        <a:pt x="291" y="45"/>
                        <a:pt x="239" y="56"/>
                        <a:pt x="217" y="70"/>
                      </a:cubicBezTo>
                      <a:cubicBezTo>
                        <a:pt x="209" y="75"/>
                        <a:pt x="202" y="82"/>
                        <a:pt x="193" y="86"/>
                      </a:cubicBezTo>
                      <a:cubicBezTo>
                        <a:pt x="156" y="102"/>
                        <a:pt x="129" y="105"/>
                        <a:pt x="97" y="126"/>
                      </a:cubicBezTo>
                      <a:cubicBezTo>
                        <a:pt x="51" y="195"/>
                        <a:pt x="112" y="114"/>
                        <a:pt x="57" y="158"/>
                      </a:cubicBezTo>
                      <a:cubicBezTo>
                        <a:pt x="5" y="199"/>
                        <a:pt x="77" y="170"/>
                        <a:pt x="17" y="190"/>
                      </a:cubicBezTo>
                      <a:cubicBezTo>
                        <a:pt x="8" y="227"/>
                        <a:pt x="0" y="240"/>
                        <a:pt x="9" y="278"/>
                      </a:cubicBezTo>
                      <a:cubicBezTo>
                        <a:pt x="50" y="270"/>
                        <a:pt x="85" y="265"/>
                        <a:pt x="33" y="230"/>
                      </a:cubicBezTo>
                      <a:cubicBezTo>
                        <a:pt x="57" y="206"/>
                        <a:pt x="73" y="193"/>
                        <a:pt x="105" y="182"/>
                      </a:cubicBezTo>
                      <a:cubicBezTo>
                        <a:pt x="130" y="145"/>
                        <a:pt x="175" y="132"/>
                        <a:pt x="217" y="118"/>
                      </a:cubicBezTo>
                      <a:cubicBezTo>
                        <a:pt x="310" y="87"/>
                        <a:pt x="401" y="78"/>
                        <a:pt x="497" y="62"/>
                      </a:cubicBezTo>
                      <a:cubicBezTo>
                        <a:pt x="557" y="75"/>
                        <a:pt x="601" y="63"/>
                        <a:pt x="585" y="126"/>
                      </a:cubicBezTo>
                      <a:cubicBezTo>
                        <a:pt x="600" y="171"/>
                        <a:pt x="614" y="159"/>
                        <a:pt x="657" y="150"/>
                      </a:cubicBezTo>
                      <a:cubicBezTo>
                        <a:pt x="654" y="137"/>
                        <a:pt x="634" y="79"/>
                        <a:pt x="625" y="70"/>
                      </a:cubicBezTo>
                      <a:cubicBezTo>
                        <a:pt x="619" y="64"/>
                        <a:pt x="609" y="65"/>
                        <a:pt x="601" y="62"/>
                      </a:cubicBezTo>
                      <a:cubicBezTo>
                        <a:pt x="598" y="54"/>
                        <a:pt x="600" y="43"/>
                        <a:pt x="593" y="38"/>
                      </a:cubicBezTo>
                      <a:cubicBezTo>
                        <a:pt x="540" y="0"/>
                        <a:pt x="545" y="45"/>
                        <a:pt x="545" y="6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48" name="Freeform 852"/>
                <p:cNvSpPr>
                  <a:spLocks/>
                </p:cNvSpPr>
                <p:nvPr/>
              </p:nvSpPr>
              <p:spPr bwMode="auto">
                <a:xfrm>
                  <a:off x="2856" y="1104"/>
                  <a:ext cx="272" cy="218"/>
                </a:xfrm>
                <a:custGeom>
                  <a:avLst/>
                  <a:gdLst>
                    <a:gd name="T0" fmla="*/ 224 w 272"/>
                    <a:gd name="T1" fmla="*/ 136 h 218"/>
                    <a:gd name="T2" fmla="*/ 192 w 272"/>
                    <a:gd name="T3" fmla="*/ 96 h 218"/>
                    <a:gd name="T4" fmla="*/ 144 w 272"/>
                    <a:gd name="T5" fmla="*/ 80 h 218"/>
                    <a:gd name="T6" fmla="*/ 0 w 272"/>
                    <a:gd name="T7" fmla="*/ 24 h 218"/>
                    <a:gd name="T8" fmla="*/ 48 w 272"/>
                    <a:gd name="T9" fmla="*/ 0 h 218"/>
                    <a:gd name="T10" fmla="*/ 176 w 272"/>
                    <a:gd name="T11" fmla="*/ 48 h 218"/>
                    <a:gd name="T12" fmla="*/ 192 w 272"/>
                    <a:gd name="T13" fmla="*/ 72 h 218"/>
                    <a:gd name="T14" fmla="*/ 240 w 272"/>
                    <a:gd name="T15" fmla="*/ 88 h 218"/>
                    <a:gd name="T16" fmla="*/ 256 w 272"/>
                    <a:gd name="T17" fmla="*/ 112 h 218"/>
                    <a:gd name="T18" fmla="*/ 272 w 272"/>
                    <a:gd name="T19" fmla="*/ 160 h 218"/>
                    <a:gd name="T20" fmla="*/ 232 w 272"/>
                    <a:gd name="T21" fmla="*/ 216 h 218"/>
                    <a:gd name="T22" fmla="*/ 200 w 272"/>
                    <a:gd name="T23" fmla="*/ 208 h 218"/>
                    <a:gd name="T24" fmla="*/ 224 w 272"/>
                    <a:gd name="T25" fmla="*/ 13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2" h="218">
                      <a:moveTo>
                        <a:pt x="224" y="136"/>
                      </a:moveTo>
                      <a:cubicBezTo>
                        <a:pt x="215" y="110"/>
                        <a:pt x="220" y="109"/>
                        <a:pt x="192" y="96"/>
                      </a:cubicBezTo>
                      <a:cubicBezTo>
                        <a:pt x="177" y="89"/>
                        <a:pt x="144" y="80"/>
                        <a:pt x="144" y="80"/>
                      </a:cubicBezTo>
                      <a:cubicBezTo>
                        <a:pt x="82" y="18"/>
                        <a:pt x="25" y="99"/>
                        <a:pt x="0" y="24"/>
                      </a:cubicBezTo>
                      <a:cubicBezTo>
                        <a:pt x="12" y="16"/>
                        <a:pt x="31" y="0"/>
                        <a:pt x="48" y="0"/>
                      </a:cubicBezTo>
                      <a:cubicBezTo>
                        <a:pt x="96" y="0"/>
                        <a:pt x="134" y="34"/>
                        <a:pt x="176" y="48"/>
                      </a:cubicBezTo>
                      <a:cubicBezTo>
                        <a:pt x="181" y="56"/>
                        <a:pt x="184" y="67"/>
                        <a:pt x="192" y="72"/>
                      </a:cubicBezTo>
                      <a:cubicBezTo>
                        <a:pt x="206" y="81"/>
                        <a:pt x="240" y="88"/>
                        <a:pt x="240" y="88"/>
                      </a:cubicBezTo>
                      <a:cubicBezTo>
                        <a:pt x="245" y="96"/>
                        <a:pt x="252" y="103"/>
                        <a:pt x="256" y="112"/>
                      </a:cubicBezTo>
                      <a:cubicBezTo>
                        <a:pt x="263" y="127"/>
                        <a:pt x="272" y="160"/>
                        <a:pt x="272" y="160"/>
                      </a:cubicBezTo>
                      <a:cubicBezTo>
                        <a:pt x="253" y="216"/>
                        <a:pt x="272" y="203"/>
                        <a:pt x="232" y="216"/>
                      </a:cubicBezTo>
                      <a:cubicBezTo>
                        <a:pt x="221" y="213"/>
                        <a:pt x="204" y="218"/>
                        <a:pt x="200" y="208"/>
                      </a:cubicBezTo>
                      <a:cubicBezTo>
                        <a:pt x="189" y="182"/>
                        <a:pt x="211" y="155"/>
                        <a:pt x="224" y="136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49" name="Freeform 853"/>
                <p:cNvSpPr>
                  <a:spLocks/>
                </p:cNvSpPr>
                <p:nvPr/>
              </p:nvSpPr>
              <p:spPr bwMode="auto">
                <a:xfrm>
                  <a:off x="2371" y="1104"/>
                  <a:ext cx="427" cy="192"/>
                </a:xfrm>
                <a:custGeom>
                  <a:avLst/>
                  <a:gdLst>
                    <a:gd name="T0" fmla="*/ 413 w 427"/>
                    <a:gd name="T1" fmla="*/ 32 h 192"/>
                    <a:gd name="T2" fmla="*/ 405 w 427"/>
                    <a:gd name="T3" fmla="*/ 8 h 192"/>
                    <a:gd name="T4" fmla="*/ 285 w 427"/>
                    <a:gd name="T5" fmla="*/ 48 h 192"/>
                    <a:gd name="T6" fmla="*/ 261 w 427"/>
                    <a:gd name="T7" fmla="*/ 64 h 192"/>
                    <a:gd name="T8" fmla="*/ 141 w 427"/>
                    <a:gd name="T9" fmla="*/ 72 h 192"/>
                    <a:gd name="T10" fmla="*/ 45 w 427"/>
                    <a:gd name="T11" fmla="*/ 136 h 192"/>
                    <a:gd name="T12" fmla="*/ 45 w 427"/>
                    <a:gd name="T13" fmla="*/ 192 h 192"/>
                    <a:gd name="T14" fmla="*/ 213 w 427"/>
                    <a:gd name="T15" fmla="*/ 112 h 192"/>
                    <a:gd name="T16" fmla="*/ 325 w 427"/>
                    <a:gd name="T17" fmla="*/ 96 h 192"/>
                    <a:gd name="T18" fmla="*/ 349 w 427"/>
                    <a:gd name="T19" fmla="*/ 88 h 192"/>
                    <a:gd name="T20" fmla="*/ 373 w 427"/>
                    <a:gd name="T21" fmla="*/ 72 h 192"/>
                    <a:gd name="T22" fmla="*/ 413 w 427"/>
                    <a:gd name="T23" fmla="*/ 3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27" h="192">
                      <a:moveTo>
                        <a:pt x="413" y="32"/>
                      </a:moveTo>
                      <a:cubicBezTo>
                        <a:pt x="410" y="24"/>
                        <a:pt x="413" y="10"/>
                        <a:pt x="405" y="8"/>
                      </a:cubicBezTo>
                      <a:cubicBezTo>
                        <a:pt x="376" y="0"/>
                        <a:pt x="311" y="39"/>
                        <a:pt x="285" y="48"/>
                      </a:cubicBezTo>
                      <a:cubicBezTo>
                        <a:pt x="276" y="51"/>
                        <a:pt x="270" y="62"/>
                        <a:pt x="261" y="64"/>
                      </a:cubicBezTo>
                      <a:cubicBezTo>
                        <a:pt x="221" y="71"/>
                        <a:pt x="181" y="69"/>
                        <a:pt x="141" y="72"/>
                      </a:cubicBezTo>
                      <a:cubicBezTo>
                        <a:pt x="101" y="85"/>
                        <a:pt x="79" y="113"/>
                        <a:pt x="45" y="136"/>
                      </a:cubicBezTo>
                      <a:cubicBezTo>
                        <a:pt x="32" y="174"/>
                        <a:pt x="0" y="177"/>
                        <a:pt x="45" y="192"/>
                      </a:cubicBezTo>
                      <a:cubicBezTo>
                        <a:pt x="97" y="157"/>
                        <a:pt x="149" y="121"/>
                        <a:pt x="213" y="112"/>
                      </a:cubicBezTo>
                      <a:cubicBezTo>
                        <a:pt x="250" y="107"/>
                        <a:pt x="325" y="96"/>
                        <a:pt x="325" y="96"/>
                      </a:cubicBezTo>
                      <a:cubicBezTo>
                        <a:pt x="333" y="93"/>
                        <a:pt x="341" y="92"/>
                        <a:pt x="349" y="88"/>
                      </a:cubicBezTo>
                      <a:cubicBezTo>
                        <a:pt x="358" y="84"/>
                        <a:pt x="364" y="76"/>
                        <a:pt x="373" y="72"/>
                      </a:cubicBezTo>
                      <a:cubicBezTo>
                        <a:pt x="427" y="48"/>
                        <a:pt x="427" y="75"/>
                        <a:pt x="413" y="32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0" name="Freeform 854"/>
                <p:cNvSpPr>
                  <a:spLocks/>
                </p:cNvSpPr>
                <p:nvPr/>
              </p:nvSpPr>
              <p:spPr bwMode="auto">
                <a:xfrm>
                  <a:off x="2296" y="1291"/>
                  <a:ext cx="80" cy="260"/>
                </a:xfrm>
                <a:custGeom>
                  <a:avLst/>
                  <a:gdLst>
                    <a:gd name="T0" fmla="*/ 48 w 80"/>
                    <a:gd name="T1" fmla="*/ 53 h 260"/>
                    <a:gd name="T2" fmla="*/ 0 w 80"/>
                    <a:gd name="T3" fmla="*/ 45 h 260"/>
                    <a:gd name="T4" fmla="*/ 0 w 80"/>
                    <a:gd name="T5" fmla="*/ 205 h 260"/>
                    <a:gd name="T6" fmla="*/ 56 w 80"/>
                    <a:gd name="T7" fmla="*/ 245 h 260"/>
                    <a:gd name="T8" fmla="*/ 48 w 80"/>
                    <a:gd name="T9" fmla="*/ 197 h 260"/>
                    <a:gd name="T10" fmla="*/ 32 w 80"/>
                    <a:gd name="T11" fmla="*/ 125 h 260"/>
                    <a:gd name="T12" fmla="*/ 40 w 80"/>
                    <a:gd name="T13" fmla="*/ 85 h 260"/>
                    <a:gd name="T14" fmla="*/ 64 w 80"/>
                    <a:gd name="T15" fmla="*/ 77 h 260"/>
                    <a:gd name="T16" fmla="*/ 80 w 80"/>
                    <a:gd name="T17" fmla="*/ 53 h 260"/>
                    <a:gd name="T18" fmla="*/ 48 w 80"/>
                    <a:gd name="T19" fmla="*/ 53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260">
                      <a:moveTo>
                        <a:pt x="48" y="53"/>
                      </a:moveTo>
                      <a:cubicBezTo>
                        <a:pt x="66" y="0"/>
                        <a:pt x="29" y="35"/>
                        <a:pt x="0" y="45"/>
                      </a:cubicBezTo>
                      <a:cubicBezTo>
                        <a:pt x="12" y="103"/>
                        <a:pt x="20" y="145"/>
                        <a:pt x="0" y="205"/>
                      </a:cubicBezTo>
                      <a:cubicBezTo>
                        <a:pt x="9" y="250"/>
                        <a:pt x="12" y="260"/>
                        <a:pt x="56" y="245"/>
                      </a:cubicBezTo>
                      <a:cubicBezTo>
                        <a:pt x="72" y="198"/>
                        <a:pt x="64" y="244"/>
                        <a:pt x="48" y="197"/>
                      </a:cubicBezTo>
                      <a:cubicBezTo>
                        <a:pt x="40" y="174"/>
                        <a:pt x="40" y="148"/>
                        <a:pt x="32" y="125"/>
                      </a:cubicBezTo>
                      <a:cubicBezTo>
                        <a:pt x="35" y="112"/>
                        <a:pt x="32" y="96"/>
                        <a:pt x="40" y="85"/>
                      </a:cubicBezTo>
                      <a:cubicBezTo>
                        <a:pt x="45" y="78"/>
                        <a:pt x="57" y="82"/>
                        <a:pt x="64" y="77"/>
                      </a:cubicBezTo>
                      <a:cubicBezTo>
                        <a:pt x="72" y="71"/>
                        <a:pt x="75" y="61"/>
                        <a:pt x="80" y="53"/>
                      </a:cubicBezTo>
                      <a:cubicBezTo>
                        <a:pt x="68" y="18"/>
                        <a:pt x="78" y="23"/>
                        <a:pt x="48" y="53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1751" name="Group 855"/>
              <p:cNvGrpSpPr>
                <a:grpSpLocks/>
              </p:cNvGrpSpPr>
              <p:nvPr/>
            </p:nvGrpSpPr>
            <p:grpSpPr bwMode="auto">
              <a:xfrm>
                <a:off x="3264" y="1248"/>
                <a:ext cx="288" cy="770"/>
                <a:chOff x="3120" y="1248"/>
                <a:chExt cx="288" cy="770"/>
              </a:xfrm>
            </p:grpSpPr>
            <p:sp>
              <p:nvSpPr>
                <p:cNvPr id="81752" name="Freeform 856"/>
                <p:cNvSpPr>
                  <a:spLocks/>
                </p:cNvSpPr>
                <p:nvPr/>
              </p:nvSpPr>
              <p:spPr bwMode="auto">
                <a:xfrm>
                  <a:off x="3152" y="1256"/>
                  <a:ext cx="241" cy="762"/>
                </a:xfrm>
                <a:custGeom>
                  <a:avLst/>
                  <a:gdLst>
                    <a:gd name="T0" fmla="*/ 160 w 241"/>
                    <a:gd name="T1" fmla="*/ 288 h 762"/>
                    <a:gd name="T2" fmla="*/ 152 w 241"/>
                    <a:gd name="T3" fmla="*/ 512 h 762"/>
                    <a:gd name="T4" fmla="*/ 0 w 241"/>
                    <a:gd name="T5" fmla="*/ 696 h 762"/>
                    <a:gd name="T6" fmla="*/ 64 w 241"/>
                    <a:gd name="T7" fmla="*/ 688 h 762"/>
                    <a:gd name="T8" fmla="*/ 88 w 241"/>
                    <a:gd name="T9" fmla="*/ 680 h 762"/>
                    <a:gd name="T10" fmla="*/ 136 w 241"/>
                    <a:gd name="T11" fmla="*/ 648 h 762"/>
                    <a:gd name="T12" fmla="*/ 184 w 241"/>
                    <a:gd name="T13" fmla="*/ 576 h 762"/>
                    <a:gd name="T14" fmla="*/ 200 w 241"/>
                    <a:gd name="T15" fmla="*/ 552 h 762"/>
                    <a:gd name="T16" fmla="*/ 240 w 241"/>
                    <a:gd name="T17" fmla="*/ 224 h 762"/>
                    <a:gd name="T18" fmla="*/ 232 w 241"/>
                    <a:gd name="T19" fmla="*/ 120 h 762"/>
                    <a:gd name="T20" fmla="*/ 208 w 241"/>
                    <a:gd name="T21" fmla="*/ 104 h 762"/>
                    <a:gd name="T22" fmla="*/ 176 w 241"/>
                    <a:gd name="T23" fmla="*/ 56 h 762"/>
                    <a:gd name="T24" fmla="*/ 112 w 241"/>
                    <a:gd name="T25" fmla="*/ 16 h 762"/>
                    <a:gd name="T26" fmla="*/ 160 w 241"/>
                    <a:gd name="T27" fmla="*/ 136 h 762"/>
                    <a:gd name="T28" fmla="*/ 160 w 241"/>
                    <a:gd name="T29" fmla="*/ 288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1" h="762">
                      <a:moveTo>
                        <a:pt x="160" y="288"/>
                      </a:moveTo>
                      <a:cubicBezTo>
                        <a:pt x="162" y="324"/>
                        <a:pt x="187" y="467"/>
                        <a:pt x="152" y="512"/>
                      </a:cubicBezTo>
                      <a:cubicBezTo>
                        <a:pt x="99" y="580"/>
                        <a:pt x="30" y="606"/>
                        <a:pt x="0" y="696"/>
                      </a:cubicBezTo>
                      <a:cubicBezTo>
                        <a:pt x="22" y="762"/>
                        <a:pt x="42" y="706"/>
                        <a:pt x="64" y="688"/>
                      </a:cubicBezTo>
                      <a:cubicBezTo>
                        <a:pt x="71" y="683"/>
                        <a:pt x="81" y="684"/>
                        <a:pt x="88" y="680"/>
                      </a:cubicBezTo>
                      <a:cubicBezTo>
                        <a:pt x="105" y="671"/>
                        <a:pt x="136" y="648"/>
                        <a:pt x="136" y="648"/>
                      </a:cubicBezTo>
                      <a:cubicBezTo>
                        <a:pt x="152" y="624"/>
                        <a:pt x="168" y="600"/>
                        <a:pt x="184" y="576"/>
                      </a:cubicBezTo>
                      <a:cubicBezTo>
                        <a:pt x="189" y="568"/>
                        <a:pt x="200" y="552"/>
                        <a:pt x="200" y="552"/>
                      </a:cubicBezTo>
                      <a:cubicBezTo>
                        <a:pt x="227" y="443"/>
                        <a:pt x="204" y="332"/>
                        <a:pt x="240" y="224"/>
                      </a:cubicBezTo>
                      <a:cubicBezTo>
                        <a:pt x="237" y="189"/>
                        <a:pt x="241" y="154"/>
                        <a:pt x="232" y="120"/>
                      </a:cubicBezTo>
                      <a:cubicBezTo>
                        <a:pt x="230" y="111"/>
                        <a:pt x="214" y="111"/>
                        <a:pt x="208" y="104"/>
                      </a:cubicBezTo>
                      <a:cubicBezTo>
                        <a:pt x="195" y="90"/>
                        <a:pt x="176" y="56"/>
                        <a:pt x="176" y="56"/>
                      </a:cubicBezTo>
                      <a:cubicBezTo>
                        <a:pt x="165" y="0"/>
                        <a:pt x="166" y="2"/>
                        <a:pt x="112" y="16"/>
                      </a:cubicBezTo>
                      <a:cubicBezTo>
                        <a:pt x="94" y="71"/>
                        <a:pt x="104" y="117"/>
                        <a:pt x="160" y="136"/>
                      </a:cubicBezTo>
                      <a:cubicBezTo>
                        <a:pt x="182" y="201"/>
                        <a:pt x="169" y="152"/>
                        <a:pt x="160" y="288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3" name="Oval 857"/>
                <p:cNvSpPr>
                  <a:spLocks noChangeArrowheads="1"/>
                </p:cNvSpPr>
                <p:nvPr/>
              </p:nvSpPr>
              <p:spPr bwMode="auto">
                <a:xfrm>
                  <a:off x="3360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4" name="Oval 858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5" name="Oval 859"/>
                <p:cNvSpPr>
                  <a:spLocks noChangeArrowheads="1"/>
                </p:cNvSpPr>
                <p:nvPr/>
              </p:nvSpPr>
              <p:spPr bwMode="auto">
                <a:xfrm>
                  <a:off x="3216" y="192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6" name="Oval 860"/>
                <p:cNvSpPr>
                  <a:spLocks noChangeArrowheads="1"/>
                </p:cNvSpPr>
                <p:nvPr/>
              </p:nvSpPr>
              <p:spPr bwMode="auto">
                <a:xfrm>
                  <a:off x="336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7" name="Oval 861"/>
                <p:cNvSpPr>
                  <a:spLocks noChangeArrowheads="1"/>
                </p:cNvSpPr>
                <p:nvPr/>
              </p:nvSpPr>
              <p:spPr bwMode="auto">
                <a:xfrm>
                  <a:off x="3360" y="134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8" name="Oval 862"/>
                <p:cNvSpPr>
                  <a:spLocks noChangeArrowheads="1"/>
                </p:cNvSpPr>
                <p:nvPr/>
              </p:nvSpPr>
              <p:spPr bwMode="auto">
                <a:xfrm>
                  <a:off x="3312" y="124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59" name="Oval 863"/>
                <p:cNvSpPr>
                  <a:spLocks noChangeArrowheads="1"/>
                </p:cNvSpPr>
                <p:nvPr/>
              </p:nvSpPr>
              <p:spPr bwMode="auto">
                <a:xfrm>
                  <a:off x="3216" y="134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0" name="Oval 864"/>
                <p:cNvSpPr>
                  <a:spLocks noChangeArrowheads="1"/>
                </p:cNvSpPr>
                <p:nvPr/>
              </p:nvSpPr>
              <p:spPr bwMode="auto">
                <a:xfrm>
                  <a:off x="3264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1" name="Oval 865"/>
                <p:cNvSpPr>
                  <a:spLocks noChangeArrowheads="1"/>
                </p:cNvSpPr>
                <p:nvPr/>
              </p:nvSpPr>
              <p:spPr bwMode="auto">
                <a:xfrm>
                  <a:off x="3264" y="153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2" name="Oval 866"/>
                <p:cNvSpPr>
                  <a:spLocks noChangeArrowheads="1"/>
                </p:cNvSpPr>
                <p:nvPr/>
              </p:nvSpPr>
              <p:spPr bwMode="auto">
                <a:xfrm>
                  <a:off x="3264" y="163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3" name="Oval 867"/>
                <p:cNvSpPr>
                  <a:spLocks noChangeArrowheads="1"/>
                </p:cNvSpPr>
                <p:nvPr/>
              </p:nvSpPr>
              <p:spPr bwMode="auto">
                <a:xfrm>
                  <a:off x="3264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4" name="Oval 868"/>
                <p:cNvSpPr>
                  <a:spLocks noChangeArrowheads="1"/>
                </p:cNvSpPr>
                <p:nvPr/>
              </p:nvSpPr>
              <p:spPr bwMode="auto">
                <a:xfrm>
                  <a:off x="3168" y="182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5" name="Oval 869"/>
                <p:cNvSpPr>
                  <a:spLocks noChangeArrowheads="1"/>
                </p:cNvSpPr>
                <p:nvPr/>
              </p:nvSpPr>
              <p:spPr bwMode="auto">
                <a:xfrm>
                  <a:off x="3120" y="196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6" name="Oval 870"/>
                <p:cNvSpPr>
                  <a:spLocks noChangeArrowheads="1"/>
                </p:cNvSpPr>
                <p:nvPr/>
              </p:nvSpPr>
              <p:spPr bwMode="auto">
                <a:xfrm>
                  <a:off x="3312" y="182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1767" name="Group 871"/>
              <p:cNvGrpSpPr>
                <a:grpSpLocks/>
              </p:cNvGrpSpPr>
              <p:nvPr/>
            </p:nvGrpSpPr>
            <p:grpSpPr bwMode="auto">
              <a:xfrm>
                <a:off x="1872" y="1102"/>
                <a:ext cx="352" cy="1298"/>
                <a:chOff x="1728" y="1102"/>
                <a:chExt cx="352" cy="1298"/>
              </a:xfrm>
            </p:grpSpPr>
            <p:sp>
              <p:nvSpPr>
                <p:cNvPr id="81768" name="Freeform 872"/>
                <p:cNvSpPr>
                  <a:spLocks/>
                </p:cNvSpPr>
                <p:nvPr/>
              </p:nvSpPr>
              <p:spPr bwMode="auto">
                <a:xfrm>
                  <a:off x="1768" y="1102"/>
                  <a:ext cx="312" cy="1270"/>
                </a:xfrm>
                <a:custGeom>
                  <a:avLst/>
                  <a:gdLst>
                    <a:gd name="T0" fmla="*/ 248 w 312"/>
                    <a:gd name="T1" fmla="*/ 26 h 1270"/>
                    <a:gd name="T2" fmla="*/ 184 w 312"/>
                    <a:gd name="T3" fmla="*/ 74 h 1270"/>
                    <a:gd name="T4" fmla="*/ 112 w 312"/>
                    <a:gd name="T5" fmla="*/ 194 h 1270"/>
                    <a:gd name="T6" fmla="*/ 80 w 312"/>
                    <a:gd name="T7" fmla="*/ 322 h 1270"/>
                    <a:gd name="T8" fmla="*/ 72 w 312"/>
                    <a:gd name="T9" fmla="*/ 474 h 1270"/>
                    <a:gd name="T10" fmla="*/ 0 w 312"/>
                    <a:gd name="T11" fmla="*/ 698 h 1270"/>
                    <a:gd name="T12" fmla="*/ 8 w 312"/>
                    <a:gd name="T13" fmla="*/ 1026 h 1270"/>
                    <a:gd name="T14" fmla="*/ 24 w 312"/>
                    <a:gd name="T15" fmla="*/ 1082 h 1270"/>
                    <a:gd name="T16" fmla="*/ 96 w 312"/>
                    <a:gd name="T17" fmla="*/ 1114 h 1270"/>
                    <a:gd name="T18" fmla="*/ 152 w 312"/>
                    <a:gd name="T19" fmla="*/ 1210 h 1270"/>
                    <a:gd name="T20" fmla="*/ 192 w 312"/>
                    <a:gd name="T21" fmla="*/ 1266 h 1270"/>
                    <a:gd name="T22" fmla="*/ 256 w 312"/>
                    <a:gd name="T23" fmla="*/ 1258 h 1270"/>
                    <a:gd name="T24" fmla="*/ 240 w 312"/>
                    <a:gd name="T25" fmla="*/ 1234 h 1270"/>
                    <a:gd name="T26" fmla="*/ 192 w 312"/>
                    <a:gd name="T27" fmla="*/ 1210 h 1270"/>
                    <a:gd name="T28" fmla="*/ 152 w 312"/>
                    <a:gd name="T29" fmla="*/ 1122 h 1270"/>
                    <a:gd name="T30" fmla="*/ 48 w 312"/>
                    <a:gd name="T31" fmla="*/ 1018 h 1270"/>
                    <a:gd name="T32" fmla="*/ 24 w 312"/>
                    <a:gd name="T33" fmla="*/ 858 h 1270"/>
                    <a:gd name="T34" fmla="*/ 48 w 312"/>
                    <a:gd name="T35" fmla="*/ 674 h 1270"/>
                    <a:gd name="T36" fmla="*/ 72 w 312"/>
                    <a:gd name="T37" fmla="*/ 626 h 1270"/>
                    <a:gd name="T38" fmla="*/ 88 w 312"/>
                    <a:gd name="T39" fmla="*/ 578 h 1270"/>
                    <a:gd name="T40" fmla="*/ 104 w 312"/>
                    <a:gd name="T41" fmla="*/ 450 h 1270"/>
                    <a:gd name="T42" fmla="*/ 168 w 312"/>
                    <a:gd name="T43" fmla="*/ 306 h 1270"/>
                    <a:gd name="T44" fmla="*/ 176 w 312"/>
                    <a:gd name="T45" fmla="*/ 138 h 1270"/>
                    <a:gd name="T46" fmla="*/ 240 w 312"/>
                    <a:gd name="T47" fmla="*/ 82 h 1270"/>
                    <a:gd name="T48" fmla="*/ 264 w 312"/>
                    <a:gd name="T49" fmla="*/ 66 h 1270"/>
                    <a:gd name="T50" fmla="*/ 272 w 312"/>
                    <a:gd name="T51" fmla="*/ 2 h 1270"/>
                    <a:gd name="T52" fmla="*/ 248 w 312"/>
                    <a:gd name="T53" fmla="*/ 26 h 1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2" h="1270">
                      <a:moveTo>
                        <a:pt x="248" y="26"/>
                      </a:moveTo>
                      <a:cubicBezTo>
                        <a:pt x="218" y="36"/>
                        <a:pt x="211" y="56"/>
                        <a:pt x="184" y="74"/>
                      </a:cubicBezTo>
                      <a:cubicBezTo>
                        <a:pt x="157" y="114"/>
                        <a:pt x="133" y="151"/>
                        <a:pt x="112" y="194"/>
                      </a:cubicBezTo>
                      <a:cubicBezTo>
                        <a:pt x="93" y="232"/>
                        <a:pt x="90" y="281"/>
                        <a:pt x="80" y="322"/>
                      </a:cubicBezTo>
                      <a:cubicBezTo>
                        <a:pt x="77" y="373"/>
                        <a:pt x="78" y="424"/>
                        <a:pt x="72" y="474"/>
                      </a:cubicBezTo>
                      <a:cubicBezTo>
                        <a:pt x="63" y="553"/>
                        <a:pt x="16" y="620"/>
                        <a:pt x="0" y="698"/>
                      </a:cubicBezTo>
                      <a:cubicBezTo>
                        <a:pt x="3" y="807"/>
                        <a:pt x="3" y="917"/>
                        <a:pt x="8" y="1026"/>
                      </a:cubicBezTo>
                      <a:cubicBezTo>
                        <a:pt x="8" y="1026"/>
                        <a:pt x="20" y="1078"/>
                        <a:pt x="24" y="1082"/>
                      </a:cubicBezTo>
                      <a:cubicBezTo>
                        <a:pt x="36" y="1094"/>
                        <a:pt x="78" y="1108"/>
                        <a:pt x="96" y="1114"/>
                      </a:cubicBezTo>
                      <a:cubicBezTo>
                        <a:pt x="117" y="1145"/>
                        <a:pt x="137" y="1176"/>
                        <a:pt x="152" y="1210"/>
                      </a:cubicBezTo>
                      <a:cubicBezTo>
                        <a:pt x="178" y="1268"/>
                        <a:pt x="148" y="1251"/>
                        <a:pt x="192" y="1266"/>
                      </a:cubicBezTo>
                      <a:cubicBezTo>
                        <a:pt x="213" y="1263"/>
                        <a:pt x="238" y="1270"/>
                        <a:pt x="256" y="1258"/>
                      </a:cubicBezTo>
                      <a:cubicBezTo>
                        <a:pt x="264" y="1253"/>
                        <a:pt x="248" y="1240"/>
                        <a:pt x="240" y="1234"/>
                      </a:cubicBezTo>
                      <a:cubicBezTo>
                        <a:pt x="226" y="1223"/>
                        <a:pt x="207" y="1220"/>
                        <a:pt x="192" y="1210"/>
                      </a:cubicBezTo>
                      <a:cubicBezTo>
                        <a:pt x="184" y="1165"/>
                        <a:pt x="189" y="1147"/>
                        <a:pt x="152" y="1122"/>
                      </a:cubicBezTo>
                      <a:cubicBezTo>
                        <a:pt x="124" y="1081"/>
                        <a:pt x="83" y="1053"/>
                        <a:pt x="48" y="1018"/>
                      </a:cubicBezTo>
                      <a:cubicBezTo>
                        <a:pt x="31" y="966"/>
                        <a:pt x="37" y="911"/>
                        <a:pt x="24" y="858"/>
                      </a:cubicBezTo>
                      <a:cubicBezTo>
                        <a:pt x="30" y="797"/>
                        <a:pt x="31" y="733"/>
                        <a:pt x="48" y="674"/>
                      </a:cubicBezTo>
                      <a:cubicBezTo>
                        <a:pt x="66" y="613"/>
                        <a:pt x="44" y="689"/>
                        <a:pt x="72" y="626"/>
                      </a:cubicBezTo>
                      <a:cubicBezTo>
                        <a:pt x="79" y="611"/>
                        <a:pt x="88" y="578"/>
                        <a:pt x="88" y="578"/>
                      </a:cubicBezTo>
                      <a:cubicBezTo>
                        <a:pt x="94" y="535"/>
                        <a:pt x="96" y="492"/>
                        <a:pt x="104" y="450"/>
                      </a:cubicBezTo>
                      <a:cubicBezTo>
                        <a:pt x="115" y="397"/>
                        <a:pt x="151" y="356"/>
                        <a:pt x="168" y="306"/>
                      </a:cubicBezTo>
                      <a:cubicBezTo>
                        <a:pt x="171" y="250"/>
                        <a:pt x="169" y="194"/>
                        <a:pt x="176" y="138"/>
                      </a:cubicBezTo>
                      <a:cubicBezTo>
                        <a:pt x="179" y="114"/>
                        <a:pt x="231" y="88"/>
                        <a:pt x="240" y="82"/>
                      </a:cubicBezTo>
                      <a:cubicBezTo>
                        <a:pt x="248" y="77"/>
                        <a:pt x="264" y="66"/>
                        <a:pt x="264" y="66"/>
                      </a:cubicBezTo>
                      <a:cubicBezTo>
                        <a:pt x="301" y="10"/>
                        <a:pt x="312" y="29"/>
                        <a:pt x="272" y="2"/>
                      </a:cubicBezTo>
                      <a:cubicBezTo>
                        <a:pt x="225" y="11"/>
                        <a:pt x="222" y="0"/>
                        <a:pt x="248" y="26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69" name="Oval 873"/>
                <p:cNvSpPr>
                  <a:spLocks noChangeArrowheads="1"/>
                </p:cNvSpPr>
                <p:nvPr/>
              </p:nvSpPr>
              <p:spPr bwMode="auto">
                <a:xfrm>
                  <a:off x="1824" y="206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0" name="Oval 874"/>
                <p:cNvSpPr>
                  <a:spLocks noChangeArrowheads="1"/>
                </p:cNvSpPr>
                <p:nvPr/>
              </p:nvSpPr>
              <p:spPr bwMode="auto">
                <a:xfrm>
                  <a:off x="1920" y="216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1" name="Oval 875"/>
                <p:cNvSpPr>
                  <a:spLocks noChangeArrowheads="1"/>
                </p:cNvSpPr>
                <p:nvPr/>
              </p:nvSpPr>
              <p:spPr bwMode="auto">
                <a:xfrm>
                  <a:off x="1776" y="192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2" name="Oval 876"/>
                <p:cNvSpPr>
                  <a:spLocks noChangeArrowheads="1"/>
                </p:cNvSpPr>
                <p:nvPr/>
              </p:nvSpPr>
              <p:spPr bwMode="auto">
                <a:xfrm>
                  <a:off x="1776" y="182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3" name="Oval 877"/>
                <p:cNvSpPr>
                  <a:spLocks noChangeArrowheads="1"/>
                </p:cNvSpPr>
                <p:nvPr/>
              </p:nvSpPr>
              <p:spPr bwMode="auto">
                <a:xfrm>
                  <a:off x="1824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4" name="Oval 878"/>
                <p:cNvSpPr>
                  <a:spLocks noChangeArrowheads="1"/>
                </p:cNvSpPr>
                <p:nvPr/>
              </p:nvSpPr>
              <p:spPr bwMode="auto">
                <a:xfrm>
                  <a:off x="1872" y="158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5" name="Oval 879"/>
                <p:cNvSpPr>
                  <a:spLocks noChangeArrowheads="1"/>
                </p:cNvSpPr>
                <p:nvPr/>
              </p:nvSpPr>
              <p:spPr bwMode="auto">
                <a:xfrm>
                  <a:off x="1920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6" name="Oval 880"/>
                <p:cNvSpPr>
                  <a:spLocks noChangeArrowheads="1"/>
                </p:cNvSpPr>
                <p:nvPr/>
              </p:nvSpPr>
              <p:spPr bwMode="auto">
                <a:xfrm>
                  <a:off x="1920" y="134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7" name="Oval 881"/>
                <p:cNvSpPr>
                  <a:spLocks noChangeArrowheads="1"/>
                </p:cNvSpPr>
                <p:nvPr/>
              </p:nvSpPr>
              <p:spPr bwMode="auto">
                <a:xfrm>
                  <a:off x="1920" y="124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8" name="Oval 882"/>
                <p:cNvSpPr>
                  <a:spLocks noChangeArrowheads="1"/>
                </p:cNvSpPr>
                <p:nvPr/>
              </p:nvSpPr>
              <p:spPr bwMode="auto">
                <a:xfrm>
                  <a:off x="2016" y="115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79" name="Oval 883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0" name="Oval 884"/>
                <p:cNvSpPr>
                  <a:spLocks noChangeArrowheads="1"/>
                </p:cNvSpPr>
                <p:nvPr/>
              </p:nvSpPr>
              <p:spPr bwMode="auto">
                <a:xfrm>
                  <a:off x="1776" y="153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1" name="Oval 885"/>
                <p:cNvSpPr>
                  <a:spLocks noChangeArrowheads="1"/>
                </p:cNvSpPr>
                <p:nvPr/>
              </p:nvSpPr>
              <p:spPr bwMode="auto">
                <a:xfrm>
                  <a:off x="1776" y="163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2" name="Oval 886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3" name="Oval 887"/>
                <p:cNvSpPr>
                  <a:spLocks noChangeArrowheads="1"/>
                </p:cNvSpPr>
                <p:nvPr/>
              </p:nvSpPr>
              <p:spPr bwMode="auto">
                <a:xfrm>
                  <a:off x="1728" y="182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4" name="Oval 888"/>
                <p:cNvSpPr>
                  <a:spLocks noChangeArrowheads="1"/>
                </p:cNvSpPr>
                <p:nvPr/>
              </p:nvSpPr>
              <p:spPr bwMode="auto">
                <a:xfrm>
                  <a:off x="1728" y="196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5" name="Oval 889"/>
                <p:cNvSpPr>
                  <a:spLocks noChangeArrowheads="1"/>
                </p:cNvSpPr>
                <p:nvPr/>
              </p:nvSpPr>
              <p:spPr bwMode="auto">
                <a:xfrm>
                  <a:off x="1872" y="225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6" name="Oval 890"/>
                <p:cNvSpPr>
                  <a:spLocks noChangeArrowheads="1"/>
                </p:cNvSpPr>
                <p:nvPr/>
              </p:nvSpPr>
              <p:spPr bwMode="auto">
                <a:xfrm>
                  <a:off x="1776" y="216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7" name="Oval 891"/>
                <p:cNvSpPr>
                  <a:spLocks noChangeArrowheads="1"/>
                </p:cNvSpPr>
                <p:nvPr/>
              </p:nvSpPr>
              <p:spPr bwMode="auto">
                <a:xfrm>
                  <a:off x="1920" y="235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8" name="Oval 892"/>
                <p:cNvSpPr>
                  <a:spLocks noChangeArrowheads="1"/>
                </p:cNvSpPr>
                <p:nvPr/>
              </p:nvSpPr>
              <p:spPr bwMode="auto">
                <a:xfrm>
                  <a:off x="2016" y="2304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81789" name="Oval 893"/>
                <p:cNvSpPr>
                  <a:spLocks noChangeArrowheads="1"/>
                </p:cNvSpPr>
                <p:nvPr/>
              </p:nvSpPr>
              <p:spPr bwMode="auto">
                <a:xfrm>
                  <a:off x="1920" y="115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1790" name="Oval 894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1" name="Oval 895"/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2" name="Oval 896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3" name="Oval 897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4" name="Oval 898"/>
              <p:cNvSpPr>
                <a:spLocks noChangeArrowheads="1"/>
              </p:cNvSpPr>
              <p:nvPr/>
            </p:nvSpPr>
            <p:spPr bwMode="auto">
              <a:xfrm>
                <a:off x="3648" y="1104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5" name="Oval 899"/>
              <p:cNvSpPr>
                <a:spLocks noChangeArrowheads="1"/>
              </p:cNvSpPr>
              <p:nvPr/>
            </p:nvSpPr>
            <p:spPr bwMode="auto">
              <a:xfrm>
                <a:off x="2256" y="1200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6" name="Oval 900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7" name="Oval 901"/>
              <p:cNvSpPr>
                <a:spLocks noChangeArrowheads="1"/>
              </p:cNvSpPr>
              <p:nvPr/>
            </p:nvSpPr>
            <p:spPr bwMode="auto">
              <a:xfrm>
                <a:off x="2304" y="1968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8" name="Oval 902"/>
              <p:cNvSpPr>
                <a:spLocks noChangeArrowheads="1"/>
              </p:cNvSpPr>
              <p:nvPr/>
            </p:nvSpPr>
            <p:spPr bwMode="auto">
              <a:xfrm>
                <a:off x="2352" y="235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799" name="Oval 903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800" name="Oval 904"/>
              <p:cNvSpPr>
                <a:spLocks noChangeArrowheads="1"/>
              </p:cNvSpPr>
              <p:nvPr/>
            </p:nvSpPr>
            <p:spPr bwMode="auto">
              <a:xfrm>
                <a:off x="2256" y="864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801" name="Oval 905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192" cy="14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81802" name="Group 906"/>
            <p:cNvGrpSpPr>
              <a:grpSpLocks/>
            </p:cNvGrpSpPr>
            <p:nvPr/>
          </p:nvGrpSpPr>
          <p:grpSpPr bwMode="auto">
            <a:xfrm>
              <a:off x="0" y="3168"/>
              <a:ext cx="5760" cy="1152"/>
              <a:chOff x="0" y="2256"/>
              <a:chExt cx="5760" cy="576"/>
            </a:xfrm>
          </p:grpSpPr>
          <p:grpSp>
            <p:nvGrpSpPr>
              <p:cNvPr id="81803" name="Group 907"/>
              <p:cNvGrpSpPr>
                <a:grpSpLocks/>
              </p:cNvGrpSpPr>
              <p:nvPr/>
            </p:nvGrpSpPr>
            <p:grpSpPr bwMode="auto">
              <a:xfrm>
                <a:off x="0" y="2256"/>
                <a:ext cx="2880" cy="576"/>
                <a:chOff x="0" y="2592"/>
                <a:chExt cx="5760" cy="960"/>
              </a:xfrm>
            </p:grpSpPr>
            <p:sp>
              <p:nvSpPr>
                <p:cNvPr id="81804" name="Rectangle 908"/>
                <p:cNvSpPr>
                  <a:spLocks noChangeArrowheads="1"/>
                </p:cNvSpPr>
                <p:nvPr/>
              </p:nvSpPr>
              <p:spPr bwMode="auto">
                <a:xfrm>
                  <a:off x="0" y="2736"/>
                  <a:ext cx="5760" cy="6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81805" name="Group 909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5760" cy="144"/>
                  <a:chOff x="0" y="2592"/>
                  <a:chExt cx="5717" cy="144"/>
                </a:xfrm>
              </p:grpSpPr>
              <p:grpSp>
                <p:nvGrpSpPr>
                  <p:cNvPr id="81806" name="Group 910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3216" cy="144"/>
                    <a:chOff x="384" y="2592"/>
                    <a:chExt cx="4320" cy="144"/>
                  </a:xfrm>
                </p:grpSpPr>
                <p:grpSp>
                  <p:nvGrpSpPr>
                    <p:cNvPr id="81807" name="Group 9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08" name="AutoShape 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09" name="Oval 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10" name="Group 9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11" name="AutoShape 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12" name="Oval 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13" name="Group 9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14" name="AutoShape 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15" name="Oval 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16" name="Group 9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17" name="AutoShape 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18" name="Oval 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19" name="Group 9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20" name="AutoShape 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21" name="Oval 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22" name="Group 9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23" name="AutoShape 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24" name="Oval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25" name="Group 9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26" name="AutoShape 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27" name="Oval 9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28" name="Group 9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29" name="AutoShape 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30" name="Oval 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31" name="Group 9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32" name="AutoShape 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33" name="Oval 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1834" name="Group 938"/>
                  <p:cNvGrpSpPr>
                    <a:grpSpLocks/>
                  </p:cNvGrpSpPr>
                  <p:nvPr/>
                </p:nvGrpSpPr>
                <p:grpSpPr bwMode="auto">
                  <a:xfrm>
                    <a:off x="3216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35" name="AutoShape 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36" name="Oval 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37" name="Group 941"/>
                  <p:cNvGrpSpPr>
                    <a:grpSpLocks/>
                  </p:cNvGrpSpPr>
                  <p:nvPr/>
                </p:nvGrpSpPr>
                <p:grpSpPr bwMode="auto">
                  <a:xfrm>
                    <a:off x="3573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1838" name="AutoShape 9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39" name="Oval 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40" name="Group 944"/>
                  <p:cNvGrpSpPr>
                    <a:grpSpLocks/>
                  </p:cNvGrpSpPr>
                  <p:nvPr/>
                </p:nvGrpSpPr>
                <p:grpSpPr bwMode="auto">
                  <a:xfrm>
                    <a:off x="3931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41" name="AutoShape 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42" name="Oval 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43" name="Group 947"/>
                  <p:cNvGrpSpPr>
                    <a:grpSpLocks/>
                  </p:cNvGrpSpPr>
                  <p:nvPr/>
                </p:nvGrpSpPr>
                <p:grpSpPr bwMode="auto">
                  <a:xfrm>
                    <a:off x="4288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44" name="AutoShape 9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45" name="Oval 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46" name="Group 950"/>
                  <p:cNvGrpSpPr>
                    <a:grpSpLocks/>
                  </p:cNvGrpSpPr>
                  <p:nvPr/>
                </p:nvGrpSpPr>
                <p:grpSpPr bwMode="auto">
                  <a:xfrm>
                    <a:off x="4645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1847" name="AutoShape 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48" name="Oval 9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49" name="Group 953"/>
                  <p:cNvGrpSpPr>
                    <a:grpSpLocks/>
                  </p:cNvGrpSpPr>
                  <p:nvPr/>
                </p:nvGrpSpPr>
                <p:grpSpPr bwMode="auto">
                  <a:xfrm>
                    <a:off x="5003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50" name="AutoShape 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51" name="Oval 9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52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5360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53" name="AutoShap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54" name="Oval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1855" name="Group 959"/>
                <p:cNvGrpSpPr>
                  <a:grpSpLocks/>
                </p:cNvGrpSpPr>
                <p:nvPr/>
              </p:nvGrpSpPr>
              <p:grpSpPr bwMode="auto">
                <a:xfrm>
                  <a:off x="0" y="3408"/>
                  <a:ext cx="5760" cy="144"/>
                  <a:chOff x="0" y="2592"/>
                  <a:chExt cx="5717" cy="144"/>
                </a:xfrm>
              </p:grpSpPr>
              <p:grpSp>
                <p:nvGrpSpPr>
                  <p:cNvPr id="81856" name="Group 960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3216" cy="144"/>
                    <a:chOff x="384" y="2592"/>
                    <a:chExt cx="4320" cy="144"/>
                  </a:xfrm>
                </p:grpSpPr>
                <p:grpSp>
                  <p:nvGrpSpPr>
                    <p:cNvPr id="81857" name="Group 9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58" name="AutoShape 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59" name="Oval 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60" name="Group 9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61" name="AutoShape 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62" name="Oval 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63" name="Group 9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64" name="AutoShape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65" name="Oval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66" name="Group 9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67" name="AutoShape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68" name="Oval 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69" name="Group 9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70" name="AutoShape 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71" name="Oval 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72" name="Group 9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73" name="AutoShape 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74" name="Oval 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75" name="Group 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76" name="AutoShape 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77" name="Oval 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78" name="Group 9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79" name="AutoShape 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80" name="Oval 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881" name="Group 9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882" name="AutoShape 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883" name="Oval 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1884" name="Group 988"/>
                  <p:cNvGrpSpPr>
                    <a:grpSpLocks/>
                  </p:cNvGrpSpPr>
                  <p:nvPr/>
                </p:nvGrpSpPr>
                <p:grpSpPr bwMode="auto">
                  <a:xfrm>
                    <a:off x="3216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85" name="AutoShape 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86" name="Oval 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87" name="Group 991"/>
                  <p:cNvGrpSpPr>
                    <a:grpSpLocks/>
                  </p:cNvGrpSpPr>
                  <p:nvPr/>
                </p:nvGrpSpPr>
                <p:grpSpPr bwMode="auto">
                  <a:xfrm>
                    <a:off x="3573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1888" name="AutoShape 9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89" name="Oval 9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90" name="Group 994"/>
                  <p:cNvGrpSpPr>
                    <a:grpSpLocks/>
                  </p:cNvGrpSpPr>
                  <p:nvPr/>
                </p:nvGrpSpPr>
                <p:grpSpPr bwMode="auto">
                  <a:xfrm>
                    <a:off x="3931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91" name="AutoShape 9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92" name="Oval 9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93" name="Group 997"/>
                  <p:cNvGrpSpPr>
                    <a:grpSpLocks/>
                  </p:cNvGrpSpPr>
                  <p:nvPr/>
                </p:nvGrpSpPr>
                <p:grpSpPr bwMode="auto">
                  <a:xfrm>
                    <a:off x="4288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894" name="AutoShape 9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95" name="Oval 9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96" name="Group 1000"/>
                  <p:cNvGrpSpPr>
                    <a:grpSpLocks/>
                  </p:cNvGrpSpPr>
                  <p:nvPr/>
                </p:nvGrpSpPr>
                <p:grpSpPr bwMode="auto">
                  <a:xfrm>
                    <a:off x="4645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1897" name="AutoShape 10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898" name="Oval 10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899" name="Group 1003"/>
                  <p:cNvGrpSpPr>
                    <a:grpSpLocks/>
                  </p:cNvGrpSpPr>
                  <p:nvPr/>
                </p:nvGrpSpPr>
                <p:grpSpPr bwMode="auto">
                  <a:xfrm>
                    <a:off x="5003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900" name="AutoShape 10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901" name="Oval 1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1902" name="Group 1006"/>
                  <p:cNvGrpSpPr>
                    <a:grpSpLocks/>
                  </p:cNvGrpSpPr>
                  <p:nvPr/>
                </p:nvGrpSpPr>
                <p:grpSpPr bwMode="auto">
                  <a:xfrm>
                    <a:off x="5360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1903" name="AutoShape 1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904" name="Oval 1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81905" name="Group 1009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0" cy="576"/>
                <a:chOff x="0" y="2592"/>
                <a:chExt cx="5760" cy="960"/>
              </a:xfrm>
            </p:grpSpPr>
            <p:sp>
              <p:nvSpPr>
                <p:cNvPr id="81906" name="Rectangle 1010"/>
                <p:cNvSpPr>
                  <a:spLocks noChangeArrowheads="1"/>
                </p:cNvSpPr>
                <p:nvPr/>
              </p:nvSpPr>
              <p:spPr bwMode="auto">
                <a:xfrm>
                  <a:off x="0" y="2736"/>
                  <a:ext cx="5760" cy="67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81907" name="Group 1011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5760" cy="144"/>
                  <a:chOff x="0" y="2592"/>
                  <a:chExt cx="5717" cy="144"/>
                </a:xfrm>
              </p:grpSpPr>
              <p:grpSp>
                <p:nvGrpSpPr>
                  <p:cNvPr id="81908" name="Group 1012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3216" cy="144"/>
                    <a:chOff x="384" y="2592"/>
                    <a:chExt cx="4320" cy="144"/>
                  </a:xfrm>
                </p:grpSpPr>
                <p:grpSp>
                  <p:nvGrpSpPr>
                    <p:cNvPr id="81909" name="Group 10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910" name="AutoShape 10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911" name="Oval 10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912" name="Group 10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913" name="AutoShape 10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914" name="Oval 10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915" name="Group 10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916" name="AutoShape 10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1917" name="Oval 10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918" name="Group 10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1919" name="AutoShape 10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4992" name="Oval 10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4993" name="Group 10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4994" name="AutoShape 10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4995" name="Oval 10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4996" name="Group 10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4997" name="AutoShape 10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4998" name="Oval 10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4999" name="Group 10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00" name="AutoShape 10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01" name="Oval 10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02" name="Group 10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03" name="AutoShape 10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04" name="Oval 10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05" name="Group 10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06" name="AutoShape 10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07" name="Oval 10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5008" name="Group 1040"/>
                  <p:cNvGrpSpPr>
                    <a:grpSpLocks/>
                  </p:cNvGrpSpPr>
                  <p:nvPr/>
                </p:nvGrpSpPr>
                <p:grpSpPr bwMode="auto">
                  <a:xfrm>
                    <a:off x="3216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09" name="AutoShape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10" name="Oval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11" name="Group 1043"/>
                  <p:cNvGrpSpPr>
                    <a:grpSpLocks/>
                  </p:cNvGrpSpPr>
                  <p:nvPr/>
                </p:nvGrpSpPr>
                <p:grpSpPr bwMode="auto">
                  <a:xfrm>
                    <a:off x="3573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5012" name="AutoShape 1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13" name="Oval 1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14" name="Group 1046"/>
                  <p:cNvGrpSpPr>
                    <a:grpSpLocks/>
                  </p:cNvGrpSpPr>
                  <p:nvPr/>
                </p:nvGrpSpPr>
                <p:grpSpPr bwMode="auto">
                  <a:xfrm>
                    <a:off x="3931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15" name="AutoShape 1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16" name="Oval 1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17" name="Group 1049"/>
                  <p:cNvGrpSpPr>
                    <a:grpSpLocks/>
                  </p:cNvGrpSpPr>
                  <p:nvPr/>
                </p:nvGrpSpPr>
                <p:grpSpPr bwMode="auto">
                  <a:xfrm>
                    <a:off x="4288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18" name="AutoShape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19" name="Oval 1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20" name="Group 1052"/>
                  <p:cNvGrpSpPr>
                    <a:grpSpLocks/>
                  </p:cNvGrpSpPr>
                  <p:nvPr/>
                </p:nvGrpSpPr>
                <p:grpSpPr bwMode="auto">
                  <a:xfrm>
                    <a:off x="4645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5021" name="AutoShap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22" name="Oval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23" name="Group 1055"/>
                  <p:cNvGrpSpPr>
                    <a:grpSpLocks/>
                  </p:cNvGrpSpPr>
                  <p:nvPr/>
                </p:nvGrpSpPr>
                <p:grpSpPr bwMode="auto">
                  <a:xfrm>
                    <a:off x="5003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24" name="AutoShape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25" name="Oval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26" name="Group 1058"/>
                  <p:cNvGrpSpPr>
                    <a:grpSpLocks/>
                  </p:cNvGrpSpPr>
                  <p:nvPr/>
                </p:nvGrpSpPr>
                <p:grpSpPr bwMode="auto">
                  <a:xfrm>
                    <a:off x="5360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27" name="AutoShape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28" name="Oval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5029" name="Group 1061"/>
                <p:cNvGrpSpPr>
                  <a:grpSpLocks/>
                </p:cNvGrpSpPr>
                <p:nvPr/>
              </p:nvGrpSpPr>
              <p:grpSpPr bwMode="auto">
                <a:xfrm>
                  <a:off x="0" y="3408"/>
                  <a:ext cx="5760" cy="144"/>
                  <a:chOff x="0" y="2592"/>
                  <a:chExt cx="5717" cy="144"/>
                </a:xfrm>
              </p:grpSpPr>
              <p:grpSp>
                <p:nvGrpSpPr>
                  <p:cNvPr id="85030" name="Group 1062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3216" cy="144"/>
                    <a:chOff x="384" y="2592"/>
                    <a:chExt cx="4320" cy="144"/>
                  </a:xfrm>
                </p:grpSpPr>
                <p:grpSp>
                  <p:nvGrpSpPr>
                    <p:cNvPr id="85031" name="Group 10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32" name="AutoShape 10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33" name="Oval 10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34" name="Group 10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35" name="AutoShape 10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36" name="Oval 10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37" name="Group 10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38" name="AutoShape 10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39" name="Oval 10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40" name="Group 10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41" name="AutoShape 10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42" name="Oval 10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43" name="Group 10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44" name="AutoShape 10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45" name="Oval 1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46" name="Group 10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47" name="AutoShape 10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48" name="Oval 10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49" name="Group 10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50" name="AutoShape 10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51" name="Oval 10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52" name="Group 10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53" name="AutoShape 10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54" name="Oval 10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5055" name="Group 10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592"/>
                      <a:ext cx="480" cy="144"/>
                      <a:chOff x="384" y="2592"/>
                      <a:chExt cx="480" cy="144"/>
                    </a:xfrm>
                  </p:grpSpPr>
                  <p:sp>
                    <p:nvSpPr>
                      <p:cNvPr id="85056" name="AutoShape 10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" y="2592"/>
                        <a:ext cx="480" cy="14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057" name="Oval 10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2640"/>
                        <a:ext cx="192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85058" name="Group 1090"/>
                  <p:cNvGrpSpPr>
                    <a:grpSpLocks/>
                  </p:cNvGrpSpPr>
                  <p:nvPr/>
                </p:nvGrpSpPr>
                <p:grpSpPr bwMode="auto">
                  <a:xfrm>
                    <a:off x="3216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59" name="AutoShape 1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60" name="Oval 1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61" name="Group 1093"/>
                  <p:cNvGrpSpPr>
                    <a:grpSpLocks/>
                  </p:cNvGrpSpPr>
                  <p:nvPr/>
                </p:nvGrpSpPr>
                <p:grpSpPr bwMode="auto">
                  <a:xfrm>
                    <a:off x="3573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5062" name="AutoShape 1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63" name="Oval 1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64" name="Group 1096"/>
                  <p:cNvGrpSpPr>
                    <a:grpSpLocks/>
                  </p:cNvGrpSpPr>
                  <p:nvPr/>
                </p:nvGrpSpPr>
                <p:grpSpPr bwMode="auto">
                  <a:xfrm>
                    <a:off x="3931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65" name="AutoShape 1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66" name="Oval 1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67" name="Group 1099"/>
                  <p:cNvGrpSpPr>
                    <a:grpSpLocks/>
                  </p:cNvGrpSpPr>
                  <p:nvPr/>
                </p:nvGrpSpPr>
                <p:grpSpPr bwMode="auto">
                  <a:xfrm>
                    <a:off x="4288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68" name="AutoShape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69" name="Oval 1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7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4645" y="2592"/>
                    <a:ext cx="358" cy="144"/>
                    <a:chOff x="384" y="2592"/>
                    <a:chExt cx="480" cy="144"/>
                  </a:xfrm>
                </p:grpSpPr>
                <p:sp>
                  <p:nvSpPr>
                    <p:cNvPr id="85071" name="AutoShape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72" name="Oval 1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7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5003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74" name="AutoShape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75" name="Oval 1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8507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5360" y="2592"/>
                    <a:ext cx="357" cy="144"/>
                    <a:chOff x="384" y="2592"/>
                    <a:chExt cx="480" cy="144"/>
                  </a:xfrm>
                </p:grpSpPr>
                <p:sp>
                  <p:nvSpPr>
                    <p:cNvPr id="85077" name="AutoShape 1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2592"/>
                      <a:ext cx="480" cy="1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99"/>
                    </a:solidFill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078" name="Oval 1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2640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  <p:sp>
          <p:nvSpPr>
            <p:cNvPr id="85079" name="Freeform 1111"/>
            <p:cNvSpPr>
              <a:spLocks/>
            </p:cNvSpPr>
            <p:nvPr/>
          </p:nvSpPr>
          <p:spPr bwMode="auto">
            <a:xfrm>
              <a:off x="3767" y="2120"/>
              <a:ext cx="1913" cy="950"/>
            </a:xfrm>
            <a:custGeom>
              <a:avLst/>
              <a:gdLst>
                <a:gd name="T0" fmla="*/ 113 w 1913"/>
                <a:gd name="T1" fmla="*/ 616 h 950"/>
                <a:gd name="T2" fmla="*/ 209 w 1913"/>
                <a:gd name="T3" fmla="*/ 488 h 950"/>
                <a:gd name="T4" fmla="*/ 273 w 1913"/>
                <a:gd name="T5" fmla="*/ 416 h 950"/>
                <a:gd name="T6" fmla="*/ 369 w 1913"/>
                <a:gd name="T7" fmla="*/ 304 h 950"/>
                <a:gd name="T8" fmla="*/ 609 w 1913"/>
                <a:gd name="T9" fmla="*/ 184 h 950"/>
                <a:gd name="T10" fmla="*/ 753 w 1913"/>
                <a:gd name="T11" fmla="*/ 152 h 950"/>
                <a:gd name="T12" fmla="*/ 961 w 1913"/>
                <a:gd name="T13" fmla="*/ 104 h 950"/>
                <a:gd name="T14" fmla="*/ 1313 w 1913"/>
                <a:gd name="T15" fmla="*/ 48 h 950"/>
                <a:gd name="T16" fmla="*/ 1441 w 1913"/>
                <a:gd name="T17" fmla="*/ 16 h 950"/>
                <a:gd name="T18" fmla="*/ 1521 w 1913"/>
                <a:gd name="T19" fmla="*/ 0 h 950"/>
                <a:gd name="T20" fmla="*/ 1601 w 1913"/>
                <a:gd name="T21" fmla="*/ 8 h 950"/>
                <a:gd name="T22" fmla="*/ 1729 w 1913"/>
                <a:gd name="T23" fmla="*/ 104 h 950"/>
                <a:gd name="T24" fmla="*/ 1785 w 1913"/>
                <a:gd name="T25" fmla="*/ 136 h 950"/>
                <a:gd name="T26" fmla="*/ 1833 w 1913"/>
                <a:gd name="T27" fmla="*/ 152 h 950"/>
                <a:gd name="T28" fmla="*/ 1889 w 1913"/>
                <a:gd name="T29" fmla="*/ 216 h 950"/>
                <a:gd name="T30" fmla="*/ 1913 w 1913"/>
                <a:gd name="T31" fmla="*/ 328 h 950"/>
                <a:gd name="T32" fmla="*/ 1889 w 1913"/>
                <a:gd name="T33" fmla="*/ 656 h 950"/>
                <a:gd name="T34" fmla="*/ 1865 w 1913"/>
                <a:gd name="T35" fmla="*/ 736 h 950"/>
                <a:gd name="T36" fmla="*/ 1785 w 1913"/>
                <a:gd name="T37" fmla="*/ 816 h 950"/>
                <a:gd name="T38" fmla="*/ 1721 w 1913"/>
                <a:gd name="T39" fmla="*/ 832 h 950"/>
                <a:gd name="T40" fmla="*/ 1481 w 1913"/>
                <a:gd name="T41" fmla="*/ 880 h 950"/>
                <a:gd name="T42" fmla="*/ 1113 w 1913"/>
                <a:gd name="T43" fmla="*/ 896 h 950"/>
                <a:gd name="T44" fmla="*/ 57 w 1913"/>
                <a:gd name="T45" fmla="*/ 864 h 950"/>
                <a:gd name="T46" fmla="*/ 65 w 1913"/>
                <a:gd name="T47" fmla="*/ 696 h 950"/>
                <a:gd name="T48" fmla="*/ 105 w 1913"/>
                <a:gd name="T49" fmla="*/ 664 h 950"/>
                <a:gd name="T50" fmla="*/ 161 w 1913"/>
                <a:gd name="T51" fmla="*/ 584 h 950"/>
                <a:gd name="T52" fmla="*/ 113 w 1913"/>
                <a:gd name="T53" fmla="*/ 61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13" h="950">
                  <a:moveTo>
                    <a:pt x="113" y="616"/>
                  </a:moveTo>
                  <a:cubicBezTo>
                    <a:pt x="151" y="578"/>
                    <a:pt x="175" y="529"/>
                    <a:pt x="209" y="488"/>
                  </a:cubicBezTo>
                  <a:cubicBezTo>
                    <a:pt x="229" y="463"/>
                    <a:pt x="253" y="441"/>
                    <a:pt x="273" y="416"/>
                  </a:cubicBezTo>
                  <a:cubicBezTo>
                    <a:pt x="304" y="376"/>
                    <a:pt x="326" y="333"/>
                    <a:pt x="369" y="304"/>
                  </a:cubicBezTo>
                  <a:cubicBezTo>
                    <a:pt x="432" y="209"/>
                    <a:pt x="514" y="216"/>
                    <a:pt x="609" y="184"/>
                  </a:cubicBezTo>
                  <a:cubicBezTo>
                    <a:pt x="659" y="167"/>
                    <a:pt x="699" y="159"/>
                    <a:pt x="753" y="152"/>
                  </a:cubicBezTo>
                  <a:cubicBezTo>
                    <a:pt x="809" y="110"/>
                    <a:pt x="893" y="115"/>
                    <a:pt x="961" y="104"/>
                  </a:cubicBezTo>
                  <a:cubicBezTo>
                    <a:pt x="1079" y="84"/>
                    <a:pt x="1193" y="58"/>
                    <a:pt x="1313" y="48"/>
                  </a:cubicBezTo>
                  <a:cubicBezTo>
                    <a:pt x="1354" y="27"/>
                    <a:pt x="1396" y="26"/>
                    <a:pt x="1441" y="16"/>
                  </a:cubicBezTo>
                  <a:cubicBezTo>
                    <a:pt x="1468" y="10"/>
                    <a:pt x="1521" y="0"/>
                    <a:pt x="1521" y="0"/>
                  </a:cubicBezTo>
                  <a:cubicBezTo>
                    <a:pt x="1548" y="3"/>
                    <a:pt x="1575" y="2"/>
                    <a:pt x="1601" y="8"/>
                  </a:cubicBezTo>
                  <a:cubicBezTo>
                    <a:pt x="1651" y="19"/>
                    <a:pt x="1695" y="70"/>
                    <a:pt x="1729" y="104"/>
                  </a:cubicBezTo>
                  <a:cubicBezTo>
                    <a:pt x="1744" y="119"/>
                    <a:pt x="1765" y="127"/>
                    <a:pt x="1785" y="136"/>
                  </a:cubicBezTo>
                  <a:cubicBezTo>
                    <a:pt x="1800" y="143"/>
                    <a:pt x="1833" y="152"/>
                    <a:pt x="1833" y="152"/>
                  </a:cubicBezTo>
                  <a:cubicBezTo>
                    <a:pt x="1870" y="208"/>
                    <a:pt x="1849" y="189"/>
                    <a:pt x="1889" y="216"/>
                  </a:cubicBezTo>
                  <a:cubicBezTo>
                    <a:pt x="1898" y="253"/>
                    <a:pt x="1904" y="291"/>
                    <a:pt x="1913" y="328"/>
                  </a:cubicBezTo>
                  <a:cubicBezTo>
                    <a:pt x="1909" y="446"/>
                    <a:pt x="1909" y="544"/>
                    <a:pt x="1889" y="656"/>
                  </a:cubicBezTo>
                  <a:cubicBezTo>
                    <a:pt x="1887" y="669"/>
                    <a:pt x="1870" y="731"/>
                    <a:pt x="1865" y="736"/>
                  </a:cubicBezTo>
                  <a:cubicBezTo>
                    <a:pt x="1838" y="763"/>
                    <a:pt x="1812" y="789"/>
                    <a:pt x="1785" y="816"/>
                  </a:cubicBezTo>
                  <a:cubicBezTo>
                    <a:pt x="1769" y="832"/>
                    <a:pt x="1742" y="827"/>
                    <a:pt x="1721" y="832"/>
                  </a:cubicBezTo>
                  <a:cubicBezTo>
                    <a:pt x="1654" y="877"/>
                    <a:pt x="1557" y="876"/>
                    <a:pt x="1481" y="880"/>
                  </a:cubicBezTo>
                  <a:cubicBezTo>
                    <a:pt x="1351" y="888"/>
                    <a:pt x="1245" y="891"/>
                    <a:pt x="1113" y="896"/>
                  </a:cubicBezTo>
                  <a:cubicBezTo>
                    <a:pt x="792" y="950"/>
                    <a:pt x="305" y="879"/>
                    <a:pt x="57" y="864"/>
                  </a:cubicBezTo>
                  <a:cubicBezTo>
                    <a:pt x="5" y="812"/>
                    <a:pt x="0" y="739"/>
                    <a:pt x="65" y="696"/>
                  </a:cubicBezTo>
                  <a:cubicBezTo>
                    <a:pt x="101" y="642"/>
                    <a:pt x="59" y="695"/>
                    <a:pt x="105" y="664"/>
                  </a:cubicBezTo>
                  <a:cubicBezTo>
                    <a:pt x="133" y="646"/>
                    <a:pt x="147" y="612"/>
                    <a:pt x="161" y="584"/>
                  </a:cubicBezTo>
                  <a:cubicBezTo>
                    <a:pt x="118" y="555"/>
                    <a:pt x="141" y="574"/>
                    <a:pt x="113" y="6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81698" name="Group 802"/>
          <p:cNvGrpSpPr>
            <a:grpSpLocks/>
          </p:cNvGrpSpPr>
          <p:nvPr/>
        </p:nvGrpSpPr>
        <p:grpSpPr bwMode="auto">
          <a:xfrm>
            <a:off x="3429000" y="5562600"/>
            <a:ext cx="2133600" cy="685800"/>
            <a:chOff x="2544" y="2736"/>
            <a:chExt cx="1344" cy="432"/>
          </a:xfrm>
        </p:grpSpPr>
        <p:sp>
          <p:nvSpPr>
            <p:cNvPr id="81699" name="Oval 803"/>
            <p:cNvSpPr>
              <a:spLocks noChangeArrowheads="1"/>
            </p:cNvSpPr>
            <p:nvPr/>
          </p:nvSpPr>
          <p:spPr bwMode="auto">
            <a:xfrm>
              <a:off x="3552" y="273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0" name="Oval 804"/>
            <p:cNvSpPr>
              <a:spLocks noChangeArrowheads="1"/>
            </p:cNvSpPr>
            <p:nvPr/>
          </p:nvSpPr>
          <p:spPr bwMode="auto">
            <a:xfrm>
              <a:off x="3648" y="283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1" name="Oval 805"/>
            <p:cNvSpPr>
              <a:spLocks noChangeArrowheads="1"/>
            </p:cNvSpPr>
            <p:nvPr/>
          </p:nvSpPr>
          <p:spPr bwMode="auto">
            <a:xfrm>
              <a:off x="3456" y="283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2" name="Oval 806"/>
            <p:cNvSpPr>
              <a:spLocks noChangeArrowheads="1"/>
            </p:cNvSpPr>
            <p:nvPr/>
          </p:nvSpPr>
          <p:spPr bwMode="auto">
            <a:xfrm>
              <a:off x="2736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3" name="Oval 807"/>
            <p:cNvSpPr>
              <a:spLocks noChangeArrowheads="1"/>
            </p:cNvSpPr>
            <p:nvPr/>
          </p:nvSpPr>
          <p:spPr bwMode="auto">
            <a:xfrm>
              <a:off x="3552" y="2928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4" name="Oval 808"/>
            <p:cNvSpPr>
              <a:spLocks noChangeArrowheads="1"/>
            </p:cNvSpPr>
            <p:nvPr/>
          </p:nvSpPr>
          <p:spPr bwMode="auto">
            <a:xfrm>
              <a:off x="2592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5" name="Oval 809"/>
            <p:cNvSpPr>
              <a:spLocks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6" name="Oval 810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7" name="Oval 811"/>
            <p:cNvSpPr>
              <a:spLocks noChangeArrowheads="1"/>
            </p:cNvSpPr>
            <p:nvPr/>
          </p:nvSpPr>
          <p:spPr bwMode="auto">
            <a:xfrm>
              <a:off x="2544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8" name="Oval 812"/>
            <p:cNvSpPr>
              <a:spLocks noChangeArrowheads="1"/>
            </p:cNvSpPr>
            <p:nvPr/>
          </p:nvSpPr>
          <p:spPr bwMode="auto">
            <a:xfrm>
              <a:off x="3696" y="2976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09" name="Oval 813"/>
            <p:cNvSpPr>
              <a:spLocks noChangeArrowheads="1"/>
            </p:cNvSpPr>
            <p:nvPr/>
          </p:nvSpPr>
          <p:spPr bwMode="auto">
            <a:xfrm>
              <a:off x="3456" y="3024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0" name="Oval 814"/>
            <p:cNvSpPr>
              <a:spLocks noChangeArrowheads="1"/>
            </p:cNvSpPr>
            <p:nvPr/>
          </p:nvSpPr>
          <p:spPr bwMode="auto">
            <a:xfrm>
              <a:off x="3792" y="2880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1711" name="Oval 815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1682" name="Line 786"/>
          <p:cNvSpPr>
            <a:spLocks noChangeShapeType="1"/>
          </p:cNvSpPr>
          <p:nvPr/>
        </p:nvSpPr>
        <p:spPr bwMode="auto">
          <a:xfrm>
            <a:off x="5867400" y="5943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1683" name="Text Box 787"/>
          <p:cNvSpPr txBox="1">
            <a:spLocks noChangeArrowheads="1"/>
          </p:cNvSpPr>
          <p:nvPr/>
        </p:nvSpPr>
        <p:spPr bwMode="auto">
          <a:xfrm>
            <a:off x="6858000" y="5607050"/>
            <a:ext cx="1676400" cy="641350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Vers les organes cibles</a:t>
            </a:r>
          </a:p>
        </p:txBody>
      </p:sp>
      <p:sp>
        <p:nvSpPr>
          <p:cNvPr id="81685" name="Text Box 789"/>
          <p:cNvSpPr txBox="1">
            <a:spLocks noChangeArrowheads="1"/>
          </p:cNvSpPr>
          <p:nvPr/>
        </p:nvSpPr>
        <p:spPr bwMode="auto">
          <a:xfrm>
            <a:off x="6858000" y="3311525"/>
            <a:ext cx="2057400" cy="1336675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stimulus de libération du glucagon est l’hypoglycémie</a:t>
            </a:r>
          </a:p>
        </p:txBody>
      </p:sp>
    </p:spTree>
    <p:extLst>
      <p:ext uri="{BB962C8B-B14F-4D97-AF65-F5344CB8AC3E}">
        <p14:creationId xmlns:p14="http://schemas.microsoft.com/office/powerpoint/2010/main" xmlns="" val="3955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864096"/>
          </a:xfrm>
        </p:spPr>
        <p:txBody>
          <a:bodyPr>
            <a:normAutofit/>
          </a:bodyPr>
          <a:lstStyle/>
          <a:p>
            <a:r>
              <a:rPr lang="fr-FR" dirty="0"/>
              <a:t>Régulation de la sécrétion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340768"/>
                <a:ext cx="7772400" cy="50147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Facteurs hormonaux</a:t>
                </a:r>
              </a:p>
              <a:p>
                <a:r>
                  <a:rPr lang="fr-FR" dirty="0" smtClean="0">
                    <a:solidFill>
                      <a:srgbClr val="0070C0"/>
                    </a:solidFill>
                  </a:rPr>
                  <a:t>A. insuline et somatostatine</a:t>
                </a:r>
                <a:r>
                  <a:rPr lang="fr-FR" dirty="0" smtClean="0"/>
                  <a:t>: inhibe la </a:t>
                </a:r>
                <a:r>
                  <a:rPr lang="fr-FR" dirty="0" smtClean="0"/>
                  <a:t>sécrétion</a:t>
                </a:r>
                <a:endParaRPr lang="fr-FR" dirty="0" smtClean="0"/>
              </a:p>
              <a:p>
                <a:r>
                  <a:rPr lang="fr-FR" dirty="0" smtClean="0">
                    <a:solidFill>
                      <a:srgbClr val="0070C0"/>
                    </a:solidFill>
                  </a:rPr>
                  <a:t>B</a:t>
                </a:r>
                <a:r>
                  <a:rPr lang="fr-FR" dirty="0" smtClean="0">
                    <a:solidFill>
                      <a:srgbClr val="0070C0"/>
                    </a:solidFill>
                  </a:rPr>
                  <a:t>. CCK, sécrétine, GIP</a:t>
                </a:r>
                <a:r>
                  <a:rPr lang="fr-FR" dirty="0" smtClean="0"/>
                  <a:t>: stimulent</a:t>
                </a: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Facteurs nerveux</a:t>
                </a:r>
                <a:r>
                  <a:rPr lang="fr-FR" dirty="0" smtClean="0"/>
                  <a:t>: SNA</a:t>
                </a:r>
              </a:p>
              <a:p>
                <a:r>
                  <a:rPr lang="fr-FR" dirty="0" smtClean="0">
                    <a:solidFill>
                      <a:srgbClr val="0070C0"/>
                    </a:solidFill>
                  </a:rPr>
                  <a:t>Stimulation sympathique</a:t>
                </a:r>
                <a:r>
                  <a:rPr lang="fr-FR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/>
                </a:r>
                <a:r>
                  <a:rPr lang="fr-FR" dirty="0">
                    <a:latin typeface="Cambria Math"/>
                    <a:ea typeface="Cambria Math"/>
                  </a:rPr>
                  <a:t>⇒ </a:t>
                </a:r>
                <a:r>
                  <a:rPr lang="fr-FR" dirty="0" smtClean="0">
                    <a:latin typeface="Cambria Math"/>
                    <a:ea typeface="Cambria Math"/>
                  </a:rPr>
                  <a:t>sécrétion,</a:t>
                </a:r>
              </a:p>
              <a:p>
                <a:r>
                  <a:rPr lang="fr-FR" dirty="0" smtClean="0">
                    <a:latin typeface="Cambria Math"/>
                    <a:ea typeface="Cambria Math"/>
                  </a:rPr>
                  <a:t>Adrénaline(</a:t>
                </a:r>
                <a:r>
                  <a:rPr lang="el-GR" dirty="0" smtClean="0">
                    <a:latin typeface="Cambria Math"/>
                    <a:ea typeface="Cambria Math"/>
                  </a:rPr>
                  <a:t>β</a:t>
                </a:r>
                <a:r>
                  <a:rPr lang="fr-FR" dirty="0" smtClean="0">
                    <a:latin typeface="Cambria Math"/>
                    <a:ea typeface="Cambria Math"/>
                  </a:rPr>
                  <a:t> adrénergique) ⇒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fr-FR" dirty="0" smtClean="0"/>
                  <a:t> secretion</a:t>
                </a:r>
              </a:p>
              <a:p>
                <a:r>
                  <a:rPr lang="fr-FR" dirty="0" smtClean="0"/>
                  <a:t>Adrénaline(</a:t>
                </a:r>
                <a:r>
                  <a:rPr lang="el-GR" dirty="0" smtClean="0"/>
                  <a:t>α</a:t>
                </a:r>
                <a:r>
                  <a:rPr lang="fr-FR" dirty="0" smtClean="0"/>
                  <a:t> adrénergique)</a:t>
                </a:r>
                <a:r>
                  <a:rPr lang="fr-FR" dirty="0" smtClean="0">
                    <a:latin typeface="Cambria Math"/>
                    <a:ea typeface="Cambria Math"/>
                  </a:rPr>
                  <a:t> ⇒ inhibe la sécrétion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340768"/>
                <a:ext cx="7772400" cy="5014792"/>
              </a:xfrm>
              <a:blipFill rotWithShape="1">
                <a:blip r:embed="rId2"/>
                <a:stretch>
                  <a:fillRect l="-1725" t="-2552" r="-5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06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du glucagon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1/ sur le foie</a:t>
            </a:r>
            <a:r>
              <a:rPr lang="fr-FR" dirty="0" smtClean="0"/>
              <a:t>:</a:t>
            </a:r>
          </a:p>
          <a:p>
            <a:r>
              <a:rPr lang="fr-FR" dirty="0" smtClean="0"/>
              <a:t>Conversion du glycogène en glucose</a:t>
            </a:r>
          </a:p>
          <a:p>
            <a:r>
              <a:rPr lang="fr-FR" dirty="0" smtClean="0"/>
              <a:t>C’est le seul organe qui peut libérer le glucose en cas d’</a:t>
            </a:r>
            <a:r>
              <a:rPr lang="fr-FR" dirty="0" err="1" smtClean="0"/>
              <a:t>hypoglycemie</a:t>
            </a:r>
            <a:endParaRPr lang="fr-FR" dirty="0" smtClean="0"/>
          </a:p>
          <a:p>
            <a:r>
              <a:rPr lang="fr-FR" dirty="0" smtClean="0"/>
              <a:t>La libération du glucose hépatique permet le maintien de la glycémie entre les repas</a:t>
            </a:r>
          </a:p>
          <a:p>
            <a:r>
              <a:rPr lang="fr-FR" dirty="0" smtClean="0">
                <a:solidFill>
                  <a:srgbClr val="FF0000"/>
                </a:solidFill>
                <a:cs typeface="Calibri"/>
              </a:rPr>
              <a:t>2/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myocytes:effet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glycogénolytique</a:t>
            </a:r>
            <a:r>
              <a:rPr lang="fr-FR" dirty="0" err="1">
                <a:cs typeface="Calibri"/>
              </a:rPr>
              <a:t>→glut</a:t>
            </a:r>
            <a:r>
              <a:rPr lang="fr-FR" dirty="0">
                <a:cs typeface="Calibri"/>
              </a:rPr>
              <a:t> 4 au repos, le glucose ne peut sortir →glycolyse →ATP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3/ adipocytes</a:t>
            </a:r>
            <a:r>
              <a:rPr lang="fr-FR" dirty="0" smtClean="0"/>
              <a:t>:</a:t>
            </a:r>
          </a:p>
          <a:p>
            <a:r>
              <a:rPr lang="fr-FR" dirty="0" smtClean="0"/>
              <a:t>Effet </a:t>
            </a:r>
            <a:r>
              <a:rPr lang="fr-FR" dirty="0" err="1" smtClean="0"/>
              <a:t>lypolytique</a:t>
            </a:r>
            <a:r>
              <a:rPr lang="fr-FR" dirty="0" smtClean="0"/>
              <a:t>: TG</a:t>
            </a:r>
            <a:r>
              <a:rPr lang="fr-FR" dirty="0" smtClean="0">
                <a:latin typeface="Calibri"/>
                <a:cs typeface="Calibri"/>
              </a:rPr>
              <a:t>→AG+ glycérol(GLUT4 au repos)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60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19200" y="127000"/>
            <a:ext cx="67818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u="sng"/>
              <a:t>Le foie</a:t>
            </a:r>
            <a:r>
              <a:rPr lang="fr-FR"/>
              <a:t> : un organe de libération de glucose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200" y="6359525"/>
            <a:ext cx="2438400" cy="4222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2- Si hypoglycémie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038600" y="838200"/>
            <a:ext cx="91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FOIE</a:t>
            </a:r>
          </a:p>
        </p:txBody>
      </p:sp>
      <p:grpSp>
        <p:nvGrpSpPr>
          <p:cNvPr id="33836" name="Group 44"/>
          <p:cNvGrpSpPr>
            <a:grpSpLocks/>
          </p:cNvGrpSpPr>
          <p:nvPr/>
        </p:nvGrpSpPr>
        <p:grpSpPr bwMode="auto">
          <a:xfrm>
            <a:off x="5334000" y="1371600"/>
            <a:ext cx="1981200" cy="1447800"/>
            <a:chOff x="2640" y="1872"/>
            <a:chExt cx="2448" cy="1824"/>
          </a:xfrm>
        </p:grpSpPr>
        <p:sp>
          <p:nvSpPr>
            <p:cNvPr id="33837" name="Line 45"/>
            <p:cNvSpPr>
              <a:spLocks noChangeShapeType="1"/>
            </p:cNvSpPr>
            <p:nvPr/>
          </p:nvSpPr>
          <p:spPr bwMode="auto">
            <a:xfrm>
              <a:off x="3888" y="3168"/>
              <a:ext cx="19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264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331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2" name="Line 50"/>
            <p:cNvSpPr>
              <a:spLocks noChangeShapeType="1"/>
            </p:cNvSpPr>
            <p:nvPr/>
          </p:nvSpPr>
          <p:spPr bwMode="auto">
            <a:xfrm>
              <a:off x="278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312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336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>
              <a:off x="326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302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 rot="3903365">
              <a:off x="2914" y="2757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48" name="Oval 56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 rot="3903365">
              <a:off x="3010" y="300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2976" y="2736"/>
              <a:ext cx="24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51" name="Oval 59"/>
            <p:cNvSpPr>
              <a:spLocks noChangeArrowheads="1"/>
            </p:cNvSpPr>
            <p:nvPr/>
          </p:nvSpPr>
          <p:spPr bwMode="auto">
            <a:xfrm>
              <a:off x="2976" y="283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52" name="Oval 60"/>
            <p:cNvSpPr>
              <a:spLocks noChangeArrowheads="1"/>
            </p:cNvSpPr>
            <p:nvPr/>
          </p:nvSpPr>
          <p:spPr bwMode="auto">
            <a:xfrm>
              <a:off x="307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>
              <a:off x="321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54" name="Oval 62"/>
            <p:cNvSpPr>
              <a:spLocks noChangeArrowheads="1"/>
            </p:cNvSpPr>
            <p:nvPr/>
          </p:nvSpPr>
          <p:spPr bwMode="auto">
            <a:xfrm>
              <a:off x="355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>
              <a:off x="369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56" name="Oval 64"/>
            <p:cNvSpPr>
              <a:spLocks noChangeArrowheads="1"/>
            </p:cNvSpPr>
            <p:nvPr/>
          </p:nvSpPr>
          <p:spPr bwMode="auto">
            <a:xfrm>
              <a:off x="403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57" name="Oval 65"/>
            <p:cNvSpPr>
              <a:spLocks noChangeArrowheads="1"/>
            </p:cNvSpPr>
            <p:nvPr/>
          </p:nvSpPr>
          <p:spPr bwMode="auto">
            <a:xfrm>
              <a:off x="427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>
              <a:off x="417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>
              <a:off x="393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60" name="Line 68"/>
            <p:cNvSpPr>
              <a:spLocks noChangeShapeType="1"/>
            </p:cNvSpPr>
            <p:nvPr/>
          </p:nvSpPr>
          <p:spPr bwMode="auto">
            <a:xfrm>
              <a:off x="345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61" name="Oval 69"/>
            <p:cNvSpPr>
              <a:spLocks noChangeArrowheads="1"/>
            </p:cNvSpPr>
            <p:nvPr/>
          </p:nvSpPr>
          <p:spPr bwMode="auto">
            <a:xfrm>
              <a:off x="379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62" name="Oval 70"/>
            <p:cNvSpPr>
              <a:spLocks noChangeArrowheads="1"/>
            </p:cNvSpPr>
            <p:nvPr/>
          </p:nvSpPr>
          <p:spPr bwMode="auto">
            <a:xfrm>
              <a:off x="398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>
              <a:off x="350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64" name="Oval 72"/>
            <p:cNvSpPr>
              <a:spLocks noChangeArrowheads="1"/>
            </p:cNvSpPr>
            <p:nvPr/>
          </p:nvSpPr>
          <p:spPr bwMode="auto">
            <a:xfrm>
              <a:off x="360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65" name="Line 73"/>
            <p:cNvSpPr>
              <a:spLocks noChangeShapeType="1"/>
            </p:cNvSpPr>
            <p:nvPr/>
          </p:nvSpPr>
          <p:spPr bwMode="auto">
            <a:xfrm>
              <a:off x="374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66" name="Oval 74"/>
            <p:cNvSpPr>
              <a:spLocks noChangeArrowheads="1"/>
            </p:cNvSpPr>
            <p:nvPr/>
          </p:nvSpPr>
          <p:spPr bwMode="auto">
            <a:xfrm>
              <a:off x="408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67" name="Oval 75"/>
            <p:cNvSpPr>
              <a:spLocks noChangeArrowheads="1"/>
            </p:cNvSpPr>
            <p:nvPr/>
          </p:nvSpPr>
          <p:spPr bwMode="auto">
            <a:xfrm>
              <a:off x="432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68" name="Line 76"/>
            <p:cNvSpPr>
              <a:spLocks noChangeShapeType="1"/>
            </p:cNvSpPr>
            <p:nvPr/>
          </p:nvSpPr>
          <p:spPr bwMode="auto">
            <a:xfrm>
              <a:off x="422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>
              <a:off x="398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70" name="Oval 78"/>
            <p:cNvSpPr>
              <a:spLocks noChangeArrowheads="1"/>
            </p:cNvSpPr>
            <p:nvPr/>
          </p:nvSpPr>
          <p:spPr bwMode="auto">
            <a:xfrm>
              <a:off x="384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1" name="Line 79"/>
            <p:cNvSpPr>
              <a:spLocks noChangeShapeType="1"/>
            </p:cNvSpPr>
            <p:nvPr/>
          </p:nvSpPr>
          <p:spPr bwMode="auto">
            <a:xfrm flipH="1">
              <a:off x="3696" y="2016"/>
              <a:ext cx="24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72" name="Oval 80"/>
            <p:cNvSpPr>
              <a:spLocks noChangeArrowheads="1"/>
            </p:cNvSpPr>
            <p:nvPr/>
          </p:nvSpPr>
          <p:spPr bwMode="auto">
            <a:xfrm>
              <a:off x="3792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3" name="Oval 81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4" name="Oval 82"/>
            <p:cNvSpPr>
              <a:spLocks noChangeArrowheads="1"/>
            </p:cNvSpPr>
            <p:nvPr/>
          </p:nvSpPr>
          <p:spPr bwMode="auto">
            <a:xfrm>
              <a:off x="3696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5" name="Oval 83"/>
            <p:cNvSpPr>
              <a:spLocks noChangeArrowheads="1"/>
            </p:cNvSpPr>
            <p:nvPr/>
          </p:nvSpPr>
          <p:spPr bwMode="auto">
            <a:xfrm>
              <a:off x="422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436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77" name="Oval 85"/>
            <p:cNvSpPr>
              <a:spLocks noChangeArrowheads="1"/>
            </p:cNvSpPr>
            <p:nvPr/>
          </p:nvSpPr>
          <p:spPr bwMode="auto">
            <a:xfrm>
              <a:off x="470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8" name="Oval 86"/>
            <p:cNvSpPr>
              <a:spLocks noChangeArrowheads="1"/>
            </p:cNvSpPr>
            <p:nvPr/>
          </p:nvSpPr>
          <p:spPr bwMode="auto">
            <a:xfrm>
              <a:off x="494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484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0" name="Line 88"/>
            <p:cNvSpPr>
              <a:spLocks noChangeShapeType="1"/>
            </p:cNvSpPr>
            <p:nvPr/>
          </p:nvSpPr>
          <p:spPr bwMode="auto">
            <a:xfrm>
              <a:off x="460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1" name="Line 89"/>
            <p:cNvSpPr>
              <a:spLocks noChangeShapeType="1"/>
            </p:cNvSpPr>
            <p:nvPr/>
          </p:nvSpPr>
          <p:spPr bwMode="auto">
            <a:xfrm>
              <a:off x="412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2" name="Oval 90"/>
            <p:cNvSpPr>
              <a:spLocks noChangeArrowheads="1"/>
            </p:cNvSpPr>
            <p:nvPr/>
          </p:nvSpPr>
          <p:spPr bwMode="auto">
            <a:xfrm>
              <a:off x="446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83" name="Oval 91"/>
            <p:cNvSpPr>
              <a:spLocks noChangeArrowheads="1"/>
            </p:cNvSpPr>
            <p:nvPr/>
          </p:nvSpPr>
          <p:spPr bwMode="auto">
            <a:xfrm>
              <a:off x="412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84" name="Line 92"/>
            <p:cNvSpPr>
              <a:spLocks noChangeShapeType="1"/>
            </p:cNvSpPr>
            <p:nvPr/>
          </p:nvSpPr>
          <p:spPr bwMode="auto">
            <a:xfrm>
              <a:off x="427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5" name="Oval 93"/>
            <p:cNvSpPr>
              <a:spLocks noChangeArrowheads="1"/>
            </p:cNvSpPr>
            <p:nvPr/>
          </p:nvSpPr>
          <p:spPr bwMode="auto">
            <a:xfrm>
              <a:off x="460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86" name="Oval 94"/>
            <p:cNvSpPr>
              <a:spLocks noChangeArrowheads="1"/>
            </p:cNvSpPr>
            <p:nvPr/>
          </p:nvSpPr>
          <p:spPr bwMode="auto">
            <a:xfrm>
              <a:off x="484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87" name="Line 95"/>
            <p:cNvSpPr>
              <a:spLocks noChangeShapeType="1"/>
            </p:cNvSpPr>
            <p:nvPr/>
          </p:nvSpPr>
          <p:spPr bwMode="auto">
            <a:xfrm>
              <a:off x="475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>
              <a:off x="451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89" name="Line 97"/>
            <p:cNvSpPr>
              <a:spLocks noChangeShapeType="1"/>
            </p:cNvSpPr>
            <p:nvPr/>
          </p:nvSpPr>
          <p:spPr bwMode="auto">
            <a:xfrm>
              <a:off x="403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890" name="Oval 98"/>
            <p:cNvSpPr>
              <a:spLocks noChangeArrowheads="1"/>
            </p:cNvSpPr>
            <p:nvPr/>
          </p:nvSpPr>
          <p:spPr bwMode="auto">
            <a:xfrm>
              <a:off x="436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3891" name="Line 99"/>
          <p:cNvSpPr>
            <a:spLocks noChangeShapeType="1"/>
          </p:cNvSpPr>
          <p:nvPr/>
        </p:nvSpPr>
        <p:spPr bwMode="auto">
          <a:xfrm flipH="1">
            <a:off x="32004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33892" name="Group 100"/>
          <p:cNvGrpSpPr>
            <a:grpSpLocks/>
          </p:cNvGrpSpPr>
          <p:nvPr/>
        </p:nvGrpSpPr>
        <p:grpSpPr bwMode="auto">
          <a:xfrm>
            <a:off x="608013" y="4278313"/>
            <a:ext cx="687387" cy="217487"/>
            <a:chOff x="4751" y="2935"/>
            <a:chExt cx="433" cy="137"/>
          </a:xfrm>
        </p:grpSpPr>
        <p:sp>
          <p:nvSpPr>
            <p:cNvPr id="33893" name="Oval 101"/>
            <p:cNvSpPr>
              <a:spLocks noChangeArrowheads="1"/>
            </p:cNvSpPr>
            <p:nvPr/>
          </p:nvSpPr>
          <p:spPr bwMode="auto">
            <a:xfrm>
              <a:off x="4751" y="2935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94" name="Oval 102"/>
            <p:cNvSpPr>
              <a:spLocks noChangeArrowheads="1"/>
            </p:cNvSpPr>
            <p:nvPr/>
          </p:nvSpPr>
          <p:spPr bwMode="auto">
            <a:xfrm>
              <a:off x="4991" y="2983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895" name="Oval 103"/>
            <p:cNvSpPr>
              <a:spLocks noChangeArrowheads="1"/>
            </p:cNvSpPr>
            <p:nvPr/>
          </p:nvSpPr>
          <p:spPr bwMode="auto">
            <a:xfrm>
              <a:off x="5108" y="2983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3896" name="Text Box 104"/>
          <p:cNvSpPr txBox="1">
            <a:spLocks noChangeArrowheads="1"/>
          </p:cNvSpPr>
          <p:nvPr/>
        </p:nvSpPr>
        <p:spPr bwMode="auto">
          <a:xfrm>
            <a:off x="3581400" y="3657600"/>
            <a:ext cx="1828800" cy="1616075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glycémie redevient normale c’est à dire autour de 5 mmol/L</a:t>
            </a:r>
          </a:p>
        </p:txBody>
      </p:sp>
      <p:grpSp>
        <p:nvGrpSpPr>
          <p:cNvPr id="33900" name="Group 108"/>
          <p:cNvGrpSpPr>
            <a:grpSpLocks/>
          </p:cNvGrpSpPr>
          <p:nvPr/>
        </p:nvGrpSpPr>
        <p:grpSpPr bwMode="auto">
          <a:xfrm>
            <a:off x="3352800" y="1981200"/>
            <a:ext cx="1676400" cy="514350"/>
            <a:chOff x="2112" y="1632"/>
            <a:chExt cx="1056" cy="324"/>
          </a:xfrm>
        </p:grpSpPr>
        <p:sp>
          <p:nvSpPr>
            <p:cNvPr id="33901" name="Text Box 109"/>
            <p:cNvSpPr txBox="1">
              <a:spLocks noChangeArrowheads="1"/>
            </p:cNvSpPr>
            <p:nvPr/>
          </p:nvSpPr>
          <p:spPr bwMode="auto">
            <a:xfrm>
              <a:off x="2112" y="1728"/>
              <a:ext cx="1056" cy="22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2- Glycogénolyse</a:t>
              </a:r>
            </a:p>
          </p:txBody>
        </p:sp>
        <p:sp>
          <p:nvSpPr>
            <p:cNvPr id="33902" name="Line 110"/>
            <p:cNvSpPr>
              <a:spLocks noChangeShapeType="1"/>
            </p:cNvSpPr>
            <p:nvPr/>
          </p:nvSpPr>
          <p:spPr bwMode="auto">
            <a:xfrm>
              <a:off x="2640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33903" name="Text Box 111"/>
          <p:cNvSpPr txBox="1">
            <a:spLocks noChangeArrowheads="1"/>
          </p:cNvSpPr>
          <p:nvPr/>
        </p:nvSpPr>
        <p:spPr bwMode="auto">
          <a:xfrm>
            <a:off x="457200" y="47244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sp>
        <p:nvSpPr>
          <p:cNvPr id="33904" name="Text Box 112"/>
          <p:cNvSpPr txBox="1">
            <a:spLocks noChangeArrowheads="1"/>
          </p:cNvSpPr>
          <p:nvPr/>
        </p:nvSpPr>
        <p:spPr bwMode="auto">
          <a:xfrm>
            <a:off x="5791200" y="2819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Glycogène</a:t>
            </a:r>
          </a:p>
        </p:txBody>
      </p:sp>
      <p:grpSp>
        <p:nvGrpSpPr>
          <p:cNvPr id="33924" name="Group 132"/>
          <p:cNvGrpSpPr>
            <a:grpSpLocks/>
          </p:cNvGrpSpPr>
          <p:nvPr/>
        </p:nvGrpSpPr>
        <p:grpSpPr bwMode="auto">
          <a:xfrm>
            <a:off x="1981200" y="1905000"/>
            <a:ext cx="5411788" cy="989013"/>
            <a:chOff x="1248" y="1440"/>
            <a:chExt cx="3409" cy="623"/>
          </a:xfrm>
        </p:grpSpPr>
        <p:grpSp>
          <p:nvGrpSpPr>
            <p:cNvPr id="33925" name="Group 133"/>
            <p:cNvGrpSpPr>
              <a:grpSpLocks/>
            </p:cNvGrpSpPr>
            <p:nvPr/>
          </p:nvGrpSpPr>
          <p:grpSpPr bwMode="auto">
            <a:xfrm>
              <a:off x="1248" y="1440"/>
              <a:ext cx="315" cy="137"/>
              <a:chOff x="4847" y="2640"/>
              <a:chExt cx="315" cy="137"/>
            </a:xfrm>
          </p:grpSpPr>
          <p:sp>
            <p:nvSpPr>
              <p:cNvPr id="33926" name="Oval 134"/>
              <p:cNvSpPr>
                <a:spLocks noChangeArrowheads="1"/>
              </p:cNvSpPr>
              <p:nvPr/>
            </p:nvSpPr>
            <p:spPr bwMode="auto">
              <a:xfrm>
                <a:off x="4847" y="2640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927" name="Oval 135"/>
              <p:cNvSpPr>
                <a:spLocks noChangeArrowheads="1"/>
              </p:cNvSpPr>
              <p:nvPr/>
            </p:nvSpPr>
            <p:spPr bwMode="auto">
              <a:xfrm>
                <a:off x="5087" y="2688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33928" name="Freeform 136"/>
            <p:cNvSpPr>
              <a:spLocks/>
            </p:cNvSpPr>
            <p:nvPr/>
          </p:nvSpPr>
          <p:spPr bwMode="auto">
            <a:xfrm>
              <a:off x="4368" y="1824"/>
              <a:ext cx="289" cy="239"/>
            </a:xfrm>
            <a:custGeom>
              <a:avLst/>
              <a:gdLst>
                <a:gd name="T0" fmla="*/ 34 w 289"/>
                <a:gd name="T1" fmla="*/ 15 h 239"/>
                <a:gd name="T2" fmla="*/ 18 w 289"/>
                <a:gd name="T3" fmla="*/ 95 h 239"/>
                <a:gd name="T4" fmla="*/ 2 w 289"/>
                <a:gd name="T5" fmla="*/ 143 h 239"/>
                <a:gd name="T6" fmla="*/ 114 w 289"/>
                <a:gd name="T7" fmla="*/ 231 h 239"/>
                <a:gd name="T8" fmla="*/ 242 w 289"/>
                <a:gd name="T9" fmla="*/ 223 h 239"/>
                <a:gd name="T10" fmla="*/ 258 w 289"/>
                <a:gd name="T11" fmla="*/ 79 h 239"/>
                <a:gd name="T12" fmla="*/ 154 w 289"/>
                <a:gd name="T13" fmla="*/ 55 h 239"/>
                <a:gd name="T14" fmla="*/ 58 w 289"/>
                <a:gd name="T15" fmla="*/ 15 h 239"/>
                <a:gd name="T16" fmla="*/ 34 w 289"/>
                <a:gd name="T17" fmla="*/ 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39">
                  <a:moveTo>
                    <a:pt x="34" y="15"/>
                  </a:moveTo>
                  <a:cubicBezTo>
                    <a:pt x="29" y="47"/>
                    <a:pt x="27" y="65"/>
                    <a:pt x="18" y="95"/>
                  </a:cubicBezTo>
                  <a:cubicBezTo>
                    <a:pt x="13" y="111"/>
                    <a:pt x="2" y="143"/>
                    <a:pt x="2" y="143"/>
                  </a:cubicBezTo>
                  <a:cubicBezTo>
                    <a:pt x="16" y="239"/>
                    <a:pt x="0" y="221"/>
                    <a:pt x="114" y="231"/>
                  </a:cubicBezTo>
                  <a:cubicBezTo>
                    <a:pt x="157" y="228"/>
                    <a:pt x="200" y="232"/>
                    <a:pt x="242" y="223"/>
                  </a:cubicBezTo>
                  <a:cubicBezTo>
                    <a:pt x="289" y="213"/>
                    <a:pt x="276" y="124"/>
                    <a:pt x="258" y="79"/>
                  </a:cubicBezTo>
                  <a:cubicBezTo>
                    <a:pt x="253" y="66"/>
                    <a:pt x="159" y="56"/>
                    <a:pt x="154" y="55"/>
                  </a:cubicBezTo>
                  <a:cubicBezTo>
                    <a:pt x="115" y="42"/>
                    <a:pt x="92" y="32"/>
                    <a:pt x="58" y="15"/>
                  </a:cubicBezTo>
                  <a:cubicBezTo>
                    <a:pt x="31" y="2"/>
                    <a:pt x="34" y="0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3934" name="Group 142"/>
          <p:cNvGrpSpPr>
            <a:grpSpLocks/>
          </p:cNvGrpSpPr>
          <p:nvPr/>
        </p:nvGrpSpPr>
        <p:grpSpPr bwMode="auto">
          <a:xfrm>
            <a:off x="914400" y="1697038"/>
            <a:ext cx="1676400" cy="2265362"/>
            <a:chOff x="576" y="1309"/>
            <a:chExt cx="1056" cy="1427"/>
          </a:xfrm>
        </p:grpSpPr>
        <p:sp>
          <p:nvSpPr>
            <p:cNvPr id="33935" name="Freeform 143"/>
            <p:cNvSpPr>
              <a:spLocks/>
            </p:cNvSpPr>
            <p:nvPr/>
          </p:nvSpPr>
          <p:spPr bwMode="auto">
            <a:xfrm>
              <a:off x="1139" y="1309"/>
              <a:ext cx="493" cy="359"/>
            </a:xfrm>
            <a:custGeom>
              <a:avLst/>
              <a:gdLst>
                <a:gd name="T0" fmla="*/ 325 w 493"/>
                <a:gd name="T1" fmla="*/ 3 h 359"/>
                <a:gd name="T2" fmla="*/ 85 w 493"/>
                <a:gd name="T3" fmla="*/ 11 h 359"/>
                <a:gd name="T4" fmla="*/ 37 w 493"/>
                <a:gd name="T5" fmla="*/ 43 h 359"/>
                <a:gd name="T6" fmla="*/ 21 w 493"/>
                <a:gd name="T7" fmla="*/ 195 h 359"/>
                <a:gd name="T8" fmla="*/ 37 w 493"/>
                <a:gd name="T9" fmla="*/ 251 h 359"/>
                <a:gd name="T10" fmla="*/ 181 w 493"/>
                <a:gd name="T11" fmla="*/ 267 h 359"/>
                <a:gd name="T12" fmla="*/ 229 w 493"/>
                <a:gd name="T13" fmla="*/ 299 h 359"/>
                <a:gd name="T14" fmla="*/ 245 w 493"/>
                <a:gd name="T15" fmla="*/ 323 h 359"/>
                <a:gd name="T16" fmla="*/ 317 w 493"/>
                <a:gd name="T17" fmla="*/ 355 h 359"/>
                <a:gd name="T18" fmla="*/ 493 w 493"/>
                <a:gd name="T19" fmla="*/ 275 h 359"/>
                <a:gd name="T20" fmla="*/ 445 w 493"/>
                <a:gd name="T21" fmla="*/ 83 h 359"/>
                <a:gd name="T22" fmla="*/ 429 w 493"/>
                <a:gd name="T23" fmla="*/ 51 h 359"/>
                <a:gd name="T24" fmla="*/ 381 w 493"/>
                <a:gd name="T25" fmla="*/ 35 h 359"/>
                <a:gd name="T26" fmla="*/ 357 w 493"/>
                <a:gd name="T27" fmla="*/ 19 h 359"/>
                <a:gd name="T28" fmla="*/ 317 w 493"/>
                <a:gd name="T29" fmla="*/ 11 h 359"/>
                <a:gd name="T30" fmla="*/ 325 w 493"/>
                <a:gd name="T31" fmla="*/ 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359">
                  <a:moveTo>
                    <a:pt x="325" y="3"/>
                  </a:moveTo>
                  <a:cubicBezTo>
                    <a:pt x="245" y="6"/>
                    <a:pt x="164" y="0"/>
                    <a:pt x="85" y="11"/>
                  </a:cubicBezTo>
                  <a:cubicBezTo>
                    <a:pt x="66" y="14"/>
                    <a:pt x="37" y="43"/>
                    <a:pt x="37" y="43"/>
                  </a:cubicBezTo>
                  <a:cubicBezTo>
                    <a:pt x="0" y="98"/>
                    <a:pt x="12" y="114"/>
                    <a:pt x="21" y="195"/>
                  </a:cubicBezTo>
                  <a:cubicBezTo>
                    <a:pt x="21" y="195"/>
                    <a:pt x="33" y="247"/>
                    <a:pt x="37" y="251"/>
                  </a:cubicBezTo>
                  <a:cubicBezTo>
                    <a:pt x="71" y="285"/>
                    <a:pt x="133" y="264"/>
                    <a:pt x="181" y="267"/>
                  </a:cubicBezTo>
                  <a:cubicBezTo>
                    <a:pt x="197" y="278"/>
                    <a:pt x="218" y="283"/>
                    <a:pt x="229" y="299"/>
                  </a:cubicBezTo>
                  <a:cubicBezTo>
                    <a:pt x="234" y="307"/>
                    <a:pt x="237" y="317"/>
                    <a:pt x="245" y="323"/>
                  </a:cubicBezTo>
                  <a:cubicBezTo>
                    <a:pt x="257" y="332"/>
                    <a:pt x="301" y="350"/>
                    <a:pt x="317" y="355"/>
                  </a:cubicBezTo>
                  <a:cubicBezTo>
                    <a:pt x="447" y="336"/>
                    <a:pt x="430" y="359"/>
                    <a:pt x="493" y="275"/>
                  </a:cubicBezTo>
                  <a:cubicBezTo>
                    <a:pt x="487" y="200"/>
                    <a:pt x="481" y="146"/>
                    <a:pt x="445" y="83"/>
                  </a:cubicBezTo>
                  <a:cubicBezTo>
                    <a:pt x="439" y="73"/>
                    <a:pt x="439" y="58"/>
                    <a:pt x="429" y="51"/>
                  </a:cubicBezTo>
                  <a:cubicBezTo>
                    <a:pt x="416" y="41"/>
                    <a:pt x="397" y="40"/>
                    <a:pt x="381" y="35"/>
                  </a:cubicBezTo>
                  <a:cubicBezTo>
                    <a:pt x="372" y="32"/>
                    <a:pt x="366" y="22"/>
                    <a:pt x="357" y="19"/>
                  </a:cubicBezTo>
                  <a:cubicBezTo>
                    <a:pt x="344" y="14"/>
                    <a:pt x="329" y="17"/>
                    <a:pt x="317" y="11"/>
                  </a:cubicBezTo>
                  <a:cubicBezTo>
                    <a:pt x="314" y="9"/>
                    <a:pt x="322" y="6"/>
                    <a:pt x="32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grpSp>
          <p:nvGrpSpPr>
            <p:cNvPr id="33936" name="Group 144"/>
            <p:cNvGrpSpPr>
              <a:grpSpLocks/>
            </p:cNvGrpSpPr>
            <p:nvPr/>
          </p:nvGrpSpPr>
          <p:grpSpPr bwMode="auto">
            <a:xfrm>
              <a:off x="576" y="2599"/>
              <a:ext cx="315" cy="137"/>
              <a:chOff x="4847" y="2640"/>
              <a:chExt cx="315" cy="137"/>
            </a:xfrm>
          </p:grpSpPr>
          <p:sp>
            <p:nvSpPr>
              <p:cNvPr id="33937" name="Oval 145"/>
              <p:cNvSpPr>
                <a:spLocks noChangeArrowheads="1"/>
              </p:cNvSpPr>
              <p:nvPr/>
            </p:nvSpPr>
            <p:spPr bwMode="auto">
              <a:xfrm>
                <a:off x="4847" y="2640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938" name="Oval 146"/>
              <p:cNvSpPr>
                <a:spLocks noChangeArrowheads="1"/>
              </p:cNvSpPr>
              <p:nvPr/>
            </p:nvSpPr>
            <p:spPr bwMode="auto">
              <a:xfrm>
                <a:off x="5087" y="2688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3939" name="Text Box 147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&lt; 5 mmol/L</a:t>
            </a:r>
          </a:p>
        </p:txBody>
      </p:sp>
      <p:sp>
        <p:nvSpPr>
          <p:cNvPr id="33943" name="Text Box 151"/>
          <p:cNvSpPr txBox="1">
            <a:spLocks noChangeArrowheads="1"/>
          </p:cNvSpPr>
          <p:nvPr/>
        </p:nvSpPr>
        <p:spPr bwMode="auto">
          <a:xfrm>
            <a:off x="5638800" y="3997325"/>
            <a:ext cx="3429000" cy="1031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foie est le seul organe capable de </a:t>
            </a:r>
            <a:r>
              <a:rPr lang="fr-FR" sz="2000">
                <a:solidFill>
                  <a:srgbClr val="FF3300"/>
                </a:solidFill>
              </a:rPr>
              <a:t>libérer</a:t>
            </a:r>
            <a:r>
              <a:rPr lang="fr-FR" sz="2000"/>
              <a:t> du glucose lors d’une hypoglycémie</a:t>
            </a:r>
            <a:endParaRPr lang="fr-FR" sz="2000">
              <a:solidFill>
                <a:srgbClr val="FF3300"/>
              </a:solidFill>
            </a:endParaRPr>
          </a:p>
        </p:txBody>
      </p:sp>
      <p:sp>
        <p:nvSpPr>
          <p:cNvPr id="33944" name="Text Box 152"/>
          <p:cNvSpPr txBox="1">
            <a:spLocks noChangeArrowheads="1"/>
          </p:cNvSpPr>
          <p:nvPr/>
        </p:nvSpPr>
        <p:spPr bwMode="auto">
          <a:xfrm>
            <a:off x="6248400" y="5140325"/>
            <a:ext cx="2819400" cy="16414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libération du </a:t>
            </a:r>
            <a:r>
              <a:rPr lang="fr-FR" sz="2000">
                <a:solidFill>
                  <a:srgbClr val="FF3300"/>
                </a:solidFill>
              </a:rPr>
              <a:t>glucose hépatique</a:t>
            </a:r>
            <a:r>
              <a:rPr lang="fr-FR" sz="2000"/>
              <a:t> permet de maintenir stable la glycémie entre les repas</a:t>
            </a:r>
          </a:p>
        </p:txBody>
      </p:sp>
      <p:grpSp>
        <p:nvGrpSpPr>
          <p:cNvPr id="33947" name="Group 155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33948" name="Freeform 156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3949" name="Oval 157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950" name="Oval 158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3929" name="Line 137"/>
          <p:cNvSpPr>
            <a:spLocks noChangeShapeType="1"/>
          </p:cNvSpPr>
          <p:nvPr/>
        </p:nvSpPr>
        <p:spPr bwMode="auto">
          <a:xfrm flipH="1">
            <a:off x="1447800" y="2133600"/>
            <a:ext cx="685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33956" name="Group 164"/>
          <p:cNvGrpSpPr>
            <a:grpSpLocks/>
          </p:cNvGrpSpPr>
          <p:nvPr/>
        </p:nvGrpSpPr>
        <p:grpSpPr bwMode="auto">
          <a:xfrm>
            <a:off x="76200" y="5257800"/>
            <a:ext cx="2895600" cy="685800"/>
            <a:chOff x="48" y="3312"/>
            <a:chExt cx="1824" cy="432"/>
          </a:xfrm>
        </p:grpSpPr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48" y="3312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33958" name="Text Box 166"/>
            <p:cNvSpPr txBox="1">
              <a:spLocks noChangeArrowheads="1"/>
            </p:cNvSpPr>
            <p:nvPr/>
          </p:nvSpPr>
          <p:spPr bwMode="auto">
            <a:xfrm>
              <a:off x="96" y="3360"/>
              <a:ext cx="1680" cy="250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2000"/>
                <a:t>Glycémie = 5 mmol/L</a:t>
              </a:r>
            </a:p>
          </p:txBody>
        </p:sp>
      </p:grpSp>
      <p:sp>
        <p:nvSpPr>
          <p:cNvPr id="33959" name="Text Box 167"/>
          <p:cNvSpPr txBox="1">
            <a:spLocks noChangeArrowheads="1"/>
          </p:cNvSpPr>
          <p:nvPr/>
        </p:nvSpPr>
        <p:spPr bwMode="auto">
          <a:xfrm>
            <a:off x="2133600" y="3733800"/>
            <a:ext cx="1066800" cy="361950"/>
          </a:xfrm>
          <a:prstGeom prst="rect">
            <a:avLst/>
          </a:prstGeom>
          <a:solidFill>
            <a:srgbClr val="FFCC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Glucagon</a:t>
            </a:r>
          </a:p>
        </p:txBody>
      </p:sp>
      <p:sp>
        <p:nvSpPr>
          <p:cNvPr id="33960" name="Line 168"/>
          <p:cNvSpPr>
            <a:spLocks noChangeShapeType="1"/>
          </p:cNvSpPr>
          <p:nvPr/>
        </p:nvSpPr>
        <p:spPr bwMode="auto">
          <a:xfrm flipV="1">
            <a:off x="2667000" y="2514600"/>
            <a:ext cx="685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3961" name="Text Box 169"/>
          <p:cNvSpPr txBox="1">
            <a:spLocks noChangeArrowheads="1"/>
          </p:cNvSpPr>
          <p:nvPr/>
        </p:nvSpPr>
        <p:spPr bwMode="auto">
          <a:xfrm>
            <a:off x="32004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33962" name="Text Box 170"/>
          <p:cNvSpPr txBox="1">
            <a:spLocks noChangeArrowheads="1"/>
          </p:cNvSpPr>
          <p:nvPr/>
        </p:nvSpPr>
        <p:spPr bwMode="auto">
          <a:xfrm>
            <a:off x="2895600" y="5445125"/>
            <a:ext cx="3200400" cy="13366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Le glucagon est une hormone hyperglycémiante stimulant la glycogénolyse hépatique</a:t>
            </a:r>
          </a:p>
        </p:txBody>
      </p:sp>
    </p:spTree>
    <p:extLst>
      <p:ext uri="{BB962C8B-B14F-4D97-AF65-F5344CB8AC3E}">
        <p14:creationId xmlns:p14="http://schemas.microsoft.com/office/powerpoint/2010/main" xmlns="" val="34240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70" name="Text Box 118"/>
          <p:cNvSpPr txBox="1">
            <a:spLocks noChangeArrowheads="1"/>
          </p:cNvSpPr>
          <p:nvPr/>
        </p:nvSpPr>
        <p:spPr bwMode="auto">
          <a:xfrm>
            <a:off x="1143000" y="127000"/>
            <a:ext cx="68580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Les muscles et la régulation de la glycémie</a:t>
            </a:r>
          </a:p>
        </p:txBody>
      </p:sp>
      <p:sp>
        <p:nvSpPr>
          <p:cNvPr id="49273" name="Oval 121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9274" name="Text Box 122"/>
          <p:cNvSpPr txBox="1">
            <a:spLocks noChangeArrowheads="1"/>
          </p:cNvSpPr>
          <p:nvPr/>
        </p:nvSpPr>
        <p:spPr bwMode="auto">
          <a:xfrm>
            <a:off x="76200" y="6359525"/>
            <a:ext cx="2438400" cy="4222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2- Si hypoglycémie</a:t>
            </a:r>
          </a:p>
        </p:txBody>
      </p:sp>
      <p:grpSp>
        <p:nvGrpSpPr>
          <p:cNvPr id="49276" name="Group 124"/>
          <p:cNvGrpSpPr>
            <a:grpSpLocks/>
          </p:cNvGrpSpPr>
          <p:nvPr/>
        </p:nvGrpSpPr>
        <p:grpSpPr bwMode="auto">
          <a:xfrm>
            <a:off x="5334000" y="1371600"/>
            <a:ext cx="1981200" cy="1447800"/>
            <a:chOff x="2640" y="1872"/>
            <a:chExt cx="2448" cy="1824"/>
          </a:xfrm>
        </p:grpSpPr>
        <p:sp>
          <p:nvSpPr>
            <p:cNvPr id="49277" name="Line 125"/>
            <p:cNvSpPr>
              <a:spLocks noChangeShapeType="1"/>
            </p:cNvSpPr>
            <p:nvPr/>
          </p:nvSpPr>
          <p:spPr bwMode="auto">
            <a:xfrm>
              <a:off x="3888" y="3168"/>
              <a:ext cx="19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78" name="Oval 126"/>
            <p:cNvSpPr>
              <a:spLocks noChangeArrowheads="1"/>
            </p:cNvSpPr>
            <p:nvPr/>
          </p:nvSpPr>
          <p:spPr bwMode="auto">
            <a:xfrm>
              <a:off x="264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79" name="Oval 127"/>
            <p:cNvSpPr>
              <a:spLocks noChangeArrowheads="1"/>
            </p:cNvSpPr>
            <p:nvPr/>
          </p:nvSpPr>
          <p:spPr bwMode="auto">
            <a:xfrm>
              <a:off x="331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0" name="Oval 128"/>
            <p:cNvSpPr>
              <a:spLocks noChangeArrowheads="1"/>
            </p:cNvSpPr>
            <p:nvPr/>
          </p:nvSpPr>
          <p:spPr bwMode="auto">
            <a:xfrm>
              <a:off x="3888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1" name="Oval 129"/>
            <p:cNvSpPr>
              <a:spLocks noChangeArrowheads="1"/>
            </p:cNvSpPr>
            <p:nvPr/>
          </p:nvSpPr>
          <p:spPr bwMode="auto">
            <a:xfrm>
              <a:off x="3168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2" name="Line 130"/>
            <p:cNvSpPr>
              <a:spLocks noChangeShapeType="1"/>
            </p:cNvSpPr>
            <p:nvPr/>
          </p:nvSpPr>
          <p:spPr bwMode="auto">
            <a:xfrm>
              <a:off x="278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83" name="Oval 131"/>
            <p:cNvSpPr>
              <a:spLocks noChangeArrowheads="1"/>
            </p:cNvSpPr>
            <p:nvPr/>
          </p:nvSpPr>
          <p:spPr bwMode="auto">
            <a:xfrm>
              <a:off x="312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4" name="Oval 132"/>
            <p:cNvSpPr>
              <a:spLocks noChangeArrowheads="1"/>
            </p:cNvSpPr>
            <p:nvPr/>
          </p:nvSpPr>
          <p:spPr bwMode="auto">
            <a:xfrm>
              <a:off x="336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5" name="Line 133"/>
            <p:cNvSpPr>
              <a:spLocks noChangeShapeType="1"/>
            </p:cNvSpPr>
            <p:nvPr/>
          </p:nvSpPr>
          <p:spPr bwMode="auto">
            <a:xfrm>
              <a:off x="326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86" name="Line 134"/>
            <p:cNvSpPr>
              <a:spLocks noChangeShapeType="1"/>
            </p:cNvSpPr>
            <p:nvPr/>
          </p:nvSpPr>
          <p:spPr bwMode="auto">
            <a:xfrm>
              <a:off x="302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87" name="Line 135"/>
            <p:cNvSpPr>
              <a:spLocks noChangeShapeType="1"/>
            </p:cNvSpPr>
            <p:nvPr/>
          </p:nvSpPr>
          <p:spPr bwMode="auto">
            <a:xfrm rot="3903365">
              <a:off x="2914" y="2757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89" name="Line 137"/>
            <p:cNvSpPr>
              <a:spLocks noChangeShapeType="1"/>
            </p:cNvSpPr>
            <p:nvPr/>
          </p:nvSpPr>
          <p:spPr bwMode="auto">
            <a:xfrm rot="3903365">
              <a:off x="3010" y="300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90" name="Line 138"/>
            <p:cNvSpPr>
              <a:spLocks noChangeShapeType="1"/>
            </p:cNvSpPr>
            <p:nvPr/>
          </p:nvSpPr>
          <p:spPr bwMode="auto">
            <a:xfrm>
              <a:off x="2976" y="2736"/>
              <a:ext cx="24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91" name="Oval 139"/>
            <p:cNvSpPr>
              <a:spLocks noChangeArrowheads="1"/>
            </p:cNvSpPr>
            <p:nvPr/>
          </p:nvSpPr>
          <p:spPr bwMode="auto">
            <a:xfrm>
              <a:off x="2976" y="283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92" name="Oval 140"/>
            <p:cNvSpPr>
              <a:spLocks noChangeArrowheads="1"/>
            </p:cNvSpPr>
            <p:nvPr/>
          </p:nvSpPr>
          <p:spPr bwMode="auto">
            <a:xfrm>
              <a:off x="307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93" name="Line 141"/>
            <p:cNvSpPr>
              <a:spLocks noChangeShapeType="1"/>
            </p:cNvSpPr>
            <p:nvPr/>
          </p:nvSpPr>
          <p:spPr bwMode="auto">
            <a:xfrm>
              <a:off x="321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94" name="Oval 142"/>
            <p:cNvSpPr>
              <a:spLocks noChangeArrowheads="1"/>
            </p:cNvSpPr>
            <p:nvPr/>
          </p:nvSpPr>
          <p:spPr bwMode="auto">
            <a:xfrm>
              <a:off x="355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95" name="Line 143"/>
            <p:cNvSpPr>
              <a:spLocks noChangeShapeType="1"/>
            </p:cNvSpPr>
            <p:nvPr/>
          </p:nvSpPr>
          <p:spPr bwMode="auto">
            <a:xfrm>
              <a:off x="369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96" name="Oval 144"/>
            <p:cNvSpPr>
              <a:spLocks noChangeArrowheads="1"/>
            </p:cNvSpPr>
            <p:nvPr/>
          </p:nvSpPr>
          <p:spPr bwMode="auto">
            <a:xfrm>
              <a:off x="403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97" name="Oval 145"/>
            <p:cNvSpPr>
              <a:spLocks noChangeArrowheads="1"/>
            </p:cNvSpPr>
            <p:nvPr/>
          </p:nvSpPr>
          <p:spPr bwMode="auto">
            <a:xfrm>
              <a:off x="427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298" name="Line 146"/>
            <p:cNvSpPr>
              <a:spLocks noChangeShapeType="1"/>
            </p:cNvSpPr>
            <p:nvPr/>
          </p:nvSpPr>
          <p:spPr bwMode="auto">
            <a:xfrm>
              <a:off x="417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99" name="Line 147"/>
            <p:cNvSpPr>
              <a:spLocks noChangeShapeType="1"/>
            </p:cNvSpPr>
            <p:nvPr/>
          </p:nvSpPr>
          <p:spPr bwMode="auto">
            <a:xfrm>
              <a:off x="393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00" name="Line 148"/>
            <p:cNvSpPr>
              <a:spLocks noChangeShapeType="1"/>
            </p:cNvSpPr>
            <p:nvPr/>
          </p:nvSpPr>
          <p:spPr bwMode="auto">
            <a:xfrm>
              <a:off x="3456" y="31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01" name="Oval 149"/>
            <p:cNvSpPr>
              <a:spLocks noChangeArrowheads="1"/>
            </p:cNvSpPr>
            <p:nvPr/>
          </p:nvSpPr>
          <p:spPr bwMode="auto">
            <a:xfrm>
              <a:off x="3792" y="30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02" name="Oval 150"/>
            <p:cNvSpPr>
              <a:spLocks noChangeArrowheads="1"/>
            </p:cNvSpPr>
            <p:nvPr/>
          </p:nvSpPr>
          <p:spPr bwMode="auto">
            <a:xfrm>
              <a:off x="398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03" name="Line 151"/>
            <p:cNvSpPr>
              <a:spLocks noChangeShapeType="1"/>
            </p:cNvSpPr>
            <p:nvPr/>
          </p:nvSpPr>
          <p:spPr bwMode="auto">
            <a:xfrm>
              <a:off x="3504" y="264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04" name="Oval 152"/>
            <p:cNvSpPr>
              <a:spLocks noChangeArrowheads="1"/>
            </p:cNvSpPr>
            <p:nvPr/>
          </p:nvSpPr>
          <p:spPr bwMode="auto">
            <a:xfrm>
              <a:off x="360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05" name="Line 153"/>
            <p:cNvSpPr>
              <a:spLocks noChangeShapeType="1"/>
            </p:cNvSpPr>
            <p:nvPr/>
          </p:nvSpPr>
          <p:spPr bwMode="auto">
            <a:xfrm>
              <a:off x="374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06" name="Oval 154"/>
            <p:cNvSpPr>
              <a:spLocks noChangeArrowheads="1"/>
            </p:cNvSpPr>
            <p:nvPr/>
          </p:nvSpPr>
          <p:spPr bwMode="auto">
            <a:xfrm>
              <a:off x="408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07" name="Oval 155"/>
            <p:cNvSpPr>
              <a:spLocks noChangeArrowheads="1"/>
            </p:cNvSpPr>
            <p:nvPr/>
          </p:nvSpPr>
          <p:spPr bwMode="auto">
            <a:xfrm>
              <a:off x="432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08" name="Line 156"/>
            <p:cNvSpPr>
              <a:spLocks noChangeShapeType="1"/>
            </p:cNvSpPr>
            <p:nvPr/>
          </p:nvSpPr>
          <p:spPr bwMode="auto">
            <a:xfrm>
              <a:off x="422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09" name="Line 157"/>
            <p:cNvSpPr>
              <a:spLocks noChangeShapeType="1"/>
            </p:cNvSpPr>
            <p:nvPr/>
          </p:nvSpPr>
          <p:spPr bwMode="auto">
            <a:xfrm>
              <a:off x="3984" y="264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10" name="Oval 158"/>
            <p:cNvSpPr>
              <a:spLocks noChangeArrowheads="1"/>
            </p:cNvSpPr>
            <p:nvPr/>
          </p:nvSpPr>
          <p:spPr bwMode="auto">
            <a:xfrm>
              <a:off x="3840" y="2595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1" name="Line 159"/>
            <p:cNvSpPr>
              <a:spLocks noChangeShapeType="1"/>
            </p:cNvSpPr>
            <p:nvPr/>
          </p:nvSpPr>
          <p:spPr bwMode="auto">
            <a:xfrm flipH="1">
              <a:off x="3696" y="2016"/>
              <a:ext cx="24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12" name="Oval 160"/>
            <p:cNvSpPr>
              <a:spLocks noChangeArrowheads="1"/>
            </p:cNvSpPr>
            <p:nvPr/>
          </p:nvSpPr>
          <p:spPr bwMode="auto">
            <a:xfrm>
              <a:off x="3792" y="211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3" name="Oval 161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4" name="Oval 162"/>
            <p:cNvSpPr>
              <a:spLocks noChangeArrowheads="1"/>
            </p:cNvSpPr>
            <p:nvPr/>
          </p:nvSpPr>
          <p:spPr bwMode="auto">
            <a:xfrm>
              <a:off x="3696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5" name="Oval 163"/>
            <p:cNvSpPr>
              <a:spLocks noChangeArrowheads="1"/>
            </p:cNvSpPr>
            <p:nvPr/>
          </p:nvSpPr>
          <p:spPr bwMode="auto">
            <a:xfrm>
              <a:off x="422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6" name="Line 164"/>
            <p:cNvSpPr>
              <a:spLocks noChangeShapeType="1"/>
            </p:cNvSpPr>
            <p:nvPr/>
          </p:nvSpPr>
          <p:spPr bwMode="auto">
            <a:xfrm>
              <a:off x="436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17" name="Oval 165"/>
            <p:cNvSpPr>
              <a:spLocks noChangeArrowheads="1"/>
            </p:cNvSpPr>
            <p:nvPr/>
          </p:nvSpPr>
          <p:spPr bwMode="auto">
            <a:xfrm>
              <a:off x="470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8" name="Oval 166"/>
            <p:cNvSpPr>
              <a:spLocks noChangeArrowheads="1"/>
            </p:cNvSpPr>
            <p:nvPr/>
          </p:nvSpPr>
          <p:spPr bwMode="auto">
            <a:xfrm>
              <a:off x="494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19" name="Line 167"/>
            <p:cNvSpPr>
              <a:spLocks noChangeShapeType="1"/>
            </p:cNvSpPr>
            <p:nvPr/>
          </p:nvSpPr>
          <p:spPr bwMode="auto">
            <a:xfrm>
              <a:off x="484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0" name="Line 168"/>
            <p:cNvSpPr>
              <a:spLocks noChangeShapeType="1"/>
            </p:cNvSpPr>
            <p:nvPr/>
          </p:nvSpPr>
          <p:spPr bwMode="auto">
            <a:xfrm>
              <a:off x="460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1" name="Line 169"/>
            <p:cNvSpPr>
              <a:spLocks noChangeShapeType="1"/>
            </p:cNvSpPr>
            <p:nvPr/>
          </p:nvSpPr>
          <p:spPr bwMode="auto">
            <a:xfrm>
              <a:off x="4128" y="360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2" name="Oval 170"/>
            <p:cNvSpPr>
              <a:spLocks noChangeArrowheads="1"/>
            </p:cNvSpPr>
            <p:nvPr/>
          </p:nvSpPr>
          <p:spPr bwMode="auto">
            <a:xfrm>
              <a:off x="4464" y="355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23" name="Oval 171"/>
            <p:cNvSpPr>
              <a:spLocks noChangeArrowheads="1"/>
            </p:cNvSpPr>
            <p:nvPr/>
          </p:nvSpPr>
          <p:spPr bwMode="auto">
            <a:xfrm>
              <a:off x="412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24" name="Line 172"/>
            <p:cNvSpPr>
              <a:spLocks noChangeShapeType="1"/>
            </p:cNvSpPr>
            <p:nvPr/>
          </p:nvSpPr>
          <p:spPr bwMode="auto">
            <a:xfrm>
              <a:off x="427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5" name="Oval 173"/>
            <p:cNvSpPr>
              <a:spLocks noChangeArrowheads="1"/>
            </p:cNvSpPr>
            <p:nvPr/>
          </p:nvSpPr>
          <p:spPr bwMode="auto">
            <a:xfrm>
              <a:off x="460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26" name="Oval 174"/>
            <p:cNvSpPr>
              <a:spLocks noChangeArrowheads="1"/>
            </p:cNvSpPr>
            <p:nvPr/>
          </p:nvSpPr>
          <p:spPr bwMode="auto">
            <a:xfrm>
              <a:off x="484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27" name="Line 175"/>
            <p:cNvSpPr>
              <a:spLocks noChangeShapeType="1"/>
            </p:cNvSpPr>
            <p:nvPr/>
          </p:nvSpPr>
          <p:spPr bwMode="auto">
            <a:xfrm>
              <a:off x="475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8" name="Line 176"/>
            <p:cNvSpPr>
              <a:spLocks noChangeShapeType="1"/>
            </p:cNvSpPr>
            <p:nvPr/>
          </p:nvSpPr>
          <p:spPr bwMode="auto">
            <a:xfrm>
              <a:off x="451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4032" y="1920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30" name="Oval 178"/>
            <p:cNvSpPr>
              <a:spLocks noChangeArrowheads="1"/>
            </p:cNvSpPr>
            <p:nvPr/>
          </p:nvSpPr>
          <p:spPr bwMode="auto">
            <a:xfrm>
              <a:off x="4368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9331" name="Line 179"/>
          <p:cNvSpPr>
            <a:spLocks noChangeShapeType="1"/>
          </p:cNvSpPr>
          <p:nvPr/>
        </p:nvSpPr>
        <p:spPr bwMode="auto">
          <a:xfrm flipH="1">
            <a:off x="32004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49332" name="Group 180"/>
          <p:cNvGrpSpPr>
            <a:grpSpLocks/>
          </p:cNvGrpSpPr>
          <p:nvPr/>
        </p:nvGrpSpPr>
        <p:grpSpPr bwMode="auto">
          <a:xfrm>
            <a:off x="608013" y="4278313"/>
            <a:ext cx="687387" cy="217487"/>
            <a:chOff x="4751" y="2935"/>
            <a:chExt cx="433" cy="137"/>
          </a:xfrm>
        </p:grpSpPr>
        <p:sp>
          <p:nvSpPr>
            <p:cNvPr id="49333" name="Oval 181"/>
            <p:cNvSpPr>
              <a:spLocks noChangeArrowheads="1"/>
            </p:cNvSpPr>
            <p:nvPr/>
          </p:nvSpPr>
          <p:spPr bwMode="auto">
            <a:xfrm>
              <a:off x="4751" y="2935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34" name="Oval 182"/>
            <p:cNvSpPr>
              <a:spLocks noChangeArrowheads="1"/>
            </p:cNvSpPr>
            <p:nvPr/>
          </p:nvSpPr>
          <p:spPr bwMode="auto">
            <a:xfrm>
              <a:off x="4991" y="2983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35" name="Oval 183"/>
            <p:cNvSpPr>
              <a:spLocks noChangeArrowheads="1"/>
            </p:cNvSpPr>
            <p:nvPr/>
          </p:nvSpPr>
          <p:spPr bwMode="auto">
            <a:xfrm>
              <a:off x="5108" y="2983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49336" name="Text Box 184"/>
          <p:cNvSpPr txBox="1">
            <a:spLocks noChangeArrowheads="1"/>
          </p:cNvSpPr>
          <p:nvPr/>
        </p:nvSpPr>
        <p:spPr bwMode="auto">
          <a:xfrm>
            <a:off x="3352800" y="3657600"/>
            <a:ext cx="2286000" cy="1616075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muscle ne peut pas libérer le glucose qu’il produit par glycogénolyse</a:t>
            </a:r>
          </a:p>
        </p:txBody>
      </p:sp>
      <p:grpSp>
        <p:nvGrpSpPr>
          <p:cNvPr id="49337" name="Group 185"/>
          <p:cNvGrpSpPr>
            <a:grpSpLocks/>
          </p:cNvGrpSpPr>
          <p:nvPr/>
        </p:nvGrpSpPr>
        <p:grpSpPr bwMode="auto">
          <a:xfrm>
            <a:off x="3352800" y="1981200"/>
            <a:ext cx="1676400" cy="514350"/>
            <a:chOff x="2112" y="1632"/>
            <a:chExt cx="1056" cy="324"/>
          </a:xfrm>
        </p:grpSpPr>
        <p:sp>
          <p:nvSpPr>
            <p:cNvPr id="49338" name="Text Box 186"/>
            <p:cNvSpPr txBox="1">
              <a:spLocks noChangeArrowheads="1"/>
            </p:cNvSpPr>
            <p:nvPr/>
          </p:nvSpPr>
          <p:spPr bwMode="auto">
            <a:xfrm>
              <a:off x="2112" y="1728"/>
              <a:ext cx="1056" cy="22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2- Glycogénolyse</a:t>
              </a:r>
            </a:p>
          </p:txBody>
        </p:sp>
        <p:sp>
          <p:nvSpPr>
            <p:cNvPr id="49339" name="Line 187"/>
            <p:cNvSpPr>
              <a:spLocks noChangeShapeType="1"/>
            </p:cNvSpPr>
            <p:nvPr/>
          </p:nvSpPr>
          <p:spPr bwMode="auto">
            <a:xfrm>
              <a:off x="2640" y="163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9340" name="Text Box 188"/>
          <p:cNvSpPr txBox="1">
            <a:spLocks noChangeArrowheads="1"/>
          </p:cNvSpPr>
          <p:nvPr/>
        </p:nvSpPr>
        <p:spPr bwMode="auto">
          <a:xfrm>
            <a:off x="457200" y="47244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sp>
        <p:nvSpPr>
          <p:cNvPr id="49341" name="Text Box 189"/>
          <p:cNvSpPr txBox="1">
            <a:spLocks noChangeArrowheads="1"/>
          </p:cNvSpPr>
          <p:nvPr/>
        </p:nvSpPr>
        <p:spPr bwMode="auto">
          <a:xfrm>
            <a:off x="5791200" y="28194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Glycogène</a:t>
            </a:r>
          </a:p>
        </p:txBody>
      </p:sp>
      <p:grpSp>
        <p:nvGrpSpPr>
          <p:cNvPr id="49342" name="Group 190"/>
          <p:cNvGrpSpPr>
            <a:grpSpLocks/>
          </p:cNvGrpSpPr>
          <p:nvPr/>
        </p:nvGrpSpPr>
        <p:grpSpPr bwMode="auto">
          <a:xfrm>
            <a:off x="1981200" y="1905000"/>
            <a:ext cx="5411788" cy="989013"/>
            <a:chOff x="1248" y="1440"/>
            <a:chExt cx="3409" cy="623"/>
          </a:xfrm>
        </p:grpSpPr>
        <p:grpSp>
          <p:nvGrpSpPr>
            <p:cNvPr id="49343" name="Group 191"/>
            <p:cNvGrpSpPr>
              <a:grpSpLocks/>
            </p:cNvGrpSpPr>
            <p:nvPr/>
          </p:nvGrpSpPr>
          <p:grpSpPr bwMode="auto">
            <a:xfrm>
              <a:off x="1248" y="1440"/>
              <a:ext cx="315" cy="137"/>
              <a:chOff x="4847" y="2640"/>
              <a:chExt cx="315" cy="137"/>
            </a:xfrm>
          </p:grpSpPr>
          <p:sp>
            <p:nvSpPr>
              <p:cNvPr id="49344" name="Oval 192"/>
              <p:cNvSpPr>
                <a:spLocks noChangeArrowheads="1"/>
              </p:cNvSpPr>
              <p:nvPr/>
            </p:nvSpPr>
            <p:spPr bwMode="auto">
              <a:xfrm>
                <a:off x="4847" y="2640"/>
                <a:ext cx="76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9345" name="Oval 193"/>
              <p:cNvSpPr>
                <a:spLocks noChangeArrowheads="1"/>
              </p:cNvSpPr>
              <p:nvPr/>
            </p:nvSpPr>
            <p:spPr bwMode="auto">
              <a:xfrm>
                <a:off x="5087" y="2688"/>
                <a:ext cx="75" cy="89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49346" name="Freeform 194"/>
            <p:cNvSpPr>
              <a:spLocks/>
            </p:cNvSpPr>
            <p:nvPr/>
          </p:nvSpPr>
          <p:spPr bwMode="auto">
            <a:xfrm>
              <a:off x="4368" y="1824"/>
              <a:ext cx="289" cy="239"/>
            </a:xfrm>
            <a:custGeom>
              <a:avLst/>
              <a:gdLst>
                <a:gd name="T0" fmla="*/ 34 w 289"/>
                <a:gd name="T1" fmla="*/ 15 h 239"/>
                <a:gd name="T2" fmla="*/ 18 w 289"/>
                <a:gd name="T3" fmla="*/ 95 h 239"/>
                <a:gd name="T4" fmla="*/ 2 w 289"/>
                <a:gd name="T5" fmla="*/ 143 h 239"/>
                <a:gd name="T6" fmla="*/ 114 w 289"/>
                <a:gd name="T7" fmla="*/ 231 h 239"/>
                <a:gd name="T8" fmla="*/ 242 w 289"/>
                <a:gd name="T9" fmla="*/ 223 h 239"/>
                <a:gd name="T10" fmla="*/ 258 w 289"/>
                <a:gd name="T11" fmla="*/ 79 h 239"/>
                <a:gd name="T12" fmla="*/ 154 w 289"/>
                <a:gd name="T13" fmla="*/ 55 h 239"/>
                <a:gd name="T14" fmla="*/ 58 w 289"/>
                <a:gd name="T15" fmla="*/ 15 h 239"/>
                <a:gd name="T16" fmla="*/ 34 w 289"/>
                <a:gd name="T17" fmla="*/ 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39">
                  <a:moveTo>
                    <a:pt x="34" y="15"/>
                  </a:moveTo>
                  <a:cubicBezTo>
                    <a:pt x="29" y="47"/>
                    <a:pt x="27" y="65"/>
                    <a:pt x="18" y="95"/>
                  </a:cubicBezTo>
                  <a:cubicBezTo>
                    <a:pt x="13" y="111"/>
                    <a:pt x="2" y="143"/>
                    <a:pt x="2" y="143"/>
                  </a:cubicBezTo>
                  <a:cubicBezTo>
                    <a:pt x="16" y="239"/>
                    <a:pt x="0" y="221"/>
                    <a:pt x="114" y="231"/>
                  </a:cubicBezTo>
                  <a:cubicBezTo>
                    <a:pt x="157" y="228"/>
                    <a:pt x="200" y="232"/>
                    <a:pt x="242" y="223"/>
                  </a:cubicBezTo>
                  <a:cubicBezTo>
                    <a:pt x="289" y="213"/>
                    <a:pt x="276" y="124"/>
                    <a:pt x="258" y="79"/>
                  </a:cubicBezTo>
                  <a:cubicBezTo>
                    <a:pt x="253" y="66"/>
                    <a:pt x="159" y="56"/>
                    <a:pt x="154" y="55"/>
                  </a:cubicBezTo>
                  <a:cubicBezTo>
                    <a:pt x="115" y="42"/>
                    <a:pt x="92" y="32"/>
                    <a:pt x="58" y="15"/>
                  </a:cubicBezTo>
                  <a:cubicBezTo>
                    <a:pt x="31" y="2"/>
                    <a:pt x="34" y="0"/>
                    <a:pt x="34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9352" name="Text Box 200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&lt; 5 mmol/L</a:t>
            </a:r>
          </a:p>
        </p:txBody>
      </p:sp>
      <p:sp>
        <p:nvSpPr>
          <p:cNvPr id="49353" name="Text Box 201"/>
          <p:cNvSpPr txBox="1">
            <a:spLocks noChangeArrowheads="1"/>
          </p:cNvSpPr>
          <p:nvPr/>
        </p:nvSpPr>
        <p:spPr bwMode="auto">
          <a:xfrm>
            <a:off x="6019800" y="3810000"/>
            <a:ext cx="3048000" cy="13366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foie est donc le </a:t>
            </a:r>
            <a:r>
              <a:rPr lang="fr-FR" sz="2000" u="sng"/>
              <a:t>seul</a:t>
            </a:r>
            <a:r>
              <a:rPr lang="fr-FR" sz="2000"/>
              <a:t> organe capable de </a:t>
            </a:r>
            <a:r>
              <a:rPr lang="fr-FR" sz="2000">
                <a:solidFill>
                  <a:srgbClr val="FF3300"/>
                </a:solidFill>
              </a:rPr>
              <a:t>libérer</a:t>
            </a:r>
            <a:r>
              <a:rPr lang="fr-FR" sz="2000"/>
              <a:t> du glucose lors d’une hypoglycémie</a:t>
            </a:r>
            <a:endParaRPr lang="fr-FR" sz="2000">
              <a:solidFill>
                <a:srgbClr val="FF3300"/>
              </a:solidFill>
            </a:endParaRPr>
          </a:p>
        </p:txBody>
      </p:sp>
      <p:sp>
        <p:nvSpPr>
          <p:cNvPr id="49354" name="Text Box 202"/>
          <p:cNvSpPr txBox="1">
            <a:spLocks noChangeArrowheads="1"/>
          </p:cNvSpPr>
          <p:nvPr/>
        </p:nvSpPr>
        <p:spPr bwMode="auto">
          <a:xfrm>
            <a:off x="6096000" y="5445125"/>
            <a:ext cx="2971800" cy="13366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La libération du </a:t>
            </a:r>
            <a:r>
              <a:rPr lang="fr-FR" sz="2000">
                <a:solidFill>
                  <a:srgbClr val="FF3300"/>
                </a:solidFill>
              </a:rPr>
              <a:t>glucose hépatique</a:t>
            </a:r>
            <a:r>
              <a:rPr lang="fr-FR" sz="2000"/>
              <a:t> permet de maintenir stable la glycémie entre les repas</a:t>
            </a:r>
          </a:p>
        </p:txBody>
      </p:sp>
      <p:sp>
        <p:nvSpPr>
          <p:cNvPr id="49360" name="Text Box 208"/>
          <p:cNvSpPr txBox="1">
            <a:spLocks noChangeArrowheads="1"/>
          </p:cNvSpPr>
          <p:nvPr/>
        </p:nvSpPr>
        <p:spPr bwMode="auto">
          <a:xfrm>
            <a:off x="3810000" y="838200"/>
            <a:ext cx="1371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MUSCLE</a:t>
            </a:r>
          </a:p>
        </p:txBody>
      </p:sp>
      <p:sp>
        <p:nvSpPr>
          <p:cNvPr id="49364" name="Line 212"/>
          <p:cNvSpPr>
            <a:spLocks noChangeShapeType="1"/>
          </p:cNvSpPr>
          <p:nvPr/>
        </p:nvSpPr>
        <p:spPr bwMode="auto">
          <a:xfrm>
            <a:off x="1828800" y="2895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365" name="Line 213"/>
          <p:cNvSpPr>
            <a:spLocks noChangeShapeType="1"/>
          </p:cNvSpPr>
          <p:nvPr/>
        </p:nvSpPr>
        <p:spPr bwMode="auto">
          <a:xfrm flipV="1">
            <a:off x="2209800" y="22860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366" name="Line 214"/>
          <p:cNvSpPr>
            <a:spLocks noChangeShapeType="1"/>
          </p:cNvSpPr>
          <p:nvPr/>
        </p:nvSpPr>
        <p:spPr bwMode="auto">
          <a:xfrm flipH="1">
            <a:off x="1828800" y="21336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368" name="Line 216"/>
          <p:cNvSpPr>
            <a:spLocks noChangeShapeType="1"/>
          </p:cNvSpPr>
          <p:nvPr/>
        </p:nvSpPr>
        <p:spPr bwMode="auto">
          <a:xfrm flipV="1">
            <a:off x="2362200" y="13716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49369" name="Group 217"/>
          <p:cNvGrpSpPr>
            <a:grpSpLocks/>
          </p:cNvGrpSpPr>
          <p:nvPr/>
        </p:nvGrpSpPr>
        <p:grpSpPr bwMode="auto">
          <a:xfrm flipH="1">
            <a:off x="2514600" y="1466850"/>
            <a:ext cx="1371600" cy="361950"/>
            <a:chOff x="1440" y="1440"/>
            <a:chExt cx="864" cy="228"/>
          </a:xfrm>
        </p:grpSpPr>
        <p:sp>
          <p:nvSpPr>
            <p:cNvPr id="49370" name="Line 218"/>
            <p:cNvSpPr>
              <a:spLocks noChangeShapeType="1"/>
            </p:cNvSpPr>
            <p:nvPr/>
          </p:nvSpPr>
          <p:spPr bwMode="auto">
            <a:xfrm flipH="1">
              <a:off x="2112" y="153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71" name="Text Box 219"/>
            <p:cNvSpPr txBox="1">
              <a:spLocks noChangeArrowheads="1"/>
            </p:cNvSpPr>
            <p:nvPr/>
          </p:nvSpPr>
          <p:spPr bwMode="auto">
            <a:xfrm>
              <a:off x="1440" y="1440"/>
              <a:ext cx="672" cy="2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Glycolyse</a:t>
              </a:r>
            </a:p>
          </p:txBody>
        </p:sp>
      </p:grpSp>
      <p:grpSp>
        <p:nvGrpSpPr>
          <p:cNvPr id="49384" name="Group 232"/>
          <p:cNvGrpSpPr>
            <a:grpSpLocks/>
          </p:cNvGrpSpPr>
          <p:nvPr/>
        </p:nvGrpSpPr>
        <p:grpSpPr bwMode="auto">
          <a:xfrm>
            <a:off x="1641475" y="762000"/>
            <a:ext cx="1939925" cy="2371725"/>
            <a:chOff x="1034" y="480"/>
            <a:chExt cx="1222" cy="1494"/>
          </a:xfrm>
        </p:grpSpPr>
        <p:grpSp>
          <p:nvGrpSpPr>
            <p:cNvPr id="49385" name="Group 233"/>
            <p:cNvGrpSpPr>
              <a:grpSpLocks/>
            </p:cNvGrpSpPr>
            <p:nvPr/>
          </p:nvGrpSpPr>
          <p:grpSpPr bwMode="auto">
            <a:xfrm>
              <a:off x="1092" y="480"/>
              <a:ext cx="1164" cy="1494"/>
              <a:chOff x="1092" y="480"/>
              <a:chExt cx="1164" cy="1494"/>
            </a:xfrm>
          </p:grpSpPr>
          <p:sp>
            <p:nvSpPr>
              <p:cNvPr id="49386" name="Freeform 234"/>
              <p:cNvSpPr>
                <a:spLocks/>
              </p:cNvSpPr>
              <p:nvPr/>
            </p:nvSpPr>
            <p:spPr bwMode="auto">
              <a:xfrm>
                <a:off x="1092" y="1328"/>
                <a:ext cx="505" cy="646"/>
              </a:xfrm>
              <a:custGeom>
                <a:avLst/>
                <a:gdLst>
                  <a:gd name="T0" fmla="*/ 500 w 505"/>
                  <a:gd name="T1" fmla="*/ 312 h 646"/>
                  <a:gd name="T2" fmla="*/ 452 w 505"/>
                  <a:gd name="T3" fmla="*/ 392 h 646"/>
                  <a:gd name="T4" fmla="*/ 348 w 505"/>
                  <a:gd name="T5" fmla="*/ 600 h 646"/>
                  <a:gd name="T6" fmla="*/ 260 w 505"/>
                  <a:gd name="T7" fmla="*/ 624 h 646"/>
                  <a:gd name="T8" fmla="*/ 180 w 505"/>
                  <a:gd name="T9" fmla="*/ 592 h 646"/>
                  <a:gd name="T10" fmla="*/ 156 w 505"/>
                  <a:gd name="T11" fmla="*/ 576 h 646"/>
                  <a:gd name="T12" fmla="*/ 108 w 505"/>
                  <a:gd name="T13" fmla="*/ 560 h 646"/>
                  <a:gd name="T14" fmla="*/ 60 w 505"/>
                  <a:gd name="T15" fmla="*/ 528 h 646"/>
                  <a:gd name="T16" fmla="*/ 36 w 505"/>
                  <a:gd name="T17" fmla="*/ 512 h 646"/>
                  <a:gd name="T18" fmla="*/ 20 w 505"/>
                  <a:gd name="T19" fmla="*/ 416 h 646"/>
                  <a:gd name="T20" fmla="*/ 52 w 505"/>
                  <a:gd name="T21" fmla="*/ 128 h 646"/>
                  <a:gd name="T22" fmla="*/ 84 w 505"/>
                  <a:gd name="T23" fmla="*/ 80 h 646"/>
                  <a:gd name="T24" fmla="*/ 140 w 505"/>
                  <a:gd name="T25" fmla="*/ 0 h 646"/>
                  <a:gd name="T26" fmla="*/ 364 w 505"/>
                  <a:gd name="T27" fmla="*/ 56 h 646"/>
                  <a:gd name="T28" fmla="*/ 436 w 505"/>
                  <a:gd name="T29" fmla="*/ 120 h 646"/>
                  <a:gd name="T30" fmla="*/ 460 w 505"/>
                  <a:gd name="T31" fmla="*/ 168 h 646"/>
                  <a:gd name="T32" fmla="*/ 484 w 505"/>
                  <a:gd name="T33" fmla="*/ 264 h 646"/>
                  <a:gd name="T34" fmla="*/ 500 w 505"/>
                  <a:gd name="T35" fmla="*/ 312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5" h="646">
                    <a:moveTo>
                      <a:pt x="500" y="312"/>
                    </a:moveTo>
                    <a:cubicBezTo>
                      <a:pt x="481" y="340"/>
                      <a:pt x="472" y="365"/>
                      <a:pt x="452" y="392"/>
                    </a:cubicBezTo>
                    <a:cubicBezTo>
                      <a:pt x="422" y="483"/>
                      <a:pt x="456" y="564"/>
                      <a:pt x="348" y="600"/>
                    </a:cubicBezTo>
                    <a:cubicBezTo>
                      <a:pt x="333" y="646"/>
                      <a:pt x="306" y="631"/>
                      <a:pt x="260" y="624"/>
                    </a:cubicBezTo>
                    <a:cubicBezTo>
                      <a:pt x="233" y="606"/>
                      <a:pt x="208" y="606"/>
                      <a:pt x="180" y="592"/>
                    </a:cubicBezTo>
                    <a:cubicBezTo>
                      <a:pt x="171" y="588"/>
                      <a:pt x="165" y="580"/>
                      <a:pt x="156" y="576"/>
                    </a:cubicBezTo>
                    <a:cubicBezTo>
                      <a:pt x="141" y="569"/>
                      <a:pt x="124" y="565"/>
                      <a:pt x="108" y="560"/>
                    </a:cubicBezTo>
                    <a:cubicBezTo>
                      <a:pt x="90" y="554"/>
                      <a:pt x="76" y="539"/>
                      <a:pt x="60" y="528"/>
                    </a:cubicBezTo>
                    <a:cubicBezTo>
                      <a:pt x="52" y="523"/>
                      <a:pt x="36" y="512"/>
                      <a:pt x="36" y="512"/>
                    </a:cubicBezTo>
                    <a:cubicBezTo>
                      <a:pt x="23" y="474"/>
                      <a:pt x="20" y="470"/>
                      <a:pt x="20" y="416"/>
                    </a:cubicBezTo>
                    <a:cubicBezTo>
                      <a:pt x="20" y="317"/>
                      <a:pt x="0" y="214"/>
                      <a:pt x="52" y="128"/>
                    </a:cubicBezTo>
                    <a:cubicBezTo>
                      <a:pt x="62" y="112"/>
                      <a:pt x="78" y="98"/>
                      <a:pt x="84" y="80"/>
                    </a:cubicBezTo>
                    <a:cubicBezTo>
                      <a:pt x="97" y="40"/>
                      <a:pt x="98" y="14"/>
                      <a:pt x="140" y="0"/>
                    </a:cubicBezTo>
                    <a:cubicBezTo>
                      <a:pt x="220" y="7"/>
                      <a:pt x="292" y="20"/>
                      <a:pt x="364" y="56"/>
                    </a:cubicBezTo>
                    <a:cubicBezTo>
                      <a:pt x="393" y="70"/>
                      <a:pt x="436" y="120"/>
                      <a:pt x="436" y="120"/>
                    </a:cubicBezTo>
                    <a:cubicBezTo>
                      <a:pt x="465" y="208"/>
                      <a:pt x="419" y="75"/>
                      <a:pt x="460" y="168"/>
                    </a:cubicBezTo>
                    <a:cubicBezTo>
                      <a:pt x="505" y="269"/>
                      <a:pt x="450" y="163"/>
                      <a:pt x="484" y="264"/>
                    </a:cubicBezTo>
                    <a:cubicBezTo>
                      <a:pt x="504" y="325"/>
                      <a:pt x="500" y="253"/>
                      <a:pt x="500" y="3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9387" name="Group 235"/>
              <p:cNvGrpSpPr>
                <a:grpSpLocks/>
              </p:cNvGrpSpPr>
              <p:nvPr/>
            </p:nvGrpSpPr>
            <p:grpSpPr bwMode="auto">
              <a:xfrm>
                <a:off x="1584" y="480"/>
                <a:ext cx="672" cy="409"/>
                <a:chOff x="2640" y="1776"/>
                <a:chExt cx="672" cy="432"/>
              </a:xfrm>
            </p:grpSpPr>
            <p:sp>
              <p:nvSpPr>
                <p:cNvPr id="49388" name="AutoShape 236"/>
                <p:cNvSpPr>
                  <a:spLocks noChangeArrowheads="1"/>
                </p:cNvSpPr>
                <p:nvPr/>
              </p:nvSpPr>
              <p:spPr bwMode="auto">
                <a:xfrm>
                  <a:off x="2640" y="1776"/>
                  <a:ext cx="672" cy="432"/>
                </a:xfrm>
                <a:prstGeom prst="irregularSeal1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9389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784" y="1872"/>
                  <a:ext cx="38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r>
                    <a:rPr lang="fr-FR" sz="1600"/>
                    <a:t>ATP</a:t>
                  </a:r>
                </a:p>
              </p:txBody>
            </p:sp>
          </p:grpSp>
        </p:grpSp>
        <p:sp>
          <p:nvSpPr>
            <p:cNvPr id="49390" name="Freeform 238"/>
            <p:cNvSpPr>
              <a:spLocks/>
            </p:cNvSpPr>
            <p:nvPr/>
          </p:nvSpPr>
          <p:spPr bwMode="auto">
            <a:xfrm>
              <a:off x="1034" y="1080"/>
              <a:ext cx="599" cy="888"/>
            </a:xfrm>
            <a:custGeom>
              <a:avLst/>
              <a:gdLst>
                <a:gd name="T0" fmla="*/ 166 w 599"/>
                <a:gd name="T1" fmla="*/ 16 h 888"/>
                <a:gd name="T2" fmla="*/ 454 w 599"/>
                <a:gd name="T3" fmla="*/ 104 h 888"/>
                <a:gd name="T4" fmla="*/ 582 w 599"/>
                <a:gd name="T5" fmla="*/ 136 h 888"/>
                <a:gd name="T6" fmla="*/ 598 w 599"/>
                <a:gd name="T7" fmla="*/ 160 h 888"/>
                <a:gd name="T8" fmla="*/ 582 w 599"/>
                <a:gd name="T9" fmla="*/ 720 h 888"/>
                <a:gd name="T10" fmla="*/ 534 w 599"/>
                <a:gd name="T11" fmla="*/ 808 h 888"/>
                <a:gd name="T12" fmla="*/ 518 w 599"/>
                <a:gd name="T13" fmla="*/ 832 h 888"/>
                <a:gd name="T14" fmla="*/ 494 w 599"/>
                <a:gd name="T15" fmla="*/ 840 h 888"/>
                <a:gd name="T16" fmla="*/ 486 w 599"/>
                <a:gd name="T17" fmla="*/ 864 h 888"/>
                <a:gd name="T18" fmla="*/ 462 w 599"/>
                <a:gd name="T19" fmla="*/ 872 h 888"/>
                <a:gd name="T20" fmla="*/ 438 w 599"/>
                <a:gd name="T21" fmla="*/ 888 h 888"/>
                <a:gd name="T22" fmla="*/ 302 w 599"/>
                <a:gd name="T23" fmla="*/ 848 h 888"/>
                <a:gd name="T24" fmla="*/ 230 w 599"/>
                <a:gd name="T25" fmla="*/ 832 h 888"/>
                <a:gd name="T26" fmla="*/ 134 w 599"/>
                <a:gd name="T27" fmla="*/ 784 h 888"/>
                <a:gd name="T28" fmla="*/ 62 w 599"/>
                <a:gd name="T29" fmla="*/ 752 h 888"/>
                <a:gd name="T30" fmla="*/ 46 w 599"/>
                <a:gd name="T31" fmla="*/ 592 h 888"/>
                <a:gd name="T32" fmla="*/ 14 w 599"/>
                <a:gd name="T33" fmla="*/ 456 h 888"/>
                <a:gd name="T34" fmla="*/ 78 w 599"/>
                <a:gd name="T35" fmla="*/ 128 h 888"/>
                <a:gd name="T36" fmla="*/ 134 w 599"/>
                <a:gd name="T37" fmla="*/ 0 h 888"/>
                <a:gd name="T38" fmla="*/ 166 w 599"/>
                <a:gd name="T39" fmla="*/ 1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888">
                  <a:moveTo>
                    <a:pt x="166" y="16"/>
                  </a:moveTo>
                  <a:cubicBezTo>
                    <a:pt x="282" y="132"/>
                    <a:pt x="210" y="94"/>
                    <a:pt x="454" y="104"/>
                  </a:cubicBezTo>
                  <a:cubicBezTo>
                    <a:pt x="498" y="111"/>
                    <a:pt x="540" y="122"/>
                    <a:pt x="582" y="136"/>
                  </a:cubicBezTo>
                  <a:cubicBezTo>
                    <a:pt x="587" y="144"/>
                    <a:pt x="598" y="150"/>
                    <a:pt x="598" y="160"/>
                  </a:cubicBezTo>
                  <a:cubicBezTo>
                    <a:pt x="599" y="185"/>
                    <a:pt x="586" y="648"/>
                    <a:pt x="582" y="720"/>
                  </a:cubicBezTo>
                  <a:cubicBezTo>
                    <a:pt x="580" y="760"/>
                    <a:pt x="572" y="795"/>
                    <a:pt x="534" y="808"/>
                  </a:cubicBezTo>
                  <a:cubicBezTo>
                    <a:pt x="529" y="816"/>
                    <a:pt x="526" y="826"/>
                    <a:pt x="518" y="832"/>
                  </a:cubicBezTo>
                  <a:cubicBezTo>
                    <a:pt x="511" y="837"/>
                    <a:pt x="500" y="834"/>
                    <a:pt x="494" y="840"/>
                  </a:cubicBezTo>
                  <a:cubicBezTo>
                    <a:pt x="488" y="846"/>
                    <a:pt x="492" y="858"/>
                    <a:pt x="486" y="864"/>
                  </a:cubicBezTo>
                  <a:cubicBezTo>
                    <a:pt x="480" y="870"/>
                    <a:pt x="470" y="868"/>
                    <a:pt x="462" y="872"/>
                  </a:cubicBezTo>
                  <a:cubicBezTo>
                    <a:pt x="453" y="876"/>
                    <a:pt x="446" y="883"/>
                    <a:pt x="438" y="888"/>
                  </a:cubicBezTo>
                  <a:cubicBezTo>
                    <a:pt x="394" y="873"/>
                    <a:pt x="347" y="858"/>
                    <a:pt x="302" y="848"/>
                  </a:cubicBezTo>
                  <a:cubicBezTo>
                    <a:pt x="280" y="843"/>
                    <a:pt x="252" y="843"/>
                    <a:pt x="230" y="832"/>
                  </a:cubicBezTo>
                  <a:cubicBezTo>
                    <a:pt x="198" y="816"/>
                    <a:pt x="166" y="798"/>
                    <a:pt x="134" y="784"/>
                  </a:cubicBezTo>
                  <a:cubicBezTo>
                    <a:pt x="48" y="746"/>
                    <a:pt x="116" y="788"/>
                    <a:pt x="62" y="752"/>
                  </a:cubicBezTo>
                  <a:cubicBezTo>
                    <a:pt x="38" y="681"/>
                    <a:pt x="62" y="759"/>
                    <a:pt x="46" y="592"/>
                  </a:cubicBezTo>
                  <a:cubicBezTo>
                    <a:pt x="42" y="547"/>
                    <a:pt x="23" y="501"/>
                    <a:pt x="14" y="456"/>
                  </a:cubicBezTo>
                  <a:cubicBezTo>
                    <a:pt x="23" y="206"/>
                    <a:pt x="0" y="284"/>
                    <a:pt x="78" y="128"/>
                  </a:cubicBezTo>
                  <a:cubicBezTo>
                    <a:pt x="100" y="85"/>
                    <a:pt x="83" y="17"/>
                    <a:pt x="134" y="0"/>
                  </a:cubicBezTo>
                  <a:cubicBezTo>
                    <a:pt x="160" y="17"/>
                    <a:pt x="148" y="16"/>
                    <a:pt x="16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49391" name="Text Box 239"/>
          <p:cNvSpPr txBox="1">
            <a:spLocks noChangeArrowheads="1"/>
          </p:cNvSpPr>
          <p:nvPr/>
        </p:nvSpPr>
        <p:spPr bwMode="auto">
          <a:xfrm>
            <a:off x="2971800" y="5445125"/>
            <a:ext cx="3048000" cy="13366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Le glucose produit est alors consommé par la cellule musculaire au cours de la glycolyse</a:t>
            </a:r>
          </a:p>
        </p:txBody>
      </p:sp>
      <p:grpSp>
        <p:nvGrpSpPr>
          <p:cNvPr id="49392" name="Group 240"/>
          <p:cNvGrpSpPr>
            <a:grpSpLocks/>
          </p:cNvGrpSpPr>
          <p:nvPr/>
        </p:nvGrpSpPr>
        <p:grpSpPr bwMode="auto">
          <a:xfrm>
            <a:off x="0" y="1019175"/>
            <a:ext cx="1371600" cy="1876425"/>
            <a:chOff x="0" y="642"/>
            <a:chExt cx="864" cy="1182"/>
          </a:xfrm>
        </p:grpSpPr>
        <p:sp>
          <p:nvSpPr>
            <p:cNvPr id="49393" name="Text Box 241"/>
            <p:cNvSpPr txBox="1">
              <a:spLocks noChangeArrowheads="1"/>
            </p:cNvSpPr>
            <p:nvPr/>
          </p:nvSpPr>
          <p:spPr bwMode="auto">
            <a:xfrm>
              <a:off x="0" y="642"/>
              <a:ext cx="86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Transporteur GluT-4 « au repos »</a:t>
              </a:r>
            </a:p>
          </p:txBody>
        </p:sp>
        <p:sp>
          <p:nvSpPr>
            <p:cNvPr id="49394" name="Line 242"/>
            <p:cNvSpPr>
              <a:spLocks noChangeShapeType="1"/>
            </p:cNvSpPr>
            <p:nvPr/>
          </p:nvSpPr>
          <p:spPr bwMode="auto">
            <a:xfrm>
              <a:off x="432" y="1200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95" name="Line 243"/>
            <p:cNvSpPr>
              <a:spLocks noChangeShapeType="1"/>
            </p:cNvSpPr>
            <p:nvPr/>
          </p:nvSpPr>
          <p:spPr bwMode="auto">
            <a:xfrm>
              <a:off x="432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49396" name="Group 244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49397" name="Freeform 245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9398" name="Oval 246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9399" name="Oval 247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390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7" name="Text Box 207"/>
          <p:cNvSpPr txBox="1">
            <a:spLocks noChangeArrowheads="1"/>
          </p:cNvSpPr>
          <p:nvPr/>
        </p:nvSpPr>
        <p:spPr bwMode="auto">
          <a:xfrm>
            <a:off x="1143000" y="127000"/>
            <a:ext cx="68580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Le tissu adipeux et la régulation de la glycémie</a:t>
            </a:r>
          </a:p>
        </p:txBody>
      </p:sp>
      <p:sp>
        <p:nvSpPr>
          <p:cNvPr id="66770" name="Text Box 210"/>
          <p:cNvSpPr txBox="1">
            <a:spLocks noChangeArrowheads="1"/>
          </p:cNvSpPr>
          <p:nvPr/>
        </p:nvSpPr>
        <p:spPr bwMode="auto">
          <a:xfrm>
            <a:off x="76200" y="6359525"/>
            <a:ext cx="2362200" cy="422275"/>
          </a:xfrm>
          <a:prstGeom prst="rect">
            <a:avLst/>
          </a:prstGeom>
          <a:solidFill>
            <a:srgbClr val="FFFF99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2- Si hypoglycémie</a:t>
            </a:r>
          </a:p>
        </p:txBody>
      </p:sp>
      <p:sp>
        <p:nvSpPr>
          <p:cNvPr id="66771" name="Text Box 211"/>
          <p:cNvSpPr txBox="1">
            <a:spLocks noChangeArrowheads="1"/>
          </p:cNvSpPr>
          <p:nvPr/>
        </p:nvSpPr>
        <p:spPr bwMode="auto">
          <a:xfrm>
            <a:off x="3657600" y="838200"/>
            <a:ext cx="1752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ADIPOCYTE</a:t>
            </a:r>
          </a:p>
        </p:txBody>
      </p:sp>
      <p:sp>
        <p:nvSpPr>
          <p:cNvPr id="66774" name="Text Box 214"/>
          <p:cNvSpPr txBox="1">
            <a:spLocks noChangeArrowheads="1"/>
          </p:cNvSpPr>
          <p:nvPr/>
        </p:nvSpPr>
        <p:spPr bwMode="auto">
          <a:xfrm>
            <a:off x="152400" y="5334000"/>
            <a:ext cx="2667000" cy="3968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Glycémie &lt; 5 mmol/L</a:t>
            </a:r>
          </a:p>
        </p:txBody>
      </p:sp>
      <p:sp>
        <p:nvSpPr>
          <p:cNvPr id="66775" name="Oval 215"/>
          <p:cNvSpPr>
            <a:spLocks noChangeArrowheads="1"/>
          </p:cNvSpPr>
          <p:nvPr/>
        </p:nvSpPr>
        <p:spPr bwMode="auto">
          <a:xfrm>
            <a:off x="1066800" y="762000"/>
            <a:ext cx="6858000" cy="2743200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grpSp>
        <p:nvGrpSpPr>
          <p:cNvPr id="66776" name="Group 216"/>
          <p:cNvGrpSpPr>
            <a:grpSpLocks/>
          </p:cNvGrpSpPr>
          <p:nvPr/>
        </p:nvGrpSpPr>
        <p:grpSpPr bwMode="auto">
          <a:xfrm>
            <a:off x="1447800" y="2590800"/>
            <a:ext cx="609600" cy="762000"/>
            <a:chOff x="912" y="1632"/>
            <a:chExt cx="384" cy="480"/>
          </a:xfrm>
        </p:grpSpPr>
        <p:sp>
          <p:nvSpPr>
            <p:cNvPr id="66777" name="Freeform 217"/>
            <p:cNvSpPr>
              <a:spLocks/>
            </p:cNvSpPr>
            <p:nvPr/>
          </p:nvSpPr>
          <p:spPr bwMode="auto">
            <a:xfrm>
              <a:off x="969" y="1761"/>
              <a:ext cx="285" cy="207"/>
            </a:xfrm>
            <a:custGeom>
              <a:avLst/>
              <a:gdLst>
                <a:gd name="T0" fmla="*/ 47 w 285"/>
                <a:gd name="T1" fmla="*/ 15 h 207"/>
                <a:gd name="T2" fmla="*/ 111 w 285"/>
                <a:gd name="T3" fmla="*/ 23 h 207"/>
                <a:gd name="T4" fmla="*/ 207 w 285"/>
                <a:gd name="T5" fmla="*/ 79 h 207"/>
                <a:gd name="T6" fmla="*/ 263 w 285"/>
                <a:gd name="T7" fmla="*/ 127 h 207"/>
                <a:gd name="T8" fmla="*/ 239 w 285"/>
                <a:gd name="T9" fmla="*/ 207 h 207"/>
                <a:gd name="T10" fmla="*/ 119 w 285"/>
                <a:gd name="T11" fmla="*/ 175 h 207"/>
                <a:gd name="T12" fmla="*/ 95 w 285"/>
                <a:gd name="T13" fmla="*/ 151 h 207"/>
                <a:gd name="T14" fmla="*/ 47 w 285"/>
                <a:gd name="T15" fmla="*/ 119 h 207"/>
                <a:gd name="T16" fmla="*/ 23 w 285"/>
                <a:gd name="T17" fmla="*/ 39 h 207"/>
                <a:gd name="T18" fmla="*/ 47 w 285"/>
                <a:gd name="T19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07">
                  <a:moveTo>
                    <a:pt x="47" y="15"/>
                  </a:moveTo>
                  <a:cubicBezTo>
                    <a:pt x="68" y="18"/>
                    <a:pt x="91" y="16"/>
                    <a:pt x="111" y="23"/>
                  </a:cubicBezTo>
                  <a:cubicBezTo>
                    <a:pt x="147" y="36"/>
                    <a:pt x="170" y="67"/>
                    <a:pt x="207" y="79"/>
                  </a:cubicBezTo>
                  <a:cubicBezTo>
                    <a:pt x="219" y="116"/>
                    <a:pt x="231" y="106"/>
                    <a:pt x="263" y="127"/>
                  </a:cubicBezTo>
                  <a:cubicBezTo>
                    <a:pt x="276" y="166"/>
                    <a:pt x="285" y="192"/>
                    <a:pt x="239" y="207"/>
                  </a:cubicBezTo>
                  <a:cubicBezTo>
                    <a:pt x="159" y="198"/>
                    <a:pt x="178" y="195"/>
                    <a:pt x="119" y="175"/>
                  </a:cubicBezTo>
                  <a:cubicBezTo>
                    <a:pt x="111" y="167"/>
                    <a:pt x="104" y="158"/>
                    <a:pt x="95" y="151"/>
                  </a:cubicBezTo>
                  <a:cubicBezTo>
                    <a:pt x="80" y="139"/>
                    <a:pt x="47" y="119"/>
                    <a:pt x="47" y="119"/>
                  </a:cubicBezTo>
                  <a:cubicBezTo>
                    <a:pt x="27" y="90"/>
                    <a:pt x="0" y="74"/>
                    <a:pt x="23" y="39"/>
                  </a:cubicBezTo>
                  <a:cubicBezTo>
                    <a:pt x="49" y="0"/>
                    <a:pt x="47" y="39"/>
                    <a:pt x="4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6778" name="Oval 218"/>
            <p:cNvSpPr>
              <a:spLocks noChangeArrowheads="1"/>
            </p:cNvSpPr>
            <p:nvPr/>
          </p:nvSpPr>
          <p:spPr bwMode="auto">
            <a:xfrm rot="1384852">
              <a:off x="1200" y="1776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6779" name="Oval 219"/>
            <p:cNvSpPr>
              <a:spLocks noChangeArrowheads="1"/>
            </p:cNvSpPr>
            <p:nvPr/>
          </p:nvSpPr>
          <p:spPr bwMode="auto">
            <a:xfrm rot="1384852">
              <a:off x="912" y="1632"/>
              <a:ext cx="96" cy="336"/>
            </a:xfrm>
            <a:prstGeom prst="ellipse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7054" name="Group 494"/>
          <p:cNvGrpSpPr>
            <a:grpSpLocks/>
          </p:cNvGrpSpPr>
          <p:nvPr/>
        </p:nvGrpSpPr>
        <p:grpSpPr bwMode="auto">
          <a:xfrm>
            <a:off x="0" y="1019175"/>
            <a:ext cx="1371600" cy="1876425"/>
            <a:chOff x="0" y="642"/>
            <a:chExt cx="864" cy="1182"/>
          </a:xfrm>
        </p:grpSpPr>
        <p:sp>
          <p:nvSpPr>
            <p:cNvPr id="66782" name="Text Box 222"/>
            <p:cNvSpPr txBox="1">
              <a:spLocks noChangeArrowheads="1"/>
            </p:cNvSpPr>
            <p:nvPr/>
          </p:nvSpPr>
          <p:spPr bwMode="auto">
            <a:xfrm>
              <a:off x="0" y="642"/>
              <a:ext cx="86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Transporteur GluT-4 « au repos »</a:t>
              </a:r>
            </a:p>
          </p:txBody>
        </p:sp>
        <p:sp>
          <p:nvSpPr>
            <p:cNvPr id="66783" name="Line 223"/>
            <p:cNvSpPr>
              <a:spLocks noChangeShapeType="1"/>
            </p:cNvSpPr>
            <p:nvPr/>
          </p:nvSpPr>
          <p:spPr bwMode="auto">
            <a:xfrm>
              <a:off x="432" y="1200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66784" name="Line 224"/>
            <p:cNvSpPr>
              <a:spLocks noChangeShapeType="1"/>
            </p:cNvSpPr>
            <p:nvPr/>
          </p:nvSpPr>
          <p:spPr bwMode="auto">
            <a:xfrm>
              <a:off x="432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66825" name="Text Box 265"/>
          <p:cNvSpPr txBox="1">
            <a:spLocks noChangeArrowheads="1"/>
          </p:cNvSpPr>
          <p:nvPr/>
        </p:nvSpPr>
        <p:spPr bwMode="auto">
          <a:xfrm>
            <a:off x="2971800" y="3733800"/>
            <a:ext cx="3048000" cy="1031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>
                <a:latin typeface="Times" charset="0"/>
                <a:cs typeface="Times New Roman" pitchFamily="18" charset="0"/>
              </a:rPr>
              <a:t>1- Le glucagon stimule la lipolyse afin de former du glycérol et acide gras</a:t>
            </a:r>
          </a:p>
        </p:txBody>
      </p:sp>
      <p:sp>
        <p:nvSpPr>
          <p:cNvPr id="66826" name="Text Box 266"/>
          <p:cNvSpPr txBox="1">
            <a:spLocks noChangeArrowheads="1"/>
          </p:cNvSpPr>
          <p:nvPr/>
        </p:nvSpPr>
        <p:spPr bwMode="auto">
          <a:xfrm>
            <a:off x="1143000" y="685800"/>
            <a:ext cx="1066800" cy="361950"/>
          </a:xfrm>
          <a:prstGeom prst="rect">
            <a:avLst/>
          </a:prstGeom>
          <a:solidFill>
            <a:srgbClr val="FF99CC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Glucagon</a:t>
            </a:r>
          </a:p>
        </p:txBody>
      </p:sp>
      <p:sp>
        <p:nvSpPr>
          <p:cNvPr id="66827" name="Line 267"/>
          <p:cNvSpPr>
            <a:spLocks noChangeShapeType="1"/>
          </p:cNvSpPr>
          <p:nvPr/>
        </p:nvSpPr>
        <p:spPr bwMode="auto">
          <a:xfrm>
            <a:off x="2209800" y="990600"/>
            <a:ext cx="1143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6828" name="Text Box 268"/>
          <p:cNvSpPr txBox="1">
            <a:spLocks noChangeArrowheads="1"/>
          </p:cNvSpPr>
          <p:nvPr/>
        </p:nvSpPr>
        <p:spPr bwMode="auto">
          <a:xfrm>
            <a:off x="3048000" y="99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+</a:t>
            </a:r>
          </a:p>
        </p:txBody>
      </p:sp>
      <p:grpSp>
        <p:nvGrpSpPr>
          <p:cNvPr id="66833" name="Group 273"/>
          <p:cNvGrpSpPr>
            <a:grpSpLocks/>
          </p:cNvGrpSpPr>
          <p:nvPr/>
        </p:nvGrpSpPr>
        <p:grpSpPr bwMode="auto">
          <a:xfrm>
            <a:off x="5334000" y="1295400"/>
            <a:ext cx="1676400" cy="1600200"/>
            <a:chOff x="2880" y="528"/>
            <a:chExt cx="2016" cy="2064"/>
          </a:xfrm>
        </p:grpSpPr>
        <p:grpSp>
          <p:nvGrpSpPr>
            <p:cNvPr id="66834" name="Group 274"/>
            <p:cNvGrpSpPr>
              <a:grpSpLocks/>
            </p:cNvGrpSpPr>
            <p:nvPr/>
          </p:nvGrpSpPr>
          <p:grpSpPr bwMode="auto">
            <a:xfrm>
              <a:off x="3312" y="528"/>
              <a:ext cx="1584" cy="528"/>
              <a:chOff x="2880" y="1104"/>
              <a:chExt cx="1920" cy="912"/>
            </a:xfrm>
          </p:grpSpPr>
          <p:grpSp>
            <p:nvGrpSpPr>
              <p:cNvPr id="66835" name="Group 275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6836" name="Rectangle 276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837" name="Rectangle 277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838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8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6840" name="Group 280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684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6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7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8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49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50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51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852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6853" name="Line 293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4" name="Line 294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5" name="Line 295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6" name="Line 296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7" name="Line 297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8" name="Line 298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59" name="Line 299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0" name="Line 300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1" name="Line 301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2" name="Line 302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3" name="Line 303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4" name="Line 304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5" name="Line 305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6" name="Line 306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7" name="Line 307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8" name="Line 308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69" name="Line 309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0" name="Line 310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1" name="Line 311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2" name="Line 312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3" name="Line 313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4" name="Line 314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5" name="Line 315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6" name="Line 316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7" name="Line 317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8" name="Line 318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79" name="Line 319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0" name="Line 320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1" name="Line 321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2" name="Line 322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3" name="Line 323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4" name="Line 324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5" name="Line 325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6" name="Line 326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7" name="Line 327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8" name="Line 328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89" name="Line 329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0" name="Line 330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1" name="Line 331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2" name="Line 332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3" name="Line 333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4" name="Line 334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5" name="Line 335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6" name="Line 336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7" name="Line 337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8" name="Line 338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899" name="Line 339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00" name="Line 340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6901" name="Group 341"/>
            <p:cNvGrpSpPr>
              <a:grpSpLocks/>
            </p:cNvGrpSpPr>
            <p:nvPr/>
          </p:nvGrpSpPr>
          <p:grpSpPr bwMode="auto">
            <a:xfrm>
              <a:off x="2880" y="1296"/>
              <a:ext cx="1584" cy="528"/>
              <a:chOff x="2880" y="1104"/>
              <a:chExt cx="1920" cy="912"/>
            </a:xfrm>
          </p:grpSpPr>
          <p:grpSp>
            <p:nvGrpSpPr>
              <p:cNvPr id="66902" name="Group 342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6903" name="Rectangle 343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04" name="Rectangle 344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05" name="Rectangle 345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06" name="Rectangle 346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6907" name="Group 347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6908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09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2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3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4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5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6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7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8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19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6920" name="Line 360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1" name="Line 361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2" name="Line 362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3" name="Line 363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4" name="Line 364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5" name="Line 365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6" name="Line 366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7" name="Line 367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8" name="Line 368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29" name="Line 369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0" name="Line 370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1" name="Line 371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2" name="Line 372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3" name="Line 373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4" name="Line 374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5" name="Line 375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6" name="Line 376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7" name="Line 377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8" name="Line 378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39" name="Line 379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0" name="Line 380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1" name="Line 381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2" name="Line 382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3" name="Line 383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4" name="Line 384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5" name="Line 385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6" name="Line 386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7" name="Line 387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8" name="Line 388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49" name="Line 389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0" name="Line 390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1" name="Line 391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2" name="Line 392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3" name="Line 393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4" name="Line 394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5" name="Line 395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6" name="Line 396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7" name="Line 397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8" name="Line 398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59" name="Line 399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0" name="Line 400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1" name="Line 401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2" name="Line 402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3" name="Line 403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4" name="Line 404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5" name="Line 405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6" name="Line 406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67" name="Line 407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6968" name="Group 408"/>
            <p:cNvGrpSpPr>
              <a:grpSpLocks/>
            </p:cNvGrpSpPr>
            <p:nvPr/>
          </p:nvGrpSpPr>
          <p:grpSpPr bwMode="auto">
            <a:xfrm>
              <a:off x="3312" y="2064"/>
              <a:ext cx="1584" cy="528"/>
              <a:chOff x="2880" y="1104"/>
              <a:chExt cx="1920" cy="912"/>
            </a:xfrm>
          </p:grpSpPr>
          <p:grpSp>
            <p:nvGrpSpPr>
              <p:cNvPr id="66969" name="Group 409"/>
              <p:cNvGrpSpPr>
                <a:grpSpLocks/>
              </p:cNvGrpSpPr>
              <p:nvPr/>
            </p:nvGrpSpPr>
            <p:grpSpPr bwMode="auto">
              <a:xfrm>
                <a:off x="2880" y="1104"/>
                <a:ext cx="384" cy="912"/>
                <a:chOff x="3216" y="1200"/>
                <a:chExt cx="384" cy="912"/>
              </a:xfrm>
            </p:grpSpPr>
            <p:sp>
              <p:nvSpPr>
                <p:cNvPr id="669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44" cy="91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71" name="Rectangle 411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72" name="Rectangle 412"/>
                <p:cNvSpPr>
                  <a:spLocks noChangeArrowheads="1"/>
                </p:cNvSpPr>
                <p:nvPr/>
              </p:nvSpPr>
              <p:spPr bwMode="auto">
                <a:xfrm>
                  <a:off x="3264" y="1920"/>
                  <a:ext cx="336" cy="19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6973" name="Rectangle 413"/>
                <p:cNvSpPr>
                  <a:spLocks noChangeArrowheads="1"/>
                </p:cNvSpPr>
                <p:nvPr/>
              </p:nvSpPr>
              <p:spPr bwMode="auto">
                <a:xfrm>
                  <a:off x="3360" y="1584"/>
                  <a:ext cx="240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66974" name="Group 414"/>
                <p:cNvGrpSpPr>
                  <a:grpSpLocks/>
                </p:cNvGrpSpPr>
                <p:nvPr/>
              </p:nvGrpSpPr>
              <p:grpSpPr bwMode="auto">
                <a:xfrm>
                  <a:off x="3216" y="1200"/>
                  <a:ext cx="384" cy="912"/>
                  <a:chOff x="3216" y="1200"/>
                  <a:chExt cx="384" cy="912"/>
                </a:xfrm>
              </p:grpSpPr>
              <p:sp>
                <p:nvSpPr>
                  <p:cNvPr id="66975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0" cy="91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76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11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77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120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78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79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920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0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1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5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2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392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3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28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4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5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84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6986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920"/>
                    <a:ext cx="0" cy="1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6987" name="Line 427"/>
              <p:cNvSpPr>
                <a:spLocks noChangeShapeType="1"/>
              </p:cNvSpPr>
              <p:nvPr/>
            </p:nvSpPr>
            <p:spPr bwMode="auto">
              <a:xfrm>
                <a:off x="3264" y="120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88" name="Line 428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89" name="Line 429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0" name="Line 430"/>
              <p:cNvSpPr>
                <a:spLocks noChangeShapeType="1"/>
              </p:cNvSpPr>
              <p:nvPr/>
            </p:nvSpPr>
            <p:spPr bwMode="auto">
              <a:xfrm flipV="1">
                <a:off x="336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1" name="Line 431"/>
              <p:cNvSpPr>
                <a:spLocks noChangeShapeType="1"/>
              </p:cNvSpPr>
              <p:nvPr/>
            </p:nvSpPr>
            <p:spPr bwMode="auto">
              <a:xfrm flipH="1" flipV="1">
                <a:off x="345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2" name="Line 432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3" name="Line 433"/>
              <p:cNvSpPr>
                <a:spLocks noChangeShapeType="1"/>
              </p:cNvSpPr>
              <p:nvPr/>
            </p:nvSpPr>
            <p:spPr bwMode="auto">
              <a:xfrm flipH="1" flipV="1">
                <a:off x="364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4" name="Line 434"/>
              <p:cNvSpPr>
                <a:spLocks noChangeShapeType="1"/>
              </p:cNvSpPr>
              <p:nvPr/>
            </p:nvSpPr>
            <p:spPr bwMode="auto">
              <a:xfrm flipV="1">
                <a:off x="374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5" name="Line 435"/>
              <p:cNvSpPr>
                <a:spLocks noChangeShapeType="1"/>
              </p:cNvSpPr>
              <p:nvPr/>
            </p:nvSpPr>
            <p:spPr bwMode="auto">
              <a:xfrm flipH="1" flipV="1">
                <a:off x="384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6" name="Line 436"/>
              <p:cNvSpPr>
                <a:spLocks noChangeShapeType="1"/>
              </p:cNvSpPr>
              <p:nvPr/>
            </p:nvSpPr>
            <p:spPr bwMode="auto">
              <a:xfrm flipV="1">
                <a:off x="393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7" name="Line 437"/>
              <p:cNvSpPr>
                <a:spLocks noChangeShapeType="1"/>
              </p:cNvSpPr>
              <p:nvPr/>
            </p:nvSpPr>
            <p:spPr bwMode="auto">
              <a:xfrm flipH="1" flipV="1">
                <a:off x="403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8" name="Line 438"/>
              <p:cNvSpPr>
                <a:spLocks noChangeShapeType="1"/>
              </p:cNvSpPr>
              <p:nvPr/>
            </p:nvSpPr>
            <p:spPr bwMode="auto">
              <a:xfrm flipV="1">
                <a:off x="412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999" name="Line 439"/>
              <p:cNvSpPr>
                <a:spLocks noChangeShapeType="1"/>
              </p:cNvSpPr>
              <p:nvPr/>
            </p:nvSpPr>
            <p:spPr bwMode="auto">
              <a:xfrm flipH="1" flipV="1">
                <a:off x="422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0" name="Line 440"/>
              <p:cNvSpPr>
                <a:spLocks noChangeShapeType="1"/>
              </p:cNvSpPr>
              <p:nvPr/>
            </p:nvSpPr>
            <p:spPr bwMode="auto">
              <a:xfrm flipV="1">
                <a:off x="4320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1" name="Line 441"/>
              <p:cNvSpPr>
                <a:spLocks noChangeShapeType="1"/>
              </p:cNvSpPr>
              <p:nvPr/>
            </p:nvSpPr>
            <p:spPr bwMode="auto">
              <a:xfrm flipH="1" flipV="1">
                <a:off x="4416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2" name="Line 442"/>
              <p:cNvSpPr>
                <a:spLocks noChangeShapeType="1"/>
              </p:cNvSpPr>
              <p:nvPr/>
            </p:nvSpPr>
            <p:spPr bwMode="auto">
              <a:xfrm flipV="1">
                <a:off x="4512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3" name="Line 443"/>
              <p:cNvSpPr>
                <a:spLocks noChangeShapeType="1"/>
              </p:cNvSpPr>
              <p:nvPr/>
            </p:nvSpPr>
            <p:spPr bwMode="auto">
              <a:xfrm flipH="1" flipV="1">
                <a:off x="4608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4" name="Line 444"/>
              <p:cNvSpPr>
                <a:spLocks noChangeShapeType="1"/>
              </p:cNvSpPr>
              <p:nvPr/>
            </p:nvSpPr>
            <p:spPr bwMode="auto">
              <a:xfrm flipV="1">
                <a:off x="4704" y="110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5" name="Line 445"/>
              <p:cNvSpPr>
                <a:spLocks noChangeShapeType="1"/>
              </p:cNvSpPr>
              <p:nvPr/>
            </p:nvSpPr>
            <p:spPr bwMode="auto">
              <a:xfrm flipV="1">
                <a:off x="336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6" name="Line 446"/>
              <p:cNvSpPr>
                <a:spLocks noChangeShapeType="1"/>
              </p:cNvSpPr>
              <p:nvPr/>
            </p:nvSpPr>
            <p:spPr bwMode="auto">
              <a:xfrm flipH="1" flipV="1">
                <a:off x="345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7" name="Line 447"/>
              <p:cNvSpPr>
                <a:spLocks noChangeShapeType="1"/>
              </p:cNvSpPr>
              <p:nvPr/>
            </p:nvSpPr>
            <p:spPr bwMode="auto">
              <a:xfrm flipV="1">
                <a:off x="355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8" name="Line 448"/>
              <p:cNvSpPr>
                <a:spLocks noChangeShapeType="1"/>
              </p:cNvSpPr>
              <p:nvPr/>
            </p:nvSpPr>
            <p:spPr bwMode="auto">
              <a:xfrm flipH="1" flipV="1">
                <a:off x="364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09" name="Line 449"/>
              <p:cNvSpPr>
                <a:spLocks noChangeShapeType="1"/>
              </p:cNvSpPr>
              <p:nvPr/>
            </p:nvSpPr>
            <p:spPr bwMode="auto">
              <a:xfrm flipV="1">
                <a:off x="374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0" name="Line 450"/>
              <p:cNvSpPr>
                <a:spLocks noChangeShapeType="1"/>
              </p:cNvSpPr>
              <p:nvPr/>
            </p:nvSpPr>
            <p:spPr bwMode="auto">
              <a:xfrm flipH="1" flipV="1">
                <a:off x="384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1" name="Line 451"/>
              <p:cNvSpPr>
                <a:spLocks noChangeShapeType="1"/>
              </p:cNvSpPr>
              <p:nvPr/>
            </p:nvSpPr>
            <p:spPr bwMode="auto">
              <a:xfrm flipV="1">
                <a:off x="393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2" name="Line 452"/>
              <p:cNvSpPr>
                <a:spLocks noChangeShapeType="1"/>
              </p:cNvSpPr>
              <p:nvPr/>
            </p:nvSpPr>
            <p:spPr bwMode="auto">
              <a:xfrm flipH="1" flipV="1">
                <a:off x="403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3" name="Line 453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4" name="Line 454"/>
              <p:cNvSpPr>
                <a:spLocks noChangeShapeType="1"/>
              </p:cNvSpPr>
              <p:nvPr/>
            </p:nvSpPr>
            <p:spPr bwMode="auto">
              <a:xfrm flipH="1" flipV="1">
                <a:off x="422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5" name="Line 455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6" name="Line 456"/>
              <p:cNvSpPr>
                <a:spLocks noChangeShapeType="1"/>
              </p:cNvSpPr>
              <p:nvPr/>
            </p:nvSpPr>
            <p:spPr bwMode="auto">
              <a:xfrm flipH="1" flipV="1">
                <a:off x="4416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7" name="Line 457"/>
              <p:cNvSpPr>
                <a:spLocks noChangeShapeType="1"/>
              </p:cNvSpPr>
              <p:nvPr/>
            </p:nvSpPr>
            <p:spPr bwMode="auto">
              <a:xfrm flipV="1">
                <a:off x="4512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8" name="Line 458"/>
              <p:cNvSpPr>
                <a:spLocks noChangeShapeType="1"/>
              </p:cNvSpPr>
              <p:nvPr/>
            </p:nvSpPr>
            <p:spPr bwMode="auto">
              <a:xfrm flipH="1" flipV="1">
                <a:off x="4608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19" name="Line 459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0" name="Line 460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1" name="Line 461"/>
              <p:cNvSpPr>
                <a:spLocks noChangeShapeType="1"/>
              </p:cNvSpPr>
              <p:nvPr/>
            </p:nvSpPr>
            <p:spPr bwMode="auto">
              <a:xfrm flipH="1" flipV="1">
                <a:off x="345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2" name="Line 462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3" name="Line 463"/>
              <p:cNvSpPr>
                <a:spLocks noChangeShapeType="1"/>
              </p:cNvSpPr>
              <p:nvPr/>
            </p:nvSpPr>
            <p:spPr bwMode="auto">
              <a:xfrm flipH="1" flipV="1">
                <a:off x="364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4" name="Line 464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5" name="Line 465"/>
              <p:cNvSpPr>
                <a:spLocks noChangeShapeType="1"/>
              </p:cNvSpPr>
              <p:nvPr/>
            </p:nvSpPr>
            <p:spPr bwMode="auto">
              <a:xfrm flipH="1" flipV="1">
                <a:off x="384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6" name="Line 466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7" name="Line 467"/>
              <p:cNvSpPr>
                <a:spLocks noChangeShapeType="1"/>
              </p:cNvSpPr>
              <p:nvPr/>
            </p:nvSpPr>
            <p:spPr bwMode="auto">
              <a:xfrm flipH="1" flipV="1">
                <a:off x="403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8" name="Line 468"/>
              <p:cNvSpPr>
                <a:spLocks noChangeShapeType="1"/>
              </p:cNvSpPr>
              <p:nvPr/>
            </p:nvSpPr>
            <p:spPr bwMode="auto">
              <a:xfrm flipV="1">
                <a:off x="412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29" name="Line 469"/>
              <p:cNvSpPr>
                <a:spLocks noChangeShapeType="1"/>
              </p:cNvSpPr>
              <p:nvPr/>
            </p:nvSpPr>
            <p:spPr bwMode="auto">
              <a:xfrm flipH="1" flipV="1">
                <a:off x="422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30" name="Line 470"/>
              <p:cNvSpPr>
                <a:spLocks noChangeShapeType="1"/>
              </p:cNvSpPr>
              <p:nvPr/>
            </p:nvSpPr>
            <p:spPr bwMode="auto">
              <a:xfrm flipV="1">
                <a:off x="4320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31" name="Line 471"/>
              <p:cNvSpPr>
                <a:spLocks noChangeShapeType="1"/>
              </p:cNvSpPr>
              <p:nvPr/>
            </p:nvSpPr>
            <p:spPr bwMode="auto">
              <a:xfrm flipH="1" flipV="1">
                <a:off x="4416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32" name="Line 472"/>
              <p:cNvSpPr>
                <a:spLocks noChangeShapeType="1"/>
              </p:cNvSpPr>
              <p:nvPr/>
            </p:nvSpPr>
            <p:spPr bwMode="auto">
              <a:xfrm flipV="1">
                <a:off x="4512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33" name="Line 473"/>
              <p:cNvSpPr>
                <a:spLocks noChangeShapeType="1"/>
              </p:cNvSpPr>
              <p:nvPr/>
            </p:nvSpPr>
            <p:spPr bwMode="auto">
              <a:xfrm flipH="1" flipV="1">
                <a:off x="4608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034" name="Line 474"/>
              <p:cNvSpPr>
                <a:spLocks noChangeShapeType="1"/>
              </p:cNvSpPr>
              <p:nvPr/>
            </p:nvSpPr>
            <p:spPr bwMode="auto">
              <a:xfrm flipV="1">
                <a:off x="4704" y="1824"/>
                <a:ext cx="9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67036" name="Text Box 476"/>
          <p:cNvSpPr txBox="1">
            <a:spLocks noChangeArrowheads="1"/>
          </p:cNvSpPr>
          <p:nvPr/>
        </p:nvSpPr>
        <p:spPr bwMode="auto">
          <a:xfrm>
            <a:off x="2895600" y="5445125"/>
            <a:ext cx="3200400" cy="13366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 glycérol ainsi formé permettra de reconstituer du glucose lors de la néoglucogenèse</a:t>
            </a:r>
            <a:endParaRPr lang="fr-FR" sz="2000">
              <a:solidFill>
                <a:srgbClr val="FF3300"/>
              </a:solidFill>
            </a:endParaRPr>
          </a:p>
        </p:txBody>
      </p:sp>
      <p:sp>
        <p:nvSpPr>
          <p:cNvPr id="67037" name="Text Box 477"/>
          <p:cNvSpPr txBox="1">
            <a:spLocks noChangeArrowheads="1"/>
          </p:cNvSpPr>
          <p:nvPr/>
        </p:nvSpPr>
        <p:spPr bwMode="auto">
          <a:xfrm>
            <a:off x="6248400" y="4267200"/>
            <a:ext cx="2819400" cy="164147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Les acides gras permettront de fournir de l’énergie aux cellules « souffrant » d’hypoglycémie</a:t>
            </a:r>
          </a:p>
        </p:txBody>
      </p:sp>
      <p:sp>
        <p:nvSpPr>
          <p:cNvPr id="67038" name="Line 478"/>
          <p:cNvSpPr>
            <a:spLocks noChangeShapeType="1"/>
          </p:cNvSpPr>
          <p:nvPr/>
        </p:nvSpPr>
        <p:spPr bwMode="auto">
          <a:xfrm flipH="1">
            <a:off x="32004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67042" name="Group 482"/>
          <p:cNvGrpSpPr>
            <a:grpSpLocks/>
          </p:cNvGrpSpPr>
          <p:nvPr/>
        </p:nvGrpSpPr>
        <p:grpSpPr bwMode="auto">
          <a:xfrm>
            <a:off x="3352800" y="1466850"/>
            <a:ext cx="1676400" cy="514350"/>
            <a:chOff x="2112" y="924"/>
            <a:chExt cx="1056" cy="324"/>
          </a:xfrm>
        </p:grpSpPr>
        <p:sp>
          <p:nvSpPr>
            <p:cNvPr id="67043" name="Text Box 483"/>
            <p:cNvSpPr txBox="1">
              <a:spLocks noChangeArrowheads="1"/>
            </p:cNvSpPr>
            <p:nvPr/>
          </p:nvSpPr>
          <p:spPr bwMode="auto">
            <a:xfrm>
              <a:off x="2112" y="924"/>
              <a:ext cx="1056" cy="22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600"/>
                <a:t>Lipolyse</a:t>
              </a:r>
            </a:p>
          </p:txBody>
        </p:sp>
        <p:sp>
          <p:nvSpPr>
            <p:cNvPr id="67044" name="Line 484"/>
            <p:cNvSpPr>
              <a:spLocks noChangeShapeType="1"/>
            </p:cNvSpPr>
            <p:nvPr/>
          </p:nvSpPr>
          <p:spPr bwMode="auto">
            <a:xfrm>
              <a:off x="2640" y="1152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67045" name="Text Box 485"/>
          <p:cNvSpPr txBox="1">
            <a:spLocks noChangeArrowheads="1"/>
          </p:cNvSpPr>
          <p:nvPr/>
        </p:nvSpPr>
        <p:spPr bwMode="auto">
          <a:xfrm>
            <a:off x="5257800" y="29400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Triglycérides</a:t>
            </a:r>
          </a:p>
        </p:txBody>
      </p:sp>
      <p:grpSp>
        <p:nvGrpSpPr>
          <p:cNvPr id="67046" name="Group 486"/>
          <p:cNvGrpSpPr>
            <a:grpSpLocks/>
          </p:cNvGrpSpPr>
          <p:nvPr/>
        </p:nvGrpSpPr>
        <p:grpSpPr bwMode="auto">
          <a:xfrm>
            <a:off x="608013" y="4278313"/>
            <a:ext cx="687387" cy="217487"/>
            <a:chOff x="4751" y="2935"/>
            <a:chExt cx="433" cy="137"/>
          </a:xfrm>
        </p:grpSpPr>
        <p:sp>
          <p:nvSpPr>
            <p:cNvPr id="67047" name="Oval 487"/>
            <p:cNvSpPr>
              <a:spLocks noChangeArrowheads="1"/>
            </p:cNvSpPr>
            <p:nvPr/>
          </p:nvSpPr>
          <p:spPr bwMode="auto">
            <a:xfrm>
              <a:off x="4751" y="2935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048" name="Oval 488"/>
            <p:cNvSpPr>
              <a:spLocks noChangeArrowheads="1"/>
            </p:cNvSpPr>
            <p:nvPr/>
          </p:nvSpPr>
          <p:spPr bwMode="auto">
            <a:xfrm>
              <a:off x="4991" y="2983"/>
              <a:ext cx="75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67049" name="Oval 489"/>
            <p:cNvSpPr>
              <a:spLocks noChangeArrowheads="1"/>
            </p:cNvSpPr>
            <p:nvPr/>
          </p:nvSpPr>
          <p:spPr bwMode="auto">
            <a:xfrm>
              <a:off x="5108" y="2983"/>
              <a:ext cx="76" cy="8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7050" name="Text Box 490"/>
          <p:cNvSpPr txBox="1">
            <a:spLocks noChangeArrowheads="1"/>
          </p:cNvSpPr>
          <p:nvPr/>
        </p:nvSpPr>
        <p:spPr bwMode="auto">
          <a:xfrm>
            <a:off x="457200" y="47244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Glucose</a:t>
            </a:r>
          </a:p>
        </p:txBody>
      </p:sp>
      <p:grpSp>
        <p:nvGrpSpPr>
          <p:cNvPr id="67262" name="Group 702"/>
          <p:cNvGrpSpPr>
            <a:grpSpLocks/>
          </p:cNvGrpSpPr>
          <p:nvPr/>
        </p:nvGrpSpPr>
        <p:grpSpPr bwMode="auto">
          <a:xfrm>
            <a:off x="1295400" y="1404938"/>
            <a:ext cx="2273300" cy="1609725"/>
            <a:chOff x="816" y="885"/>
            <a:chExt cx="1432" cy="1014"/>
          </a:xfrm>
        </p:grpSpPr>
        <p:grpSp>
          <p:nvGrpSpPr>
            <p:cNvPr id="67263" name="Group 703"/>
            <p:cNvGrpSpPr>
              <a:grpSpLocks/>
            </p:cNvGrpSpPr>
            <p:nvPr/>
          </p:nvGrpSpPr>
          <p:grpSpPr bwMode="auto">
            <a:xfrm>
              <a:off x="1754" y="894"/>
              <a:ext cx="166" cy="258"/>
              <a:chOff x="3216" y="1200"/>
              <a:chExt cx="384" cy="912"/>
            </a:xfrm>
          </p:grpSpPr>
          <p:sp>
            <p:nvSpPr>
              <p:cNvPr id="67264" name="Rectangle 70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44" cy="91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65" name="Rectangle 705"/>
              <p:cNvSpPr>
                <a:spLocks noChangeArrowheads="1"/>
              </p:cNvSpPr>
              <p:nvPr/>
            </p:nvSpPr>
            <p:spPr bwMode="auto">
              <a:xfrm>
                <a:off x="3264" y="120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66" name="Rectangle 706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67" name="Rectangle 70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240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7268" name="Group 708"/>
              <p:cNvGrpSpPr>
                <a:grpSpLocks/>
              </p:cNvGrpSpPr>
              <p:nvPr/>
            </p:nvGrpSpPr>
            <p:grpSpPr bwMode="auto">
              <a:xfrm>
                <a:off x="3216" y="1200"/>
                <a:ext cx="384" cy="912"/>
                <a:chOff x="3216" y="1200"/>
                <a:chExt cx="384" cy="912"/>
              </a:xfrm>
            </p:grpSpPr>
            <p:sp>
              <p:nvSpPr>
                <p:cNvPr id="67269" name="Line 709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0" cy="9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0" name="Line 710"/>
                <p:cNvSpPr>
                  <a:spLocks noChangeShapeType="1"/>
                </p:cNvSpPr>
                <p:nvPr/>
              </p:nvSpPr>
              <p:spPr bwMode="auto">
                <a:xfrm>
                  <a:off x="3216" y="2112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1" name="Line 711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2" name="Line 712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3" name="Line 713"/>
                <p:cNvSpPr>
                  <a:spLocks noChangeShapeType="1"/>
                </p:cNvSpPr>
                <p:nvPr/>
              </p:nvSpPr>
              <p:spPr bwMode="auto">
                <a:xfrm>
                  <a:off x="3360" y="1920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4" name="Line 714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5" name="Line 715"/>
                <p:cNvSpPr>
                  <a:spLocks noChangeShapeType="1"/>
                </p:cNvSpPr>
                <p:nvPr/>
              </p:nvSpPr>
              <p:spPr bwMode="auto">
                <a:xfrm>
                  <a:off x="3360" y="15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6" name="Line 716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7" name="Line 717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8" name="Line 718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79" name="Line 719"/>
                <p:cNvSpPr>
                  <a:spLocks noChangeShapeType="1"/>
                </p:cNvSpPr>
                <p:nvPr/>
              </p:nvSpPr>
              <p:spPr bwMode="auto">
                <a:xfrm>
                  <a:off x="3600" y="1584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80" name="Line 720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7281" name="Group 721"/>
            <p:cNvGrpSpPr>
              <a:grpSpLocks/>
            </p:cNvGrpSpPr>
            <p:nvPr/>
          </p:nvGrpSpPr>
          <p:grpSpPr bwMode="auto">
            <a:xfrm>
              <a:off x="1008" y="1056"/>
              <a:ext cx="166" cy="258"/>
              <a:chOff x="3216" y="1200"/>
              <a:chExt cx="384" cy="912"/>
            </a:xfrm>
          </p:grpSpPr>
          <p:sp>
            <p:nvSpPr>
              <p:cNvPr id="67282" name="Rectangle 7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44" cy="91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83" name="Rectangle 723"/>
              <p:cNvSpPr>
                <a:spLocks noChangeArrowheads="1"/>
              </p:cNvSpPr>
              <p:nvPr/>
            </p:nvSpPr>
            <p:spPr bwMode="auto">
              <a:xfrm>
                <a:off x="3264" y="120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84" name="Rectangle 724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285" name="Rectangle 725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240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7286" name="Group 726"/>
              <p:cNvGrpSpPr>
                <a:grpSpLocks/>
              </p:cNvGrpSpPr>
              <p:nvPr/>
            </p:nvGrpSpPr>
            <p:grpSpPr bwMode="auto">
              <a:xfrm>
                <a:off x="3216" y="1200"/>
                <a:ext cx="384" cy="912"/>
                <a:chOff x="3216" y="1200"/>
                <a:chExt cx="384" cy="912"/>
              </a:xfrm>
            </p:grpSpPr>
            <p:sp>
              <p:nvSpPr>
                <p:cNvPr id="67287" name="Line 727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0" cy="9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88" name="Line 728"/>
                <p:cNvSpPr>
                  <a:spLocks noChangeShapeType="1"/>
                </p:cNvSpPr>
                <p:nvPr/>
              </p:nvSpPr>
              <p:spPr bwMode="auto">
                <a:xfrm>
                  <a:off x="3216" y="2112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89" name="Line 729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0" name="Line 730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1" name="Line 731"/>
                <p:cNvSpPr>
                  <a:spLocks noChangeShapeType="1"/>
                </p:cNvSpPr>
                <p:nvPr/>
              </p:nvSpPr>
              <p:spPr bwMode="auto">
                <a:xfrm>
                  <a:off x="3360" y="1920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2" name="Line 732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3" name="Line 733"/>
                <p:cNvSpPr>
                  <a:spLocks noChangeShapeType="1"/>
                </p:cNvSpPr>
                <p:nvPr/>
              </p:nvSpPr>
              <p:spPr bwMode="auto">
                <a:xfrm>
                  <a:off x="3360" y="15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4" name="Line 734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5" name="Line 735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6" name="Line 736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7" name="Line 737"/>
                <p:cNvSpPr>
                  <a:spLocks noChangeShapeType="1"/>
                </p:cNvSpPr>
                <p:nvPr/>
              </p:nvSpPr>
              <p:spPr bwMode="auto">
                <a:xfrm>
                  <a:off x="3600" y="1584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298" name="Line 738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7299" name="Group 739"/>
            <p:cNvGrpSpPr>
              <a:grpSpLocks/>
            </p:cNvGrpSpPr>
            <p:nvPr/>
          </p:nvGrpSpPr>
          <p:grpSpPr bwMode="auto">
            <a:xfrm>
              <a:off x="1610" y="1392"/>
              <a:ext cx="166" cy="258"/>
              <a:chOff x="3216" y="1200"/>
              <a:chExt cx="384" cy="912"/>
            </a:xfrm>
          </p:grpSpPr>
          <p:sp>
            <p:nvSpPr>
              <p:cNvPr id="67300" name="Rectangle 74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44" cy="91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01" name="Rectangle 741"/>
              <p:cNvSpPr>
                <a:spLocks noChangeArrowheads="1"/>
              </p:cNvSpPr>
              <p:nvPr/>
            </p:nvSpPr>
            <p:spPr bwMode="auto">
              <a:xfrm>
                <a:off x="3264" y="120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02" name="Rectangle 742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336" cy="19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03" name="Rectangle 743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240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7304" name="Group 744"/>
              <p:cNvGrpSpPr>
                <a:grpSpLocks/>
              </p:cNvGrpSpPr>
              <p:nvPr/>
            </p:nvGrpSpPr>
            <p:grpSpPr bwMode="auto">
              <a:xfrm>
                <a:off x="3216" y="1200"/>
                <a:ext cx="384" cy="912"/>
                <a:chOff x="3216" y="1200"/>
                <a:chExt cx="384" cy="912"/>
              </a:xfrm>
            </p:grpSpPr>
            <p:sp>
              <p:nvSpPr>
                <p:cNvPr id="67305" name="Line 745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0" cy="9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06" name="Line 746"/>
                <p:cNvSpPr>
                  <a:spLocks noChangeShapeType="1"/>
                </p:cNvSpPr>
                <p:nvPr/>
              </p:nvSpPr>
              <p:spPr bwMode="auto">
                <a:xfrm>
                  <a:off x="3216" y="2112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07" name="Line 747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08" name="Line 748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09" name="Line 749"/>
                <p:cNvSpPr>
                  <a:spLocks noChangeShapeType="1"/>
                </p:cNvSpPr>
                <p:nvPr/>
              </p:nvSpPr>
              <p:spPr bwMode="auto">
                <a:xfrm>
                  <a:off x="3360" y="1920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0" name="Line 750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1" name="Line 751"/>
                <p:cNvSpPr>
                  <a:spLocks noChangeShapeType="1"/>
                </p:cNvSpPr>
                <p:nvPr/>
              </p:nvSpPr>
              <p:spPr bwMode="auto">
                <a:xfrm>
                  <a:off x="3360" y="15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2" name="Line 752"/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3" name="Line 753"/>
                <p:cNvSpPr>
                  <a:spLocks noChangeShapeType="1"/>
                </p:cNvSpPr>
                <p:nvPr/>
              </p:nvSpPr>
              <p:spPr bwMode="auto">
                <a:xfrm>
                  <a:off x="3360" y="1728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4" name="Line 754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5" name="Line 755"/>
                <p:cNvSpPr>
                  <a:spLocks noChangeShapeType="1"/>
                </p:cNvSpPr>
                <p:nvPr/>
              </p:nvSpPr>
              <p:spPr bwMode="auto">
                <a:xfrm>
                  <a:off x="3600" y="1584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316" name="Line 756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7317" name="Group 757"/>
            <p:cNvGrpSpPr>
              <a:grpSpLocks/>
            </p:cNvGrpSpPr>
            <p:nvPr/>
          </p:nvGrpSpPr>
          <p:grpSpPr bwMode="auto">
            <a:xfrm>
              <a:off x="1392" y="1680"/>
              <a:ext cx="664" cy="27"/>
              <a:chOff x="2662" y="1151"/>
              <a:chExt cx="664" cy="27"/>
            </a:xfrm>
          </p:grpSpPr>
          <p:sp>
            <p:nvSpPr>
              <p:cNvPr id="67318" name="Line 758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19" name="Line 759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0" name="Line 760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1" name="Line 761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2" name="Line 762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3" name="Line 763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4" name="Line 764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5" name="Line 765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6" name="Line 766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7" name="Line 767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8" name="Line 768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29" name="Line 769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0" name="Line 770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1" name="Line 771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2" name="Line 772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3" name="Line 773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334" name="Group 774"/>
            <p:cNvGrpSpPr>
              <a:grpSpLocks/>
            </p:cNvGrpSpPr>
            <p:nvPr/>
          </p:nvGrpSpPr>
          <p:grpSpPr bwMode="auto">
            <a:xfrm>
              <a:off x="864" y="1509"/>
              <a:ext cx="664" cy="27"/>
              <a:chOff x="2662" y="1151"/>
              <a:chExt cx="664" cy="27"/>
            </a:xfrm>
          </p:grpSpPr>
          <p:sp>
            <p:nvSpPr>
              <p:cNvPr id="67335" name="Line 775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6" name="Line 776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7" name="Line 777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8" name="Line 778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39" name="Line 779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0" name="Line 780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1" name="Line 781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2" name="Line 782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3" name="Line 783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4" name="Line 784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5" name="Line 785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6" name="Line 786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7" name="Line 787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8" name="Line 788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49" name="Line 789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0" name="Line 790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351" name="Group 791"/>
            <p:cNvGrpSpPr>
              <a:grpSpLocks/>
            </p:cNvGrpSpPr>
            <p:nvPr/>
          </p:nvGrpSpPr>
          <p:grpSpPr bwMode="auto">
            <a:xfrm>
              <a:off x="1248" y="1200"/>
              <a:ext cx="664" cy="27"/>
              <a:chOff x="2662" y="1151"/>
              <a:chExt cx="664" cy="27"/>
            </a:xfrm>
          </p:grpSpPr>
          <p:sp>
            <p:nvSpPr>
              <p:cNvPr id="67352" name="Line 792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3" name="Line 793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4" name="Line 794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5" name="Line 795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6" name="Line 796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7" name="Line 797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8" name="Line 798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59" name="Line 799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0" name="Line 800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1" name="Line 801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2" name="Line 802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3" name="Line 803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4" name="Line 804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5" name="Line 805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6" name="Line 806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67" name="Line 807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368" name="Group 808"/>
            <p:cNvGrpSpPr>
              <a:grpSpLocks/>
            </p:cNvGrpSpPr>
            <p:nvPr/>
          </p:nvGrpSpPr>
          <p:grpSpPr bwMode="auto">
            <a:xfrm>
              <a:off x="1256" y="1317"/>
              <a:ext cx="664" cy="27"/>
              <a:chOff x="2662" y="1151"/>
              <a:chExt cx="664" cy="27"/>
            </a:xfrm>
          </p:grpSpPr>
          <p:sp>
            <p:nvSpPr>
              <p:cNvPr id="67369" name="Line 809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0" name="Line 810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1" name="Line 811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2" name="Line 812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3" name="Line 813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4" name="Line 814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5" name="Line 815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6" name="Line 816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7" name="Line 817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8" name="Line 818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79" name="Line 819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0" name="Line 820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1" name="Line 821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2" name="Line 822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3" name="Line 823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4" name="Line 824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385" name="Group 825"/>
            <p:cNvGrpSpPr>
              <a:grpSpLocks/>
            </p:cNvGrpSpPr>
            <p:nvPr/>
          </p:nvGrpSpPr>
          <p:grpSpPr bwMode="auto">
            <a:xfrm>
              <a:off x="816" y="1440"/>
              <a:ext cx="664" cy="27"/>
              <a:chOff x="2662" y="1151"/>
              <a:chExt cx="664" cy="27"/>
            </a:xfrm>
          </p:grpSpPr>
          <p:sp>
            <p:nvSpPr>
              <p:cNvPr id="67386" name="Line 826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7" name="Line 827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8" name="Line 828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89" name="Line 829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0" name="Line 830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1" name="Line 831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2" name="Line 832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3" name="Line 833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4" name="Line 834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5" name="Line 835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6" name="Line 836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7" name="Line 837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8" name="Line 838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399" name="Line 839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0" name="Line 840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1" name="Line 841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402" name="Group 842"/>
            <p:cNvGrpSpPr>
              <a:grpSpLocks/>
            </p:cNvGrpSpPr>
            <p:nvPr/>
          </p:nvGrpSpPr>
          <p:grpSpPr bwMode="auto">
            <a:xfrm>
              <a:off x="912" y="981"/>
              <a:ext cx="664" cy="27"/>
              <a:chOff x="2662" y="1151"/>
              <a:chExt cx="664" cy="27"/>
            </a:xfrm>
          </p:grpSpPr>
          <p:sp>
            <p:nvSpPr>
              <p:cNvPr id="67403" name="Line 843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4" name="Line 844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5" name="Line 845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6" name="Line 846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7" name="Line 847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8" name="Line 848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09" name="Line 849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0" name="Line 850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1" name="Line 851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2" name="Line 852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3" name="Line 853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4" name="Line 854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5" name="Line 855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6" name="Line 856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7" name="Line 857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18" name="Line 858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419" name="Group 859"/>
            <p:cNvGrpSpPr>
              <a:grpSpLocks/>
            </p:cNvGrpSpPr>
            <p:nvPr/>
          </p:nvGrpSpPr>
          <p:grpSpPr bwMode="auto">
            <a:xfrm>
              <a:off x="1056" y="885"/>
              <a:ext cx="664" cy="27"/>
              <a:chOff x="2662" y="1151"/>
              <a:chExt cx="664" cy="27"/>
            </a:xfrm>
          </p:grpSpPr>
          <p:sp>
            <p:nvSpPr>
              <p:cNvPr id="67420" name="Line 860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1" name="Line 861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2" name="Line 862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3" name="Line 863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4" name="Line 864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5" name="Line 865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6" name="Line 866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7" name="Line 867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8" name="Line 868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29" name="Line 869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0" name="Line 870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1" name="Line 871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2" name="Line 872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3" name="Line 873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4" name="Line 874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5" name="Line 875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436" name="Group 876"/>
            <p:cNvGrpSpPr>
              <a:grpSpLocks/>
            </p:cNvGrpSpPr>
            <p:nvPr/>
          </p:nvGrpSpPr>
          <p:grpSpPr bwMode="auto">
            <a:xfrm>
              <a:off x="1488" y="1776"/>
              <a:ext cx="664" cy="27"/>
              <a:chOff x="2662" y="1151"/>
              <a:chExt cx="664" cy="27"/>
            </a:xfrm>
          </p:grpSpPr>
          <p:sp>
            <p:nvSpPr>
              <p:cNvPr id="67437" name="Line 877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8" name="Line 878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39" name="Line 879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0" name="Line 880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1" name="Line 881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2" name="Line 882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3" name="Line 883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4" name="Line 884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5" name="Line 885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6" name="Line 886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7" name="Line 887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8" name="Line 888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49" name="Line 889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0" name="Line 890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1" name="Line 891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2" name="Line 892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7453" name="Group 893"/>
            <p:cNvGrpSpPr>
              <a:grpSpLocks/>
            </p:cNvGrpSpPr>
            <p:nvPr/>
          </p:nvGrpSpPr>
          <p:grpSpPr bwMode="auto">
            <a:xfrm>
              <a:off x="1584" y="1872"/>
              <a:ext cx="664" cy="27"/>
              <a:chOff x="2662" y="1151"/>
              <a:chExt cx="664" cy="27"/>
            </a:xfrm>
          </p:grpSpPr>
          <p:sp>
            <p:nvSpPr>
              <p:cNvPr id="67454" name="Line 894"/>
              <p:cNvSpPr>
                <a:spLocks noChangeShapeType="1"/>
              </p:cNvSpPr>
              <p:nvPr/>
            </p:nvSpPr>
            <p:spPr bwMode="auto">
              <a:xfrm>
                <a:off x="2662" y="1178"/>
                <a:ext cx="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5" name="Line 895"/>
              <p:cNvSpPr>
                <a:spLocks noChangeShapeType="1"/>
              </p:cNvSpPr>
              <p:nvPr/>
            </p:nvSpPr>
            <p:spPr bwMode="auto">
              <a:xfrm flipV="1">
                <a:off x="2704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6" name="Line 896"/>
              <p:cNvSpPr>
                <a:spLocks noChangeShapeType="1"/>
              </p:cNvSpPr>
              <p:nvPr/>
            </p:nvSpPr>
            <p:spPr bwMode="auto">
              <a:xfrm flipH="1" flipV="1">
                <a:off x="2745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7" name="Line 897"/>
              <p:cNvSpPr>
                <a:spLocks noChangeShapeType="1"/>
              </p:cNvSpPr>
              <p:nvPr/>
            </p:nvSpPr>
            <p:spPr bwMode="auto">
              <a:xfrm flipV="1">
                <a:off x="2787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8" name="Line 898"/>
              <p:cNvSpPr>
                <a:spLocks noChangeShapeType="1"/>
              </p:cNvSpPr>
              <p:nvPr/>
            </p:nvSpPr>
            <p:spPr bwMode="auto">
              <a:xfrm flipH="1" flipV="1">
                <a:off x="2828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59" name="Line 899"/>
              <p:cNvSpPr>
                <a:spLocks noChangeShapeType="1"/>
              </p:cNvSpPr>
              <p:nvPr/>
            </p:nvSpPr>
            <p:spPr bwMode="auto">
              <a:xfrm flipV="1">
                <a:off x="2870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0" name="Line 900"/>
              <p:cNvSpPr>
                <a:spLocks noChangeShapeType="1"/>
              </p:cNvSpPr>
              <p:nvPr/>
            </p:nvSpPr>
            <p:spPr bwMode="auto">
              <a:xfrm flipH="1" flipV="1">
                <a:off x="2911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1" name="Line 901"/>
              <p:cNvSpPr>
                <a:spLocks noChangeShapeType="1"/>
              </p:cNvSpPr>
              <p:nvPr/>
            </p:nvSpPr>
            <p:spPr bwMode="auto">
              <a:xfrm flipV="1">
                <a:off x="2953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2" name="Line 902"/>
              <p:cNvSpPr>
                <a:spLocks noChangeShapeType="1"/>
              </p:cNvSpPr>
              <p:nvPr/>
            </p:nvSpPr>
            <p:spPr bwMode="auto">
              <a:xfrm flipH="1" flipV="1">
                <a:off x="2994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3" name="Line 903"/>
              <p:cNvSpPr>
                <a:spLocks noChangeShapeType="1"/>
              </p:cNvSpPr>
              <p:nvPr/>
            </p:nvSpPr>
            <p:spPr bwMode="auto">
              <a:xfrm flipV="1">
                <a:off x="3036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4" name="Line 904"/>
              <p:cNvSpPr>
                <a:spLocks noChangeShapeType="1"/>
              </p:cNvSpPr>
              <p:nvPr/>
            </p:nvSpPr>
            <p:spPr bwMode="auto">
              <a:xfrm flipH="1" flipV="1">
                <a:off x="3077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5" name="Line 905"/>
              <p:cNvSpPr>
                <a:spLocks noChangeShapeType="1"/>
              </p:cNvSpPr>
              <p:nvPr/>
            </p:nvSpPr>
            <p:spPr bwMode="auto">
              <a:xfrm flipV="1">
                <a:off x="3119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6" name="Line 906"/>
              <p:cNvSpPr>
                <a:spLocks noChangeShapeType="1"/>
              </p:cNvSpPr>
              <p:nvPr/>
            </p:nvSpPr>
            <p:spPr bwMode="auto">
              <a:xfrm flipH="1" flipV="1">
                <a:off x="3160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7" name="Line 907"/>
              <p:cNvSpPr>
                <a:spLocks noChangeShapeType="1"/>
              </p:cNvSpPr>
              <p:nvPr/>
            </p:nvSpPr>
            <p:spPr bwMode="auto">
              <a:xfrm flipV="1">
                <a:off x="3202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8" name="Line 908"/>
              <p:cNvSpPr>
                <a:spLocks noChangeShapeType="1"/>
              </p:cNvSpPr>
              <p:nvPr/>
            </p:nvSpPr>
            <p:spPr bwMode="auto">
              <a:xfrm flipH="1" flipV="1">
                <a:off x="3243" y="1151"/>
                <a:ext cx="42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469" name="Line 909"/>
              <p:cNvSpPr>
                <a:spLocks noChangeShapeType="1"/>
              </p:cNvSpPr>
              <p:nvPr/>
            </p:nvSpPr>
            <p:spPr bwMode="auto">
              <a:xfrm flipV="1">
                <a:off x="3285" y="1151"/>
                <a:ext cx="41" cy="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67474" name="Text Box 914"/>
          <p:cNvSpPr txBox="1">
            <a:spLocks noChangeArrowheads="1"/>
          </p:cNvSpPr>
          <p:nvPr/>
        </p:nvSpPr>
        <p:spPr bwMode="auto">
          <a:xfrm>
            <a:off x="2286000" y="2971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Acides gras</a:t>
            </a:r>
          </a:p>
        </p:txBody>
      </p:sp>
      <p:sp>
        <p:nvSpPr>
          <p:cNvPr id="67475" name="Text Box 915"/>
          <p:cNvSpPr txBox="1">
            <a:spLocks noChangeArrowheads="1"/>
          </p:cNvSpPr>
          <p:nvPr/>
        </p:nvSpPr>
        <p:spPr bwMode="auto">
          <a:xfrm>
            <a:off x="2590800" y="22542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600"/>
              <a:t>Glycérol</a:t>
            </a:r>
          </a:p>
        </p:txBody>
      </p:sp>
    </p:spTree>
    <p:extLst>
      <p:ext uri="{BB962C8B-B14F-4D97-AF65-F5344CB8AC3E}">
        <p14:creationId xmlns:p14="http://schemas.microsoft.com/office/powerpoint/2010/main" xmlns="" val="13459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371600" y="127000"/>
            <a:ext cx="6400800" cy="4826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/>
              <a:t>Vue d’ensemble de la régulation de la glycémie 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57200" y="1970088"/>
            <a:ext cx="1828800" cy="392112"/>
          </a:xfrm>
          <a:prstGeom prst="rect">
            <a:avLst/>
          </a:prstGeom>
          <a:solidFill>
            <a:srgbClr val="CC99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Hyperglycémie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733800" y="6019800"/>
            <a:ext cx="1981200" cy="666750"/>
          </a:xfrm>
          <a:prstGeom prst="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Retour vers une normoglycémie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743200" y="4800600"/>
            <a:ext cx="1066800" cy="392113"/>
          </a:xfrm>
          <a:prstGeom prst="rect">
            <a:avLst/>
          </a:prstGeom>
          <a:solidFill>
            <a:srgbClr val="9933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>
                <a:solidFill>
                  <a:srgbClr val="FFFF00"/>
                </a:solidFill>
              </a:rPr>
              <a:t>Foie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038600" y="4800600"/>
            <a:ext cx="1066800" cy="392113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Muscles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410200" y="4789488"/>
            <a:ext cx="1676400" cy="3921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Tissu adipeux</a:t>
            </a: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13716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7772400" y="1524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1371600" y="2362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1371600" y="3352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7772400" y="3352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H="1">
            <a:off x="3276600" y="4343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4572000" y="4419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77" name="AutoShape 37"/>
          <p:cNvSpPr>
            <a:spLocks/>
          </p:cNvSpPr>
          <p:nvPr/>
        </p:nvSpPr>
        <p:spPr bwMode="auto">
          <a:xfrm rot="16200000" flipH="1">
            <a:off x="4648200" y="3276600"/>
            <a:ext cx="152400" cy="4572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77724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5334000" y="4419600"/>
            <a:ext cx="990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733800" y="3810000"/>
            <a:ext cx="1754188" cy="66675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Action sur des organes cibles</a:t>
            </a:r>
          </a:p>
        </p:txBody>
      </p:sp>
      <p:grpSp>
        <p:nvGrpSpPr>
          <p:cNvPr id="87085" name="Group 45"/>
          <p:cNvGrpSpPr>
            <a:grpSpLocks/>
          </p:cNvGrpSpPr>
          <p:nvPr/>
        </p:nvGrpSpPr>
        <p:grpSpPr bwMode="auto">
          <a:xfrm>
            <a:off x="2133600" y="3276600"/>
            <a:ext cx="5486400" cy="2133600"/>
            <a:chOff x="1344" y="1968"/>
            <a:chExt cx="3456" cy="1344"/>
          </a:xfrm>
        </p:grpSpPr>
        <p:sp>
          <p:nvSpPr>
            <p:cNvPr id="87086" name="Rectangle 46"/>
            <p:cNvSpPr>
              <a:spLocks noChangeArrowheads="1"/>
            </p:cNvSpPr>
            <p:nvPr/>
          </p:nvSpPr>
          <p:spPr bwMode="auto">
            <a:xfrm>
              <a:off x="1344" y="1968"/>
              <a:ext cx="3456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87087" name="Group 47"/>
            <p:cNvGrpSpPr>
              <a:grpSpLocks/>
            </p:cNvGrpSpPr>
            <p:nvPr/>
          </p:nvGrpSpPr>
          <p:grpSpPr bwMode="auto">
            <a:xfrm>
              <a:off x="1728" y="2304"/>
              <a:ext cx="2736" cy="871"/>
              <a:chOff x="1728" y="2304"/>
              <a:chExt cx="2736" cy="871"/>
            </a:xfrm>
          </p:grpSpPr>
          <p:sp>
            <p:nvSpPr>
              <p:cNvPr id="87088" name="Text Box 48"/>
              <p:cNvSpPr txBox="1">
                <a:spLocks noChangeArrowheads="1"/>
              </p:cNvSpPr>
              <p:nvPr/>
            </p:nvSpPr>
            <p:spPr bwMode="auto">
              <a:xfrm>
                <a:off x="1728" y="2928"/>
                <a:ext cx="672" cy="2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fr-FR" sz="1800">
                    <a:solidFill>
                      <a:srgbClr val="FFFF00"/>
                    </a:solidFill>
                  </a:rPr>
                  <a:t>Foie</a:t>
                </a:r>
              </a:p>
            </p:txBody>
          </p:sp>
          <p:sp>
            <p:nvSpPr>
              <p:cNvPr id="87089" name="Text Box 49"/>
              <p:cNvSpPr txBox="1">
                <a:spLocks noChangeArrowheads="1"/>
              </p:cNvSpPr>
              <p:nvPr/>
            </p:nvSpPr>
            <p:spPr bwMode="auto">
              <a:xfrm>
                <a:off x="2544" y="2928"/>
                <a:ext cx="672" cy="247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fr-FR" sz="1800"/>
                  <a:t>Muscles</a:t>
                </a:r>
              </a:p>
            </p:txBody>
          </p:sp>
          <p:sp>
            <p:nvSpPr>
              <p:cNvPr id="87090" name="Text Box 50"/>
              <p:cNvSpPr txBox="1">
                <a:spLocks noChangeArrowheads="1"/>
              </p:cNvSpPr>
              <p:nvPr/>
            </p:nvSpPr>
            <p:spPr bwMode="auto">
              <a:xfrm>
                <a:off x="3408" y="2921"/>
                <a:ext cx="1056" cy="247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fr-FR" sz="1800"/>
                  <a:t>Tissu adipeux</a:t>
                </a:r>
              </a:p>
            </p:txBody>
          </p:sp>
          <p:sp>
            <p:nvSpPr>
              <p:cNvPr id="87091" name="Line 51"/>
              <p:cNvSpPr>
                <a:spLocks noChangeShapeType="1"/>
              </p:cNvSpPr>
              <p:nvPr/>
            </p:nvSpPr>
            <p:spPr bwMode="auto">
              <a:xfrm flipH="1">
                <a:off x="2064" y="2640"/>
                <a:ext cx="384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7092" name="Line 52"/>
              <p:cNvSpPr>
                <a:spLocks noChangeShapeType="1"/>
              </p:cNvSpPr>
              <p:nvPr/>
            </p:nvSpPr>
            <p:spPr bwMode="auto">
              <a:xfrm>
                <a:off x="2880" y="2688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7093" name="Line 53"/>
              <p:cNvSpPr>
                <a:spLocks noChangeShapeType="1"/>
              </p:cNvSpPr>
              <p:nvPr/>
            </p:nvSpPr>
            <p:spPr bwMode="auto">
              <a:xfrm>
                <a:off x="3360" y="2688"/>
                <a:ext cx="624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7094" name="Text Box 54"/>
              <p:cNvSpPr txBox="1">
                <a:spLocks noChangeArrowheads="1"/>
              </p:cNvSpPr>
              <p:nvPr/>
            </p:nvSpPr>
            <p:spPr bwMode="auto">
              <a:xfrm>
                <a:off x="2352" y="2304"/>
                <a:ext cx="1105" cy="420"/>
              </a:xfrm>
              <a:prstGeom prst="rect">
                <a:avLst/>
              </a:prstGeom>
              <a:solidFill>
                <a:srgbClr val="FF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fr-FR" sz="1800"/>
                  <a:t>Action sur des organes cibles</a:t>
                </a:r>
              </a:p>
            </p:txBody>
          </p:sp>
        </p:grpSp>
      </p:grp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28600" y="2686050"/>
            <a:ext cx="23622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Stimulation des </a:t>
            </a:r>
            <a:r>
              <a:rPr lang="fr-FR" sz="1800">
                <a:solidFill>
                  <a:schemeClr val="accent2"/>
                </a:solidFill>
              </a:rPr>
              <a:t>cellules 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endParaRPr lang="fr-FR" sz="1800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2287588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Libération d’insuline dans le sang</a:t>
            </a:r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2514600" y="4191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6477000" y="3810000"/>
            <a:ext cx="2590800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Libération de glucagon dans le sang</a:t>
            </a:r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 flipH="1">
            <a:off x="5486400" y="4191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6553200" y="2686050"/>
            <a:ext cx="2362200" cy="66675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Stimulation des </a:t>
            </a:r>
            <a:r>
              <a:rPr lang="fr-FR" sz="1800">
                <a:solidFill>
                  <a:srgbClr val="FF3300"/>
                </a:solidFill>
              </a:rPr>
              <a:t>cellules </a:t>
            </a:r>
            <a:r>
              <a:rPr lang="fr-FR" sz="180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</a:t>
            </a:r>
            <a:endParaRPr lang="fr-FR" sz="1800"/>
          </a:p>
        </p:txBody>
      </p:sp>
      <p:grpSp>
        <p:nvGrpSpPr>
          <p:cNvPr id="87096" name="Group 56"/>
          <p:cNvGrpSpPr>
            <a:grpSpLocks/>
          </p:cNvGrpSpPr>
          <p:nvPr/>
        </p:nvGrpSpPr>
        <p:grpSpPr bwMode="auto">
          <a:xfrm>
            <a:off x="1676400" y="5334000"/>
            <a:ext cx="5791200" cy="457200"/>
            <a:chOff x="1056" y="3264"/>
            <a:chExt cx="3648" cy="288"/>
          </a:xfrm>
        </p:grpSpPr>
        <p:sp>
          <p:nvSpPr>
            <p:cNvPr id="87097" name="Rectangle 57"/>
            <p:cNvSpPr>
              <a:spLocks noChangeArrowheads="1"/>
            </p:cNvSpPr>
            <p:nvPr/>
          </p:nvSpPr>
          <p:spPr bwMode="auto">
            <a:xfrm>
              <a:off x="1056" y="3264"/>
              <a:ext cx="364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87098" name="AutoShape 58"/>
            <p:cNvSpPr>
              <a:spLocks/>
            </p:cNvSpPr>
            <p:nvPr/>
          </p:nvSpPr>
          <p:spPr bwMode="auto">
            <a:xfrm rot="16200000" flipH="1">
              <a:off x="2928" y="1968"/>
              <a:ext cx="96" cy="2880"/>
            </a:xfrm>
            <a:prstGeom prst="rightBrace">
              <a:avLst>
                <a:gd name="adj1" fmla="val 250000"/>
                <a:gd name="adj2" fmla="val 50000"/>
              </a:avLst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4724400" y="5638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87099" name="Group 59"/>
          <p:cNvGrpSpPr>
            <a:grpSpLocks/>
          </p:cNvGrpSpPr>
          <p:nvPr/>
        </p:nvGrpSpPr>
        <p:grpSpPr bwMode="auto">
          <a:xfrm>
            <a:off x="3733800" y="5638800"/>
            <a:ext cx="1981200" cy="1047750"/>
            <a:chOff x="2352" y="3456"/>
            <a:chExt cx="1248" cy="660"/>
          </a:xfrm>
        </p:grpSpPr>
        <p:sp>
          <p:nvSpPr>
            <p:cNvPr id="87100" name="Text Box 60"/>
            <p:cNvSpPr txBox="1">
              <a:spLocks noChangeArrowheads="1"/>
            </p:cNvSpPr>
            <p:nvPr/>
          </p:nvSpPr>
          <p:spPr bwMode="auto">
            <a:xfrm>
              <a:off x="2352" y="3696"/>
              <a:ext cx="1248" cy="420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/>
                <a:t>Retour vers une normoglycémie</a:t>
              </a:r>
            </a:p>
          </p:txBody>
        </p:sp>
        <p:sp>
          <p:nvSpPr>
            <p:cNvPr id="87101" name="Line 61"/>
            <p:cNvSpPr>
              <a:spLocks noChangeShapeType="1"/>
            </p:cNvSpPr>
            <p:nvPr/>
          </p:nvSpPr>
          <p:spPr bwMode="auto">
            <a:xfrm>
              <a:off x="2976" y="345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1828800" cy="9413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Ctr="1">
            <a:spAutoFit/>
          </a:bodyPr>
          <a:lstStyle/>
          <a:p>
            <a:r>
              <a:rPr lang="fr-FR" sz="1800"/>
              <a:t>Prise d’un repas riche en glucides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858000" y="1981200"/>
            <a:ext cx="1828800" cy="39211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Hypoglycémie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934200" y="838200"/>
            <a:ext cx="1676400" cy="666750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Ctr="1">
            <a:spAutoFit/>
          </a:bodyPr>
          <a:lstStyle/>
          <a:p>
            <a:r>
              <a:rPr lang="fr-FR" sz="1800"/>
              <a:t>Jeûne, état postprandial</a:t>
            </a:r>
          </a:p>
        </p:txBody>
      </p:sp>
    </p:spTree>
    <p:extLst>
      <p:ext uri="{BB962C8B-B14F-4D97-AF65-F5344CB8AC3E}">
        <p14:creationId xmlns:p14="http://schemas.microsoft.com/office/powerpoint/2010/main" xmlns="" val="15067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Anomalies engendrées par </a:t>
            </a:r>
            <a:r>
              <a:rPr lang="fr-FR" b="1" dirty="0" smtClean="0"/>
              <a:t>excès </a:t>
            </a:r>
            <a:r>
              <a:rPr lang="fr-FR" b="1" dirty="0"/>
              <a:t>ou </a:t>
            </a:r>
            <a:r>
              <a:rPr lang="fr-FR" b="1" dirty="0" smtClean="0"/>
              <a:t>déficit</a:t>
            </a:r>
            <a:endParaRPr lang="fr-FR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544253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1915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</a:t>
            </a:r>
            <a:r>
              <a:rPr lang="en-US" b="1" dirty="0" smtClean="0"/>
              <a:t>types </a:t>
            </a:r>
            <a:r>
              <a:rPr lang="en-US" b="1" dirty="0"/>
              <a:t>de DIABETES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DT1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Le </a:t>
            </a:r>
            <a:r>
              <a:rPr lang="en-US" b="1" dirty="0" smtClean="0"/>
              <a:t>pancreas ne </a:t>
            </a:r>
            <a:r>
              <a:rPr lang="en-US" b="1" dirty="0" err="1" smtClean="0"/>
              <a:t>fabrique</a:t>
            </a:r>
            <a:r>
              <a:rPr lang="en-US" b="1" dirty="0" smtClean="0"/>
              <a:t> plus </a:t>
            </a:r>
            <a:r>
              <a:rPr lang="en-US" b="1" dirty="0" err="1" smtClean="0"/>
              <a:t>d’insuline</a:t>
            </a:r>
            <a:endParaRPr lang="en-US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/>
          </a:p>
          <a:p>
            <a:pPr algn="ctr">
              <a:buNone/>
            </a:pPr>
            <a:r>
              <a:rPr lang="en-US" b="1" dirty="0" err="1"/>
              <a:t>Diabete</a:t>
            </a:r>
            <a:r>
              <a:rPr lang="en-US" b="1" dirty="0"/>
              <a:t> type 1 </a:t>
            </a:r>
            <a:r>
              <a:rPr lang="en-US" b="1" dirty="0" smtClean="0"/>
              <a:t>DT1 </a:t>
            </a:r>
          </a:p>
          <a:p>
            <a:pPr algn="ctr">
              <a:buNone/>
            </a:pPr>
            <a:r>
              <a:rPr lang="en-US" b="1" dirty="0" err="1" smtClean="0"/>
              <a:t>Insulinodependant</a:t>
            </a:r>
            <a:r>
              <a:rPr lang="en-US" b="1" dirty="0" smtClean="0"/>
              <a:t>(DID)  </a:t>
            </a:r>
          </a:p>
          <a:p>
            <a:pPr algn="ctr">
              <a:buNone/>
            </a:pPr>
            <a:r>
              <a:rPr lang="en-US" dirty="0" smtClean="0"/>
              <a:t>« </a:t>
            </a:r>
            <a:r>
              <a:rPr lang="en-US" dirty="0" err="1"/>
              <a:t>diabète</a:t>
            </a:r>
            <a:r>
              <a:rPr lang="en-US" dirty="0"/>
              <a:t> </a:t>
            </a:r>
            <a:r>
              <a:rPr lang="en-US" dirty="0" err="1"/>
              <a:t>maigre</a:t>
            </a:r>
            <a:r>
              <a:rPr lang="en-US" dirty="0"/>
              <a:t> </a:t>
            </a:r>
            <a:r>
              <a:rPr lang="en-US" dirty="0" smtClean="0"/>
              <a:t>»</a:t>
            </a:r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3200" b="1" dirty="0" smtClean="0"/>
              <a:t>TRT par </a:t>
            </a:r>
            <a:r>
              <a:rPr lang="en-US" sz="3200" b="1" dirty="0"/>
              <a:t>INSULINE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DT2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 err="1" smtClean="0"/>
              <a:t>difficulte</a:t>
            </a:r>
            <a:r>
              <a:rPr lang="en-US" b="1" dirty="0" smtClean="0"/>
              <a:t> </a:t>
            </a:r>
            <a:r>
              <a:rPr lang="en-US" b="1" dirty="0" err="1" smtClean="0"/>
              <a:t>d’action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 smtClean="0"/>
              <a:t>l’insuline</a:t>
            </a:r>
            <a:endParaRPr lang="en-US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b="1" dirty="0" err="1"/>
              <a:t>Diabete</a:t>
            </a:r>
            <a:r>
              <a:rPr lang="en-US" b="1" dirty="0"/>
              <a:t> type 2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DT2 </a:t>
            </a:r>
            <a:r>
              <a:rPr lang="en-US" b="1" dirty="0"/>
              <a:t>(</a:t>
            </a:r>
            <a:r>
              <a:rPr lang="en-US" b="1" dirty="0" smtClean="0"/>
              <a:t>DNID) non </a:t>
            </a:r>
            <a:r>
              <a:rPr lang="en-US" b="1" dirty="0" err="1" smtClean="0"/>
              <a:t>insulinodependant</a:t>
            </a:r>
            <a:r>
              <a:rPr lang="en-US" b="1" dirty="0" smtClean="0"/>
              <a:t> </a:t>
            </a:r>
            <a:r>
              <a:rPr lang="en-US" dirty="0" smtClean="0"/>
              <a:t>« </a:t>
            </a:r>
            <a:r>
              <a:rPr lang="en-US" dirty="0" err="1"/>
              <a:t>diabète</a:t>
            </a:r>
            <a:r>
              <a:rPr lang="en-US" dirty="0"/>
              <a:t> </a:t>
            </a:r>
            <a:r>
              <a:rPr lang="en-US" dirty="0" err="1"/>
              <a:t>gras</a:t>
            </a:r>
            <a:r>
              <a:rPr lang="en-US" dirty="0" smtClean="0"/>
              <a:t>»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800" b="1" dirty="0" smtClean="0"/>
              <a:t>TRT </a:t>
            </a:r>
            <a:r>
              <a:rPr lang="en-US" sz="2800" b="1" dirty="0"/>
              <a:t>par </a:t>
            </a:r>
            <a:r>
              <a:rPr lang="en-US" sz="2800" b="1" dirty="0" smtClean="0"/>
              <a:t>medicaments </a:t>
            </a:r>
            <a:r>
              <a:rPr lang="en-US" sz="2800" b="1" dirty="0" err="1" smtClean="0"/>
              <a:t>sensibilisant</a:t>
            </a:r>
            <a:r>
              <a:rPr lang="en-US" sz="2800" b="1" dirty="0" smtClean="0"/>
              <a:t> </a:t>
            </a:r>
            <a:r>
              <a:rPr lang="en-US" sz="2800" b="1" dirty="0"/>
              <a:t>les </a:t>
            </a:r>
            <a:r>
              <a:rPr lang="en-US" sz="2800" b="1" dirty="0" err="1" smtClean="0"/>
              <a:t>celules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l’action</a:t>
            </a:r>
            <a:r>
              <a:rPr lang="en-US" sz="2800" b="1" dirty="0" smtClean="0"/>
              <a:t> </a:t>
            </a:r>
            <a:r>
              <a:rPr lang="en-US" sz="2800" b="1" dirty="0"/>
              <a:t>de </a:t>
            </a:r>
            <a:r>
              <a:rPr lang="en-US" sz="2800" b="1" dirty="0" err="1"/>
              <a:t>l’insuline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248694" y="31615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248694" y="4990306"/>
            <a:ext cx="381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15894" y="28948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592094" y="46093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44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mbres.lycos.fr/diabsurf/Igs/Organes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7992888" cy="38884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dirty="0"/>
              <a:t>Localisation anatomique du pancréas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000" y="5826125"/>
            <a:ext cx="8382000" cy="7270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fr-FR" sz="2000" dirty="0"/>
              <a:t>Le pancréas est une </a:t>
            </a:r>
            <a:r>
              <a:rPr lang="fr-FR" sz="2000" dirty="0">
                <a:solidFill>
                  <a:srgbClr val="FF3300"/>
                </a:solidFill>
              </a:rPr>
              <a:t>glande mixte</a:t>
            </a:r>
            <a:r>
              <a:rPr lang="fr-FR" sz="2000" dirty="0"/>
              <a:t>. Elle exerce une </a:t>
            </a:r>
            <a:r>
              <a:rPr lang="fr-FR" sz="2000" dirty="0">
                <a:solidFill>
                  <a:schemeClr val="accent2"/>
                </a:solidFill>
              </a:rPr>
              <a:t>fonction exocrine</a:t>
            </a:r>
            <a:r>
              <a:rPr lang="fr-FR" sz="2000" dirty="0"/>
              <a:t> dans la digestion et une </a:t>
            </a:r>
            <a:r>
              <a:rPr lang="fr-FR" sz="2000" dirty="0">
                <a:solidFill>
                  <a:srgbClr val="FF3300"/>
                </a:solidFill>
              </a:rPr>
              <a:t>fonction endocrine</a:t>
            </a:r>
            <a:r>
              <a:rPr lang="fr-FR" sz="2000" dirty="0"/>
              <a:t> dans la régulation de la glycémie</a:t>
            </a:r>
          </a:p>
        </p:txBody>
      </p:sp>
    </p:spTree>
    <p:extLst>
      <p:ext uri="{BB962C8B-B14F-4D97-AF65-F5344CB8AC3E}">
        <p14:creationId xmlns:p14="http://schemas.microsoft.com/office/powerpoint/2010/main" xmlns="" val="11674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Diabète</a:t>
            </a:r>
            <a:r>
              <a:rPr lang="en-US" sz="2800" dirty="0">
                <a:solidFill>
                  <a:srgbClr val="FF0000"/>
                </a:solidFill>
              </a:rPr>
              <a:t> type I : </a:t>
            </a:r>
            <a:r>
              <a:rPr lang="en-US" sz="2800" dirty="0" err="1">
                <a:solidFill>
                  <a:srgbClr val="FF0000"/>
                </a:solidFill>
              </a:rPr>
              <a:t>pathogénie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73050"/>
            <a:ext cx="5105400" cy="620395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pPr algn="ctr">
              <a:buNone/>
            </a:pPr>
            <a:r>
              <a:rPr lang="en-US" sz="2400" dirty="0" err="1" smtClean="0"/>
              <a:t>Prédisposition</a:t>
            </a:r>
            <a:r>
              <a:rPr lang="en-US" sz="2400" dirty="0"/>
              <a:t> </a:t>
            </a:r>
            <a:r>
              <a:rPr lang="en-US" sz="2400" dirty="0" err="1" smtClean="0"/>
              <a:t>génétique</a:t>
            </a: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/>
          </a:p>
          <a:p>
            <a:pPr algn="r">
              <a:buNone/>
            </a:pPr>
            <a:r>
              <a:rPr lang="en-US" sz="2400" dirty="0" err="1" smtClean="0"/>
              <a:t>Agression</a:t>
            </a:r>
            <a:r>
              <a:rPr lang="en-US" sz="2400" dirty="0" smtClean="0"/>
              <a:t> (virus</a:t>
            </a:r>
            <a:r>
              <a:rPr lang="en-US" sz="2400" dirty="0"/>
              <a:t>, </a:t>
            </a:r>
            <a:r>
              <a:rPr lang="en-US" sz="2400" dirty="0" smtClean="0"/>
              <a:t>..?)</a:t>
            </a:r>
          </a:p>
          <a:p>
            <a:pPr algn="r">
              <a:buNone/>
            </a:pPr>
            <a:endParaRPr lang="en-US" sz="2400" dirty="0"/>
          </a:p>
          <a:p>
            <a:pPr algn="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Réponse</a:t>
            </a:r>
            <a:r>
              <a:rPr lang="en-US" sz="2400" dirty="0" smtClean="0"/>
              <a:t> </a:t>
            </a:r>
            <a:r>
              <a:rPr lang="en-US" sz="2400" dirty="0" err="1" smtClean="0"/>
              <a:t>immunitaire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Destruction auto-immune des </a:t>
            </a:r>
            <a:r>
              <a:rPr lang="en-US" sz="2000" dirty="0"/>
              <a:t>cellules beta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err="1" smtClean="0"/>
              <a:t>Carence</a:t>
            </a:r>
            <a:r>
              <a:rPr lang="en-US" sz="2400" dirty="0" smtClean="0"/>
              <a:t> </a:t>
            </a:r>
            <a:r>
              <a:rPr lang="en-US" sz="2400" dirty="0" err="1"/>
              <a:t>profonde</a:t>
            </a:r>
            <a:r>
              <a:rPr lang="en-US" sz="2400" dirty="0"/>
              <a:t> en </a:t>
            </a:r>
            <a:r>
              <a:rPr lang="en-US" sz="2400" dirty="0" err="1"/>
              <a:t>insuline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600200"/>
            <a:ext cx="3657600" cy="452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sujet</a:t>
            </a:r>
            <a:r>
              <a:rPr lang="en-US" sz="2400" dirty="0" smtClean="0"/>
              <a:t> </a:t>
            </a:r>
            <a:r>
              <a:rPr lang="en-US" sz="2400" dirty="0" err="1" smtClean="0"/>
              <a:t>jeune</a:t>
            </a:r>
            <a:r>
              <a:rPr lang="en-US" sz="2400" dirty="0" smtClean="0"/>
              <a:t> &lt;30 </a:t>
            </a:r>
            <a:r>
              <a:rPr lang="en-US" sz="2400" dirty="0" err="1" smtClean="0"/>
              <a:t>ans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Poids</a:t>
            </a:r>
            <a:r>
              <a:rPr lang="en-US" sz="2400" dirty="0" smtClean="0"/>
              <a:t> normal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Debut brutal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insulinopénie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Auto-</a:t>
            </a:r>
            <a:r>
              <a:rPr lang="en-US" sz="2400" dirty="0" err="1" smtClean="0"/>
              <a:t>anticorps</a:t>
            </a:r>
            <a:r>
              <a:rPr lang="en-US" sz="2400" dirty="0" smtClean="0"/>
              <a:t> anti-cellules </a:t>
            </a:r>
            <a:r>
              <a:rPr lang="en-US" sz="2400" dirty="0" err="1" smtClean="0"/>
              <a:t>insulaires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anti-</a:t>
            </a:r>
            <a:r>
              <a:rPr lang="en-US" sz="2400" dirty="0" err="1" smtClean="0"/>
              <a:t>insuline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Insulite</a:t>
            </a:r>
            <a:r>
              <a:rPr lang="en-US" sz="2400" dirty="0" smtClean="0"/>
              <a:t> </a:t>
            </a:r>
            <a:r>
              <a:rPr lang="en-US" sz="2400" dirty="0" err="1" smtClean="0"/>
              <a:t>précoce</a:t>
            </a:r>
            <a:r>
              <a:rPr lang="en-US" sz="240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/>
              <a:t>Atrophie</a:t>
            </a:r>
            <a:r>
              <a:rPr lang="en-US" sz="2200" dirty="0" smtClean="0"/>
              <a:t> des </a:t>
            </a:r>
            <a:r>
              <a:rPr lang="en-US" sz="2200" dirty="0" err="1" smtClean="0"/>
              <a:t>ilôts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Diminution des cellules B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/>
              <a:t>Déficit</a:t>
            </a:r>
            <a:r>
              <a:rPr lang="en-US" sz="2200" dirty="0" smtClean="0"/>
              <a:t> </a:t>
            </a:r>
            <a:r>
              <a:rPr lang="en-US" sz="2200" dirty="0" err="1" smtClean="0"/>
              <a:t>sévère</a:t>
            </a:r>
            <a:r>
              <a:rPr lang="en-US" sz="2200" dirty="0" smtClean="0"/>
              <a:t> en </a:t>
            </a:r>
            <a:r>
              <a:rPr lang="en-US" sz="2200" dirty="0" err="1" smtClean="0"/>
              <a:t>insuline</a:t>
            </a:r>
            <a:endParaRPr lang="en-US" sz="2200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848100" y="22479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105400" y="2286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715794" y="4266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715794" y="5409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9351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</a:t>
            </a:r>
            <a:r>
              <a:rPr lang="fr-FR" dirty="0" smtClean="0"/>
              <a:t> type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prédisposition génétique</a:t>
            </a:r>
          </a:p>
          <a:p>
            <a:r>
              <a:rPr lang="fr-FR" dirty="0" smtClean="0"/>
              <a:t>Début progressif</a:t>
            </a:r>
          </a:p>
          <a:p>
            <a:r>
              <a:rPr lang="fr-FR" dirty="0" smtClean="0"/>
              <a:t>Sujet sup a 40ans</a:t>
            </a:r>
          </a:p>
          <a:p>
            <a:r>
              <a:rPr lang="fr-FR" dirty="0" smtClean="0"/>
              <a:t>Surcharge pondérale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Insulinorésistance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1002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smtClean="0"/>
              <a:t>Physiopathologie du DT2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838200" y="1676400"/>
          <a:ext cx="7620000" cy="4724400"/>
        </p:xfrm>
        <a:graphic>
          <a:graphicData uri="http://schemas.openxmlformats.org/presentationml/2006/ole">
            <p:oleObj spid="_x0000_s1063" name="Image bitmap" r:id="rId3" imgW="5819048" imgH="493333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35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Anomalies engendrées par excès ou déficit en glucagon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3897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1165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016224"/>
          </a:xfrm>
        </p:spPr>
        <p:txBody>
          <a:bodyPr>
            <a:normAutofit/>
          </a:bodyPr>
          <a:lstStyle/>
          <a:p>
            <a:r>
              <a:rPr lang="fr-FR" b="1" dirty="0" smtClean="0"/>
              <a:t>Exploration de la fonction endocrine du pancréas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613910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fr-FR" sz="4400" b="1" dirty="0" smtClean="0"/>
              <a:t>Dosage de la glycémie</a:t>
            </a:r>
            <a:br>
              <a:rPr lang="fr-FR" sz="4400" b="1" dirty="0" smtClean="0"/>
            </a:b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Prélèvement </a:t>
            </a:r>
          </a:p>
          <a:p>
            <a:r>
              <a:rPr lang="fr-FR" dirty="0" smtClean="0"/>
              <a:t>Jeun </a:t>
            </a:r>
            <a:r>
              <a:rPr lang="fr-FR" dirty="0"/>
              <a:t>de </a:t>
            </a:r>
            <a:r>
              <a:rPr lang="fr-FR" dirty="0" smtClean="0"/>
              <a:t>12heures</a:t>
            </a:r>
            <a:endParaRPr lang="fr-FR" dirty="0"/>
          </a:p>
          <a:p>
            <a:r>
              <a:rPr lang="fr-FR" dirty="0" smtClean="0"/>
              <a:t>Sang </a:t>
            </a:r>
            <a:r>
              <a:rPr lang="fr-FR" dirty="0"/>
              <a:t>veineux sur </a:t>
            </a:r>
            <a:r>
              <a:rPr lang="fr-FR" dirty="0" smtClean="0"/>
              <a:t>anticoagulant</a:t>
            </a:r>
          </a:p>
          <a:p>
            <a:r>
              <a:rPr lang="fr-FR" dirty="0" smtClean="0"/>
              <a:t>Urines des 24H ou bandelettes</a:t>
            </a:r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Valeurs normales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 smtClean="0"/>
              <a:t>glycémie: 0,80 </a:t>
            </a:r>
            <a:r>
              <a:rPr lang="fr-FR" dirty="0"/>
              <a:t>à 1,10 </a:t>
            </a:r>
            <a:r>
              <a:rPr lang="fr-FR" dirty="0" smtClean="0"/>
              <a:t>g/l</a:t>
            </a:r>
            <a:endParaRPr lang="fr-FR" dirty="0"/>
          </a:p>
          <a:p>
            <a:r>
              <a:rPr lang="fr-FR" dirty="0"/>
              <a:t>Urines (Glycosurie</a:t>
            </a:r>
            <a:r>
              <a:rPr lang="fr-FR" dirty="0" smtClean="0"/>
              <a:t>):néant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1672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4"/>
          </a:xfrm>
        </p:spPr>
        <p:txBody>
          <a:bodyPr>
            <a:noAutofit/>
          </a:bodyPr>
          <a:lstStyle/>
          <a:p>
            <a:r>
              <a:rPr lang="fr-FR" b="1" dirty="0"/>
              <a:t>Dosage de la glycémie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Hyperglycémie par voie orale </a:t>
            </a:r>
            <a:r>
              <a:rPr lang="fr-FR" b="1" dirty="0" smtClean="0">
                <a:solidFill>
                  <a:srgbClr val="FF0000"/>
                </a:solidFill>
              </a:rPr>
              <a:t>(HGPO)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Dose</a:t>
            </a:r>
            <a:r>
              <a:rPr lang="fr-FR" dirty="0">
                <a:solidFill>
                  <a:srgbClr val="0070C0"/>
                </a:solidFill>
              </a:rPr>
              <a:t>:</a:t>
            </a:r>
            <a:r>
              <a:rPr lang="fr-FR" dirty="0"/>
              <a:t> 75 g de glucose </a:t>
            </a:r>
            <a:r>
              <a:rPr lang="fr-FR" dirty="0" smtClean="0"/>
              <a:t>dans 250ml d’eau en moins de 5min 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Prélèvements</a:t>
            </a:r>
            <a:r>
              <a:rPr lang="fr-FR" dirty="0"/>
              <a:t>: à t0 puis toutes les 30 min jusqu’à </a:t>
            </a:r>
            <a:r>
              <a:rPr lang="fr-FR" dirty="0" smtClean="0"/>
              <a:t>3heures 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Sujet </a:t>
            </a:r>
            <a:r>
              <a:rPr lang="fr-FR" dirty="0">
                <a:solidFill>
                  <a:srgbClr val="0070C0"/>
                </a:solidFill>
              </a:rPr>
              <a:t>normal:</a:t>
            </a:r>
          </a:p>
          <a:p>
            <a:r>
              <a:rPr lang="fr-FR" dirty="0" smtClean="0"/>
              <a:t>Glycémie a jeun &lt;1.10g/l</a:t>
            </a:r>
            <a:endParaRPr lang="fr-FR" dirty="0"/>
          </a:p>
          <a:p>
            <a:r>
              <a:rPr lang="fr-FR" dirty="0" err="1" smtClean="0"/>
              <a:t>Gmax</a:t>
            </a:r>
            <a:r>
              <a:rPr lang="fr-FR" dirty="0" smtClean="0"/>
              <a:t> = G0 + 50% = flèche glycémique à 60 min </a:t>
            </a:r>
            <a:r>
              <a:rPr lang="fr-FR" dirty="0"/>
              <a:t>et G à 120 min &lt; 1,40 </a:t>
            </a:r>
            <a:r>
              <a:rPr lang="fr-FR" dirty="0" smtClean="0"/>
              <a:t>g/l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51775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2969171"/>
          </a:xfrm>
        </p:spPr>
        <p:txBody>
          <a:bodyPr/>
          <a:lstStyle/>
          <a:p>
            <a:r>
              <a:rPr lang="fr-FR" dirty="0" smtClean="0"/>
              <a:t>Remarque    </a:t>
            </a:r>
            <a:r>
              <a:rPr lang="fr-FR" dirty="0" err="1" smtClean="0"/>
              <a:t>diabete</a:t>
            </a:r>
            <a:r>
              <a:rPr lang="fr-FR" dirty="0" smtClean="0"/>
              <a:t> si:</a:t>
            </a:r>
          </a:p>
          <a:p>
            <a:r>
              <a:rPr lang="fr-FR" dirty="0" smtClean="0"/>
              <a:t>Glycémie au hasard sup 2g/l</a:t>
            </a:r>
          </a:p>
          <a:p>
            <a:r>
              <a:rPr lang="fr-FR" dirty="0" smtClean="0"/>
              <a:t>Glycémie a jeun sup 1.26 g/l</a:t>
            </a:r>
          </a:p>
          <a:p>
            <a:r>
              <a:rPr lang="fr-FR" dirty="0" smtClean="0"/>
              <a:t>HGPO sup 2g/l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38035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de l’insuline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Prélèvement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 smtClean="0"/>
              <a:t>sang veineux</a:t>
            </a:r>
          </a:p>
          <a:p>
            <a:r>
              <a:rPr lang="fr-FR" sz="2800" dirty="0" smtClean="0"/>
              <a:t>Plusieurs </a:t>
            </a:r>
            <a:r>
              <a:rPr lang="fr-FR" sz="2800" dirty="0"/>
              <a:t>prélèvements dans différentes conditions peuvent être réalisés : à jeun, après un repas (</a:t>
            </a:r>
            <a:r>
              <a:rPr lang="fr-FR" sz="2800" dirty="0" err="1"/>
              <a:t>post-prandial</a:t>
            </a:r>
            <a:r>
              <a:rPr lang="fr-FR" sz="2800" dirty="0"/>
              <a:t>), après une épreuve d'hyperglycémie provoquée par voie orale (</a:t>
            </a:r>
            <a:r>
              <a:rPr lang="fr-FR" sz="2800" dirty="0" smtClean="0"/>
              <a:t>HGPO).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Intérêt du dosage</a:t>
            </a:r>
          </a:p>
          <a:p>
            <a:r>
              <a:rPr lang="fr-FR" sz="2800" dirty="0"/>
              <a:t>explorer une hypo- ou une </a:t>
            </a:r>
            <a:r>
              <a:rPr lang="fr-FR" sz="2800" dirty="0" smtClean="0"/>
              <a:t>hyper-sécrétion</a:t>
            </a:r>
          </a:p>
          <a:p>
            <a:r>
              <a:rPr lang="fr-FR" sz="2800" dirty="0" smtClean="0"/>
              <a:t>permet </a:t>
            </a:r>
            <a:r>
              <a:rPr lang="fr-FR" sz="2800" dirty="0"/>
              <a:t>d'évaluer l'équilibre glycémique et d'évaluer la capacité sécrétrice du pancréas.</a:t>
            </a:r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630860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de l’insuline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400" b="1" dirty="0">
                <a:solidFill>
                  <a:srgbClr val="FF0000"/>
                </a:solidFill>
              </a:rPr>
              <a:t>Valeurs normales</a:t>
            </a:r>
          </a:p>
          <a:p>
            <a:r>
              <a:rPr lang="fr-FR" sz="2800" dirty="0"/>
              <a:t>A jeun : 36 - 110 </a:t>
            </a:r>
            <a:r>
              <a:rPr lang="fr-FR" sz="2800" dirty="0" err="1"/>
              <a:t>pmol</a:t>
            </a:r>
            <a:r>
              <a:rPr lang="fr-FR" sz="2800" dirty="0"/>
              <a:t> /l soit : 5 - 15 </a:t>
            </a:r>
            <a:r>
              <a:rPr lang="fr-FR" sz="2800" dirty="0" err="1"/>
              <a:t>mU</a:t>
            </a:r>
            <a:r>
              <a:rPr lang="fr-FR" sz="2800" dirty="0"/>
              <a:t> /l</a:t>
            </a:r>
          </a:p>
          <a:p>
            <a:r>
              <a:rPr lang="fr-FR" sz="2800" dirty="0"/>
              <a:t>Lors de l'HPO: variations au cours du temps ; </a:t>
            </a:r>
            <a:br>
              <a:rPr lang="fr-FR" sz="2800" dirty="0"/>
            </a:br>
            <a:r>
              <a:rPr lang="fr-FR" sz="2800" dirty="0"/>
              <a:t>globalement : &lt; 800 </a:t>
            </a:r>
            <a:r>
              <a:rPr lang="fr-FR" sz="2800" dirty="0" err="1"/>
              <a:t>pmol</a:t>
            </a:r>
            <a:r>
              <a:rPr lang="fr-FR" sz="2800" dirty="0"/>
              <a:t> / l</a:t>
            </a:r>
          </a:p>
          <a:p>
            <a:r>
              <a:rPr lang="fr-FR" b="1" dirty="0">
                <a:solidFill>
                  <a:srgbClr val="FF0000"/>
                </a:solidFill>
              </a:rPr>
              <a:t>Variations pathologiques</a:t>
            </a:r>
          </a:p>
          <a:p>
            <a:r>
              <a:rPr lang="fr-FR" dirty="0">
                <a:solidFill>
                  <a:srgbClr val="0070C0"/>
                </a:solidFill>
              </a:rPr>
              <a:t>Diabète de type I : 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Taux de base bas, avec glycémie élevée ; </a:t>
            </a:r>
            <a:br>
              <a:rPr lang="fr-FR" dirty="0"/>
            </a:br>
            <a:r>
              <a:rPr lang="fr-FR" dirty="0"/>
              <a:t>n'augmente pas au cours de l'HPO.</a:t>
            </a:r>
          </a:p>
          <a:p>
            <a:r>
              <a:rPr lang="fr-FR" dirty="0">
                <a:solidFill>
                  <a:srgbClr val="0070C0"/>
                </a:solidFill>
              </a:rPr>
              <a:t>Diabète de type I </a:t>
            </a:r>
            <a:r>
              <a:rPr lang="fr-FR" dirty="0" err="1">
                <a:solidFill>
                  <a:srgbClr val="0070C0"/>
                </a:solidFill>
              </a:rPr>
              <a:t>I</a:t>
            </a:r>
            <a:r>
              <a:rPr lang="fr-FR" dirty="0">
                <a:solidFill>
                  <a:srgbClr val="0070C0"/>
                </a:solidFill>
              </a:rPr>
              <a:t> :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Taux de base normal ou élevé ; </a:t>
            </a:r>
            <a:br>
              <a:rPr lang="fr-FR" dirty="0"/>
            </a:br>
            <a:r>
              <a:rPr lang="fr-FR" dirty="0"/>
              <a:t>augmente peu au cours de l'HPO.</a:t>
            </a:r>
          </a:p>
          <a:p>
            <a:r>
              <a:rPr lang="fr-FR" dirty="0" err="1">
                <a:solidFill>
                  <a:srgbClr val="0070C0"/>
                </a:solidFill>
              </a:rPr>
              <a:t>Insulinome</a:t>
            </a:r>
            <a:r>
              <a:rPr lang="fr-FR" dirty="0">
                <a:solidFill>
                  <a:srgbClr val="0070C0"/>
                </a:solidFill>
              </a:rPr>
              <a:t> : 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Taux normal ou peu élevé malgré une glycémie basse. </a:t>
            </a:r>
            <a:br>
              <a:rPr lang="fr-FR" dirty="0"/>
            </a:br>
            <a:r>
              <a:rPr lang="fr-FR" dirty="0"/>
              <a:t>Augmente très fortement après injection de glucagon ou de tolbutamide.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7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Rappel </a:t>
            </a:r>
            <a:r>
              <a:rPr lang="fr-FR" sz="4800" b="1" dirty="0" err="1" smtClean="0"/>
              <a:t>anatomo</a:t>
            </a:r>
            <a:r>
              <a:rPr lang="fr-FR" sz="4800" b="1" dirty="0" smtClean="0"/>
              <a:t>- histologique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98066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Dallel\Download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peptide 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Intérêt</a:t>
            </a:r>
            <a:r>
              <a:rPr lang="fr-FR" dirty="0" smtClean="0"/>
              <a:t>: étant un précurseur de l’insuline, </a:t>
            </a:r>
            <a:r>
              <a:rPr lang="fr-FR" dirty="0"/>
              <a:t>Le dosage du peptide C reflète le potentiel du pancréas à secréter </a:t>
            </a:r>
            <a:r>
              <a:rPr lang="fr-FR" dirty="0" smtClean="0"/>
              <a:t>l'insuline</a:t>
            </a:r>
          </a:p>
          <a:p>
            <a:r>
              <a:rPr lang="fr-FR" dirty="0" smtClean="0"/>
              <a:t>permet </a:t>
            </a:r>
            <a:r>
              <a:rPr lang="fr-FR" dirty="0"/>
              <a:t>d'avoir une estimation du taux d'insuline endogène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Prélèvement</a:t>
            </a:r>
            <a:r>
              <a:rPr lang="fr-FR" dirty="0" smtClean="0"/>
              <a:t> sanguin(sang veineux), urinaire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347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Peptide 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Valeurs normales</a:t>
            </a:r>
            <a:r>
              <a:rPr lang="fr-FR" dirty="0" smtClean="0"/>
              <a:t>:</a:t>
            </a:r>
          </a:p>
          <a:p>
            <a:r>
              <a:rPr lang="fr-FR" dirty="0" smtClean="0"/>
              <a:t>À </a:t>
            </a:r>
            <a:r>
              <a:rPr lang="fr-FR" dirty="0"/>
              <a:t>jeun : 2 à 2,5 µg/l de plasma.</a:t>
            </a:r>
            <a:br>
              <a:rPr lang="fr-FR" dirty="0"/>
            </a:br>
            <a:r>
              <a:rPr lang="fr-FR" dirty="0"/>
              <a:t>Période </a:t>
            </a:r>
            <a:r>
              <a:rPr lang="fr-FR" dirty="0" err="1"/>
              <a:t>post-prandiale</a:t>
            </a:r>
            <a:r>
              <a:rPr lang="fr-FR" dirty="0"/>
              <a:t> : jusqu'à 7 µg/l de plasma.</a:t>
            </a:r>
            <a:br>
              <a:rPr lang="fr-FR" dirty="0"/>
            </a:br>
            <a:r>
              <a:rPr lang="fr-FR" dirty="0"/>
              <a:t>Élimination urinaire : 60 à 100 µg/24 h.</a:t>
            </a:r>
            <a:br>
              <a:rPr lang="fr-FR" dirty="0"/>
            </a:br>
            <a:r>
              <a:rPr lang="fr-FR" dirty="0"/>
              <a:t>Ces dosages sont confrontés aux résultats de la glycémie.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12415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peptide 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Variations pathologiques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Diabète insulino-dépendant (type I)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taux de base diminué ; n'augmente pas après stimulation. </a:t>
            </a:r>
          </a:p>
          <a:p>
            <a:r>
              <a:rPr lang="fr-FR" dirty="0">
                <a:solidFill>
                  <a:srgbClr val="0070C0"/>
                </a:solidFill>
              </a:rPr>
              <a:t>Diabète non insulino-dépendant (type II)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Si le taux de base est bas et que la stimulation (par glucagon) est inefficace, il faut envisager le passage à l'insulinothérapie. Si le taux est élevé et </a:t>
            </a:r>
            <a:r>
              <a:rPr lang="fr-FR" dirty="0" err="1"/>
              <a:t>hyperstimulable</a:t>
            </a:r>
            <a:r>
              <a:rPr lang="fr-FR" dirty="0"/>
              <a:t>, cela évoque une résistance périphérique à l'insuline. </a:t>
            </a:r>
          </a:p>
          <a:p>
            <a:r>
              <a:rPr lang="fr-FR" dirty="0" err="1">
                <a:solidFill>
                  <a:srgbClr val="0070C0"/>
                </a:solidFill>
              </a:rPr>
              <a:t>Insulinomes</a:t>
            </a:r>
            <a:r>
              <a:rPr lang="fr-FR" dirty="0">
                <a:solidFill>
                  <a:srgbClr val="0070C0"/>
                </a:solidFill>
              </a:rPr>
              <a:t> :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Taux de base élevé et non régulé après injection d'insuline.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6665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glucagon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Radio immunologique</a:t>
            </a:r>
          </a:p>
          <a:p>
            <a:r>
              <a:rPr lang="fr-FR" dirty="0" smtClean="0"/>
              <a:t>Valeurs normales: 136 +/- 10,1 </a:t>
            </a:r>
            <a:r>
              <a:rPr lang="fr-FR" dirty="0" err="1" smtClean="0"/>
              <a:t>pg</a:t>
            </a:r>
            <a:r>
              <a:rPr lang="fr-FR" dirty="0" smtClean="0"/>
              <a:t>/ml</a:t>
            </a:r>
          </a:p>
          <a:p>
            <a:r>
              <a:rPr lang="fr-FR" dirty="0" smtClean="0"/>
              <a:t>HGPO : la valeur diminue a la 30eme min, reste </a:t>
            </a:r>
            <a:r>
              <a:rPr lang="fr-FR" dirty="0" err="1" smtClean="0"/>
              <a:t>inf</a:t>
            </a:r>
            <a:r>
              <a:rPr lang="fr-FR" dirty="0" smtClean="0"/>
              <a:t> a sa valeurs de </a:t>
            </a:r>
            <a:r>
              <a:rPr lang="fr-FR" dirty="0" err="1" smtClean="0"/>
              <a:t>depart</a:t>
            </a:r>
            <a:r>
              <a:rPr lang="fr-FR" dirty="0" smtClean="0"/>
              <a:t> jusqu’a180 min</a:t>
            </a:r>
          </a:p>
        </p:txBody>
      </p:sp>
    </p:spTree>
    <p:extLst>
      <p:ext uri="{BB962C8B-B14F-4D97-AF65-F5344CB8AC3E}">
        <p14:creationId xmlns:p14="http://schemas.microsoft.com/office/powerpoint/2010/main" xmlns="" val="4149515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maintien de l’homéostasie, passe par un équilibre glycémique, qui est sous la dépendance d’une régulation assurée par deux hormones indispensables a la vie: insuline et glucagon d’origine pancréatique</a:t>
            </a:r>
          </a:p>
          <a:p>
            <a:r>
              <a:rPr lang="fr-FR" dirty="0" smtClean="0"/>
              <a:t>Tous les troubles qui touchent a leur sécrétion va engendrer des atteintes difficiles a juguler pouvant entrainer des complications  graves.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54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8152"/>
          </a:xfrm>
        </p:spPr>
        <p:txBody>
          <a:bodyPr>
            <a:normAutofit/>
          </a:bodyPr>
          <a:lstStyle/>
          <a:p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pancréas </a:t>
            </a:r>
            <a:r>
              <a:rPr lang="fr-FR" b="1" dirty="0">
                <a:solidFill>
                  <a:srgbClr val="FF0000"/>
                </a:solidFill>
              </a:rPr>
              <a:t>exocrine </a:t>
            </a:r>
            <a:r>
              <a:rPr lang="fr-FR" b="1" dirty="0" smtClean="0"/>
              <a:t>:</a:t>
            </a:r>
            <a:r>
              <a:rPr lang="fr-FR" dirty="0" smtClean="0"/>
              <a:t>80</a:t>
            </a:r>
            <a:r>
              <a:rPr lang="fr-FR" dirty="0"/>
              <a:t>% : </a:t>
            </a:r>
          </a:p>
          <a:p>
            <a:r>
              <a:rPr lang="fr-FR" dirty="0"/>
              <a:t>cellules </a:t>
            </a:r>
            <a:r>
              <a:rPr lang="fr-FR" dirty="0" smtClean="0"/>
              <a:t>acineuses</a:t>
            </a:r>
            <a:endParaRPr lang="fr-FR" dirty="0"/>
          </a:p>
          <a:p>
            <a:r>
              <a:rPr lang="fr-FR" dirty="0" smtClean="0"/>
              <a:t>→ </a:t>
            </a:r>
            <a:r>
              <a:rPr lang="fr-FR" dirty="0"/>
              <a:t>enzymes digestives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pancréas endocrine</a:t>
            </a:r>
            <a:r>
              <a:rPr lang="fr-FR" b="1" dirty="0" smtClean="0"/>
              <a:t>: </a:t>
            </a:r>
            <a:r>
              <a:rPr lang="fr-FR" dirty="0"/>
              <a:t>1 à 2 % : </a:t>
            </a:r>
          </a:p>
          <a:p>
            <a:r>
              <a:rPr lang="fr-FR" dirty="0" smtClean="0"/>
              <a:t>est </a:t>
            </a:r>
            <a:r>
              <a:rPr lang="fr-FR" dirty="0"/>
              <a:t>constitué de cellules </a:t>
            </a:r>
            <a:r>
              <a:rPr lang="fr-FR" sz="2800" dirty="0">
                <a:cs typeface="Times New Roman" pitchFamily="18" charset="0"/>
                <a:sym typeface="Symbol" pitchFamily="18" charset="2"/>
              </a:rPr>
              <a:t> et </a:t>
            </a:r>
            <a:r>
              <a:rPr lang="fr-FR" dirty="0"/>
              <a:t> regroupées en </a:t>
            </a:r>
            <a:r>
              <a:rPr lang="fr-FR" dirty="0">
                <a:solidFill>
                  <a:srgbClr val="FF3300"/>
                </a:solidFill>
              </a:rPr>
              <a:t>îlots de Langerhans</a:t>
            </a:r>
            <a:r>
              <a:rPr lang="fr-FR" dirty="0"/>
              <a:t> (</a:t>
            </a:r>
            <a:r>
              <a:rPr lang="fr-FR" dirty="0" smtClean="0"/>
              <a:t>disséminées </a:t>
            </a:r>
            <a:r>
              <a:rPr lang="fr-FR" dirty="0"/>
              <a:t>entre les cellules acineuse surtout dans la queue)</a:t>
            </a:r>
          </a:p>
          <a:p>
            <a:r>
              <a:rPr lang="fr-FR" dirty="0" smtClean="0"/>
              <a:t>Le </a:t>
            </a:r>
            <a:r>
              <a:rPr lang="fr-FR" dirty="0"/>
              <a:t>pancréas en contient plus d’un million. Chaque îlot comporte environ 3000 </a:t>
            </a:r>
            <a:r>
              <a:rPr lang="fr-FR" dirty="0" smtClean="0"/>
              <a:t>cellules</a:t>
            </a:r>
            <a:endParaRPr lang="fr-FR" dirty="0"/>
          </a:p>
          <a:p>
            <a:r>
              <a:rPr lang="fr-FR" dirty="0" smtClean="0"/>
              <a:t>→hormones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76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>
            <a:normAutofit/>
          </a:bodyPr>
          <a:lstStyle/>
          <a:p>
            <a:r>
              <a:rPr lang="fr-FR" dirty="0"/>
              <a:t>Rappel </a:t>
            </a:r>
            <a:r>
              <a:rPr lang="fr-FR" dirty="0" err="1"/>
              <a:t>anatomo</a:t>
            </a:r>
            <a:r>
              <a:rPr lang="fr-FR" dirty="0"/>
              <a:t>-histologique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/>
          </a:bodyPr>
          <a:lstStyle/>
          <a:p>
            <a:r>
              <a:rPr lang="fr-FR" dirty="0" smtClean="0"/>
              <a:t> ilots </a:t>
            </a:r>
            <a:r>
              <a:rPr lang="fr-FR" dirty="0"/>
              <a:t>de Langerhans </a:t>
            </a:r>
            <a:r>
              <a:rPr lang="fr-FR" dirty="0" smtClean="0"/>
              <a:t>:1 </a:t>
            </a:r>
            <a:r>
              <a:rPr lang="fr-FR" dirty="0"/>
              <a:t>à 2 millions </a:t>
            </a:r>
            <a:endParaRPr lang="fr-FR" dirty="0" smtClean="0"/>
          </a:p>
          <a:p>
            <a:r>
              <a:rPr lang="fr-FR" dirty="0"/>
              <a:t>amas cellulaires de 200 – 300 </a:t>
            </a:r>
            <a:r>
              <a:rPr lang="fr-FR" dirty="0" smtClean="0"/>
              <a:t>µm</a:t>
            </a:r>
          </a:p>
          <a:p>
            <a:r>
              <a:rPr lang="fr-FR" dirty="0"/>
              <a:t>vascularisation </a:t>
            </a:r>
            <a:r>
              <a:rPr lang="fr-FR" dirty="0" smtClean="0"/>
              <a:t>riche</a:t>
            </a:r>
          </a:p>
          <a:p>
            <a:r>
              <a:rPr lang="fr-FR" dirty="0"/>
              <a:t>innervation sympathique et    parasympathique</a:t>
            </a:r>
          </a:p>
          <a:p>
            <a:r>
              <a:rPr lang="fr-FR" dirty="0"/>
              <a:t>Principalement :cellules</a:t>
            </a:r>
            <a:r>
              <a:rPr lang="fr-FR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fr-FR" dirty="0"/>
              <a:t> (20%)+ cellules</a:t>
            </a:r>
            <a:r>
              <a:rPr lang="fr-FR" dirty="0">
                <a:cs typeface="Times New Roman" pitchFamily="18" charset="0"/>
                <a:sym typeface="Symbol" pitchFamily="18" charset="2"/>
              </a:rPr>
              <a:t></a:t>
            </a:r>
            <a:r>
              <a:rPr lang="fr-FR" dirty="0"/>
              <a:t>  (70%) + autres cellules (</a:t>
            </a:r>
            <a:r>
              <a:rPr lang="fr-FR" dirty="0" err="1"/>
              <a:t>delta,cellules</a:t>
            </a:r>
            <a:r>
              <a:rPr lang="fr-FR" dirty="0"/>
              <a:t> F)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34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37" name="Group 189"/>
          <p:cNvGrpSpPr>
            <a:grpSpLocks/>
          </p:cNvGrpSpPr>
          <p:nvPr/>
        </p:nvGrpSpPr>
        <p:grpSpPr bwMode="auto">
          <a:xfrm>
            <a:off x="1219200" y="2133600"/>
            <a:ext cx="3962400" cy="3352800"/>
            <a:chOff x="1632" y="1392"/>
            <a:chExt cx="2496" cy="2112"/>
          </a:xfrm>
        </p:grpSpPr>
        <p:grpSp>
          <p:nvGrpSpPr>
            <p:cNvPr id="53255" name="Group 7"/>
            <p:cNvGrpSpPr>
              <a:grpSpLocks/>
            </p:cNvGrpSpPr>
            <p:nvPr/>
          </p:nvGrpSpPr>
          <p:grpSpPr bwMode="auto">
            <a:xfrm>
              <a:off x="2640" y="1968"/>
              <a:ext cx="240" cy="240"/>
              <a:chOff x="2160" y="1728"/>
              <a:chExt cx="240" cy="240"/>
            </a:xfrm>
          </p:grpSpPr>
          <p:sp>
            <p:nvSpPr>
              <p:cNvPr id="53253" name="Oval 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54" name="Oval 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56" name="Group 8"/>
            <p:cNvGrpSpPr>
              <a:grpSpLocks/>
            </p:cNvGrpSpPr>
            <p:nvPr/>
          </p:nvGrpSpPr>
          <p:grpSpPr bwMode="auto">
            <a:xfrm>
              <a:off x="2928" y="2016"/>
              <a:ext cx="240" cy="240"/>
              <a:chOff x="2160" y="1728"/>
              <a:chExt cx="240" cy="240"/>
            </a:xfrm>
          </p:grpSpPr>
          <p:sp>
            <p:nvSpPr>
              <p:cNvPr id="53257" name="Oval 9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58" name="Oval 10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60" name="Group 12"/>
            <p:cNvGrpSpPr>
              <a:grpSpLocks/>
            </p:cNvGrpSpPr>
            <p:nvPr/>
          </p:nvGrpSpPr>
          <p:grpSpPr bwMode="auto">
            <a:xfrm>
              <a:off x="2736" y="2160"/>
              <a:ext cx="240" cy="240"/>
              <a:chOff x="2160" y="1728"/>
              <a:chExt cx="240" cy="240"/>
            </a:xfrm>
          </p:grpSpPr>
          <p:sp>
            <p:nvSpPr>
              <p:cNvPr id="53261" name="Oval 13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63" name="Group 15"/>
            <p:cNvGrpSpPr>
              <a:grpSpLocks/>
            </p:cNvGrpSpPr>
            <p:nvPr/>
          </p:nvGrpSpPr>
          <p:grpSpPr bwMode="auto">
            <a:xfrm>
              <a:off x="2832" y="2400"/>
              <a:ext cx="240" cy="240"/>
              <a:chOff x="2160" y="1728"/>
              <a:chExt cx="240" cy="240"/>
            </a:xfrm>
          </p:grpSpPr>
          <p:sp>
            <p:nvSpPr>
              <p:cNvPr id="53264" name="Oval 16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65" name="Oval 1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66" name="Group 18"/>
            <p:cNvGrpSpPr>
              <a:grpSpLocks/>
            </p:cNvGrpSpPr>
            <p:nvPr/>
          </p:nvGrpSpPr>
          <p:grpSpPr bwMode="auto">
            <a:xfrm>
              <a:off x="2880" y="1776"/>
              <a:ext cx="240" cy="240"/>
              <a:chOff x="2160" y="1728"/>
              <a:chExt cx="240" cy="240"/>
            </a:xfrm>
          </p:grpSpPr>
          <p:sp>
            <p:nvSpPr>
              <p:cNvPr id="53267" name="Oval 19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68" name="Oval 20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69" name="Group 21"/>
            <p:cNvGrpSpPr>
              <a:grpSpLocks/>
            </p:cNvGrpSpPr>
            <p:nvPr/>
          </p:nvGrpSpPr>
          <p:grpSpPr bwMode="auto">
            <a:xfrm>
              <a:off x="2640" y="1728"/>
              <a:ext cx="240" cy="240"/>
              <a:chOff x="2160" y="1728"/>
              <a:chExt cx="240" cy="240"/>
            </a:xfrm>
          </p:grpSpPr>
          <p:sp>
            <p:nvSpPr>
              <p:cNvPr id="53270" name="Oval 22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71" name="Oval 23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72" name="Group 24"/>
            <p:cNvGrpSpPr>
              <a:grpSpLocks/>
            </p:cNvGrpSpPr>
            <p:nvPr/>
          </p:nvGrpSpPr>
          <p:grpSpPr bwMode="auto">
            <a:xfrm>
              <a:off x="2880" y="2832"/>
              <a:ext cx="240" cy="240"/>
              <a:chOff x="2160" y="1728"/>
              <a:chExt cx="240" cy="240"/>
            </a:xfrm>
          </p:grpSpPr>
          <p:sp>
            <p:nvSpPr>
              <p:cNvPr id="53273" name="Oval 2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74" name="Oval 2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75" name="Group 27"/>
            <p:cNvGrpSpPr>
              <a:grpSpLocks/>
            </p:cNvGrpSpPr>
            <p:nvPr/>
          </p:nvGrpSpPr>
          <p:grpSpPr bwMode="auto">
            <a:xfrm>
              <a:off x="2592" y="2448"/>
              <a:ext cx="240" cy="240"/>
              <a:chOff x="2160" y="1728"/>
              <a:chExt cx="240" cy="240"/>
            </a:xfrm>
          </p:grpSpPr>
          <p:sp>
            <p:nvSpPr>
              <p:cNvPr id="53276" name="Oval 28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77" name="Oval 2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78" name="Group 30"/>
            <p:cNvGrpSpPr>
              <a:grpSpLocks/>
            </p:cNvGrpSpPr>
            <p:nvPr/>
          </p:nvGrpSpPr>
          <p:grpSpPr bwMode="auto">
            <a:xfrm>
              <a:off x="3024" y="2256"/>
              <a:ext cx="240" cy="240"/>
              <a:chOff x="2160" y="1728"/>
              <a:chExt cx="240" cy="240"/>
            </a:xfrm>
          </p:grpSpPr>
          <p:sp>
            <p:nvSpPr>
              <p:cNvPr id="53279" name="Oval 31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81" name="Group 33"/>
            <p:cNvGrpSpPr>
              <a:grpSpLocks/>
            </p:cNvGrpSpPr>
            <p:nvPr/>
          </p:nvGrpSpPr>
          <p:grpSpPr bwMode="auto">
            <a:xfrm>
              <a:off x="3216" y="2112"/>
              <a:ext cx="240" cy="240"/>
              <a:chOff x="2160" y="1728"/>
              <a:chExt cx="240" cy="240"/>
            </a:xfrm>
          </p:grpSpPr>
          <p:sp>
            <p:nvSpPr>
              <p:cNvPr id="53282" name="Oval 34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83" name="Oval 3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84" name="Group 36"/>
            <p:cNvGrpSpPr>
              <a:grpSpLocks/>
            </p:cNvGrpSpPr>
            <p:nvPr/>
          </p:nvGrpSpPr>
          <p:grpSpPr bwMode="auto">
            <a:xfrm>
              <a:off x="2496" y="2688"/>
              <a:ext cx="240" cy="240"/>
              <a:chOff x="2160" y="1728"/>
              <a:chExt cx="240" cy="240"/>
            </a:xfrm>
          </p:grpSpPr>
          <p:sp>
            <p:nvSpPr>
              <p:cNvPr id="53285" name="Oval 37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86" name="Oval 38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87" name="Group 39"/>
            <p:cNvGrpSpPr>
              <a:grpSpLocks/>
            </p:cNvGrpSpPr>
            <p:nvPr/>
          </p:nvGrpSpPr>
          <p:grpSpPr bwMode="auto">
            <a:xfrm>
              <a:off x="3360" y="1824"/>
              <a:ext cx="240" cy="240"/>
              <a:chOff x="2160" y="1728"/>
              <a:chExt cx="240" cy="240"/>
            </a:xfrm>
          </p:grpSpPr>
          <p:sp>
            <p:nvSpPr>
              <p:cNvPr id="53288" name="Oval 40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89" name="Oval 4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93" name="Group 45"/>
            <p:cNvGrpSpPr>
              <a:grpSpLocks/>
            </p:cNvGrpSpPr>
            <p:nvPr/>
          </p:nvGrpSpPr>
          <p:grpSpPr bwMode="auto">
            <a:xfrm>
              <a:off x="3456" y="2064"/>
              <a:ext cx="240" cy="240"/>
              <a:chOff x="3984" y="2592"/>
              <a:chExt cx="240" cy="240"/>
            </a:xfrm>
          </p:grpSpPr>
          <p:sp>
            <p:nvSpPr>
              <p:cNvPr id="53291" name="Oval 43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92" name="Oval 44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94" name="Group 46"/>
            <p:cNvGrpSpPr>
              <a:grpSpLocks/>
            </p:cNvGrpSpPr>
            <p:nvPr/>
          </p:nvGrpSpPr>
          <p:grpSpPr bwMode="auto">
            <a:xfrm>
              <a:off x="3120" y="1872"/>
              <a:ext cx="240" cy="240"/>
              <a:chOff x="3984" y="2592"/>
              <a:chExt cx="240" cy="240"/>
            </a:xfrm>
          </p:grpSpPr>
          <p:sp>
            <p:nvSpPr>
              <p:cNvPr id="53295" name="Oval 47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96" name="Oval 4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297" name="Group 49"/>
            <p:cNvGrpSpPr>
              <a:grpSpLocks/>
            </p:cNvGrpSpPr>
            <p:nvPr/>
          </p:nvGrpSpPr>
          <p:grpSpPr bwMode="auto">
            <a:xfrm>
              <a:off x="2496" y="2208"/>
              <a:ext cx="240" cy="240"/>
              <a:chOff x="3984" y="2592"/>
              <a:chExt cx="240" cy="240"/>
            </a:xfrm>
          </p:grpSpPr>
          <p:sp>
            <p:nvSpPr>
              <p:cNvPr id="53298" name="Oval 50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299" name="Oval 51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01" name="Group 53"/>
            <p:cNvGrpSpPr>
              <a:grpSpLocks/>
            </p:cNvGrpSpPr>
            <p:nvPr/>
          </p:nvGrpSpPr>
          <p:grpSpPr bwMode="auto">
            <a:xfrm>
              <a:off x="2736" y="2640"/>
              <a:ext cx="240" cy="240"/>
              <a:chOff x="3984" y="2592"/>
              <a:chExt cx="240" cy="240"/>
            </a:xfrm>
          </p:grpSpPr>
          <p:sp>
            <p:nvSpPr>
              <p:cNvPr id="53302" name="Oval 54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03" name="Oval 55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04" name="Group 56"/>
            <p:cNvGrpSpPr>
              <a:grpSpLocks/>
            </p:cNvGrpSpPr>
            <p:nvPr/>
          </p:nvGrpSpPr>
          <p:grpSpPr bwMode="auto">
            <a:xfrm>
              <a:off x="3264" y="2352"/>
              <a:ext cx="240" cy="240"/>
              <a:chOff x="3984" y="2592"/>
              <a:chExt cx="240" cy="240"/>
            </a:xfrm>
          </p:grpSpPr>
          <p:sp>
            <p:nvSpPr>
              <p:cNvPr id="53305" name="Oval 57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06" name="Oval 5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10" name="Group 62"/>
            <p:cNvGrpSpPr>
              <a:grpSpLocks/>
            </p:cNvGrpSpPr>
            <p:nvPr/>
          </p:nvGrpSpPr>
          <p:grpSpPr bwMode="auto">
            <a:xfrm>
              <a:off x="2963" y="2495"/>
              <a:ext cx="670" cy="381"/>
              <a:chOff x="2963" y="2495"/>
              <a:chExt cx="670" cy="381"/>
            </a:xfrm>
          </p:grpSpPr>
          <p:sp>
            <p:nvSpPr>
              <p:cNvPr id="53308" name="Freeform 60"/>
              <p:cNvSpPr>
                <a:spLocks/>
              </p:cNvSpPr>
              <p:nvPr/>
            </p:nvSpPr>
            <p:spPr bwMode="auto">
              <a:xfrm>
                <a:off x="2963" y="2495"/>
                <a:ext cx="670" cy="381"/>
              </a:xfrm>
              <a:custGeom>
                <a:avLst/>
                <a:gdLst>
                  <a:gd name="T0" fmla="*/ 501 w 670"/>
                  <a:gd name="T1" fmla="*/ 121 h 381"/>
                  <a:gd name="T2" fmla="*/ 469 w 670"/>
                  <a:gd name="T3" fmla="*/ 129 h 381"/>
                  <a:gd name="T4" fmla="*/ 421 w 670"/>
                  <a:gd name="T5" fmla="*/ 145 h 381"/>
                  <a:gd name="T6" fmla="*/ 333 w 670"/>
                  <a:gd name="T7" fmla="*/ 113 h 381"/>
                  <a:gd name="T8" fmla="*/ 293 w 670"/>
                  <a:gd name="T9" fmla="*/ 65 h 381"/>
                  <a:gd name="T10" fmla="*/ 237 w 670"/>
                  <a:gd name="T11" fmla="*/ 1 h 381"/>
                  <a:gd name="T12" fmla="*/ 173 w 670"/>
                  <a:gd name="T13" fmla="*/ 9 h 381"/>
                  <a:gd name="T14" fmla="*/ 133 w 670"/>
                  <a:gd name="T15" fmla="*/ 97 h 381"/>
                  <a:gd name="T16" fmla="*/ 85 w 670"/>
                  <a:gd name="T17" fmla="*/ 121 h 381"/>
                  <a:gd name="T18" fmla="*/ 37 w 670"/>
                  <a:gd name="T19" fmla="*/ 153 h 381"/>
                  <a:gd name="T20" fmla="*/ 21 w 670"/>
                  <a:gd name="T21" fmla="*/ 177 h 381"/>
                  <a:gd name="T22" fmla="*/ 5 w 670"/>
                  <a:gd name="T23" fmla="*/ 225 h 381"/>
                  <a:gd name="T24" fmla="*/ 13 w 670"/>
                  <a:gd name="T25" fmla="*/ 297 h 381"/>
                  <a:gd name="T26" fmla="*/ 61 w 670"/>
                  <a:gd name="T27" fmla="*/ 313 h 381"/>
                  <a:gd name="T28" fmla="*/ 317 w 670"/>
                  <a:gd name="T29" fmla="*/ 305 h 381"/>
                  <a:gd name="T30" fmla="*/ 469 w 670"/>
                  <a:gd name="T31" fmla="*/ 369 h 381"/>
                  <a:gd name="T32" fmla="*/ 613 w 670"/>
                  <a:gd name="T33" fmla="*/ 345 h 381"/>
                  <a:gd name="T34" fmla="*/ 653 w 670"/>
                  <a:gd name="T35" fmla="*/ 249 h 381"/>
                  <a:gd name="T36" fmla="*/ 669 w 670"/>
                  <a:gd name="T37" fmla="*/ 201 h 381"/>
                  <a:gd name="T38" fmla="*/ 605 w 670"/>
                  <a:gd name="T39" fmla="*/ 81 h 381"/>
                  <a:gd name="T40" fmla="*/ 501 w 670"/>
                  <a:gd name="T41" fmla="*/ 12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381">
                    <a:moveTo>
                      <a:pt x="501" y="121"/>
                    </a:moveTo>
                    <a:cubicBezTo>
                      <a:pt x="490" y="124"/>
                      <a:pt x="480" y="126"/>
                      <a:pt x="469" y="129"/>
                    </a:cubicBezTo>
                    <a:cubicBezTo>
                      <a:pt x="453" y="134"/>
                      <a:pt x="421" y="145"/>
                      <a:pt x="421" y="145"/>
                    </a:cubicBezTo>
                    <a:cubicBezTo>
                      <a:pt x="384" y="138"/>
                      <a:pt x="363" y="133"/>
                      <a:pt x="333" y="113"/>
                    </a:cubicBezTo>
                    <a:cubicBezTo>
                      <a:pt x="276" y="27"/>
                      <a:pt x="365" y="157"/>
                      <a:pt x="293" y="65"/>
                    </a:cubicBezTo>
                    <a:cubicBezTo>
                      <a:pt x="243" y="0"/>
                      <a:pt x="283" y="32"/>
                      <a:pt x="237" y="1"/>
                    </a:cubicBezTo>
                    <a:cubicBezTo>
                      <a:pt x="216" y="4"/>
                      <a:pt x="193" y="1"/>
                      <a:pt x="173" y="9"/>
                    </a:cubicBezTo>
                    <a:cubicBezTo>
                      <a:pt x="145" y="20"/>
                      <a:pt x="155" y="75"/>
                      <a:pt x="133" y="97"/>
                    </a:cubicBezTo>
                    <a:cubicBezTo>
                      <a:pt x="106" y="124"/>
                      <a:pt x="114" y="105"/>
                      <a:pt x="85" y="121"/>
                    </a:cubicBezTo>
                    <a:cubicBezTo>
                      <a:pt x="68" y="130"/>
                      <a:pt x="37" y="153"/>
                      <a:pt x="37" y="153"/>
                    </a:cubicBezTo>
                    <a:cubicBezTo>
                      <a:pt x="32" y="161"/>
                      <a:pt x="25" y="168"/>
                      <a:pt x="21" y="177"/>
                    </a:cubicBezTo>
                    <a:cubicBezTo>
                      <a:pt x="14" y="192"/>
                      <a:pt x="5" y="225"/>
                      <a:pt x="5" y="225"/>
                    </a:cubicBezTo>
                    <a:cubicBezTo>
                      <a:pt x="8" y="249"/>
                      <a:pt x="0" y="277"/>
                      <a:pt x="13" y="297"/>
                    </a:cubicBezTo>
                    <a:cubicBezTo>
                      <a:pt x="22" y="311"/>
                      <a:pt x="61" y="313"/>
                      <a:pt x="61" y="313"/>
                    </a:cubicBezTo>
                    <a:cubicBezTo>
                      <a:pt x="149" y="306"/>
                      <a:pt x="229" y="295"/>
                      <a:pt x="317" y="305"/>
                    </a:cubicBezTo>
                    <a:cubicBezTo>
                      <a:pt x="373" y="319"/>
                      <a:pt x="416" y="351"/>
                      <a:pt x="469" y="369"/>
                    </a:cubicBezTo>
                    <a:cubicBezTo>
                      <a:pt x="481" y="368"/>
                      <a:pt x="584" y="381"/>
                      <a:pt x="613" y="345"/>
                    </a:cubicBezTo>
                    <a:cubicBezTo>
                      <a:pt x="630" y="323"/>
                      <a:pt x="645" y="273"/>
                      <a:pt x="653" y="249"/>
                    </a:cubicBezTo>
                    <a:cubicBezTo>
                      <a:pt x="658" y="233"/>
                      <a:pt x="669" y="201"/>
                      <a:pt x="669" y="201"/>
                    </a:cubicBezTo>
                    <a:cubicBezTo>
                      <a:pt x="661" y="133"/>
                      <a:pt x="670" y="103"/>
                      <a:pt x="605" y="81"/>
                    </a:cubicBezTo>
                    <a:cubicBezTo>
                      <a:pt x="558" y="86"/>
                      <a:pt x="523" y="78"/>
                      <a:pt x="501" y="121"/>
                    </a:cubicBez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auto">
              <a:xfrm>
                <a:off x="3072" y="2569"/>
                <a:ext cx="489" cy="250"/>
              </a:xfrm>
              <a:custGeom>
                <a:avLst/>
                <a:gdLst>
                  <a:gd name="T0" fmla="*/ 192 w 489"/>
                  <a:gd name="T1" fmla="*/ 103 h 250"/>
                  <a:gd name="T2" fmla="*/ 136 w 489"/>
                  <a:gd name="T3" fmla="*/ 39 h 250"/>
                  <a:gd name="T4" fmla="*/ 128 w 489"/>
                  <a:gd name="T5" fmla="*/ 15 h 250"/>
                  <a:gd name="T6" fmla="*/ 72 w 489"/>
                  <a:gd name="T7" fmla="*/ 71 h 250"/>
                  <a:gd name="T8" fmla="*/ 48 w 489"/>
                  <a:gd name="T9" fmla="*/ 87 h 250"/>
                  <a:gd name="T10" fmla="*/ 0 w 489"/>
                  <a:gd name="T11" fmla="*/ 151 h 250"/>
                  <a:gd name="T12" fmla="*/ 96 w 489"/>
                  <a:gd name="T13" fmla="*/ 159 h 250"/>
                  <a:gd name="T14" fmla="*/ 272 w 489"/>
                  <a:gd name="T15" fmla="*/ 167 h 250"/>
                  <a:gd name="T16" fmla="*/ 344 w 489"/>
                  <a:gd name="T17" fmla="*/ 207 h 250"/>
                  <a:gd name="T18" fmla="*/ 440 w 489"/>
                  <a:gd name="T19" fmla="*/ 231 h 250"/>
                  <a:gd name="T20" fmla="*/ 464 w 489"/>
                  <a:gd name="T21" fmla="*/ 223 h 250"/>
                  <a:gd name="T22" fmla="*/ 480 w 489"/>
                  <a:gd name="T23" fmla="*/ 175 h 250"/>
                  <a:gd name="T24" fmla="*/ 304 w 489"/>
                  <a:gd name="T25" fmla="*/ 119 h 250"/>
                  <a:gd name="T26" fmla="*/ 176 w 489"/>
                  <a:gd name="T27" fmla="*/ 87 h 250"/>
                  <a:gd name="T28" fmla="*/ 192 w 489"/>
                  <a:gd name="T29" fmla="*/ 10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9" h="250">
                    <a:moveTo>
                      <a:pt x="192" y="103"/>
                    </a:moveTo>
                    <a:cubicBezTo>
                      <a:pt x="180" y="54"/>
                      <a:pt x="171" y="74"/>
                      <a:pt x="136" y="39"/>
                    </a:cubicBezTo>
                    <a:cubicBezTo>
                      <a:pt x="133" y="31"/>
                      <a:pt x="136" y="18"/>
                      <a:pt x="128" y="15"/>
                    </a:cubicBezTo>
                    <a:cubicBezTo>
                      <a:pt x="90" y="0"/>
                      <a:pt x="88" y="55"/>
                      <a:pt x="72" y="71"/>
                    </a:cubicBezTo>
                    <a:cubicBezTo>
                      <a:pt x="65" y="78"/>
                      <a:pt x="56" y="82"/>
                      <a:pt x="48" y="87"/>
                    </a:cubicBezTo>
                    <a:cubicBezTo>
                      <a:pt x="38" y="117"/>
                      <a:pt x="18" y="124"/>
                      <a:pt x="0" y="151"/>
                    </a:cubicBezTo>
                    <a:cubicBezTo>
                      <a:pt x="17" y="203"/>
                      <a:pt x="55" y="169"/>
                      <a:pt x="96" y="159"/>
                    </a:cubicBezTo>
                    <a:cubicBezTo>
                      <a:pt x="155" y="162"/>
                      <a:pt x="213" y="162"/>
                      <a:pt x="272" y="167"/>
                    </a:cubicBezTo>
                    <a:cubicBezTo>
                      <a:pt x="299" y="169"/>
                      <a:pt x="344" y="207"/>
                      <a:pt x="344" y="207"/>
                    </a:cubicBezTo>
                    <a:cubicBezTo>
                      <a:pt x="372" y="250"/>
                      <a:pt x="387" y="239"/>
                      <a:pt x="440" y="231"/>
                    </a:cubicBezTo>
                    <a:cubicBezTo>
                      <a:pt x="448" y="228"/>
                      <a:pt x="459" y="230"/>
                      <a:pt x="464" y="223"/>
                    </a:cubicBezTo>
                    <a:cubicBezTo>
                      <a:pt x="474" y="209"/>
                      <a:pt x="480" y="175"/>
                      <a:pt x="480" y="175"/>
                    </a:cubicBezTo>
                    <a:cubicBezTo>
                      <a:pt x="463" y="70"/>
                      <a:pt x="489" y="133"/>
                      <a:pt x="304" y="119"/>
                    </a:cubicBezTo>
                    <a:cubicBezTo>
                      <a:pt x="272" y="117"/>
                      <a:pt x="208" y="76"/>
                      <a:pt x="176" y="87"/>
                    </a:cubicBezTo>
                    <a:cubicBezTo>
                      <a:pt x="169" y="89"/>
                      <a:pt x="187" y="98"/>
                      <a:pt x="192" y="1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11" name="Group 63"/>
            <p:cNvGrpSpPr>
              <a:grpSpLocks/>
            </p:cNvGrpSpPr>
            <p:nvPr/>
          </p:nvGrpSpPr>
          <p:grpSpPr bwMode="auto">
            <a:xfrm>
              <a:off x="3120" y="2832"/>
              <a:ext cx="240" cy="240"/>
              <a:chOff x="3984" y="2592"/>
              <a:chExt cx="240" cy="240"/>
            </a:xfrm>
          </p:grpSpPr>
          <p:sp>
            <p:nvSpPr>
              <p:cNvPr id="53312" name="Oval 64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13" name="Oval 65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14" name="Group 66"/>
            <p:cNvGrpSpPr>
              <a:grpSpLocks/>
            </p:cNvGrpSpPr>
            <p:nvPr/>
          </p:nvGrpSpPr>
          <p:grpSpPr bwMode="auto">
            <a:xfrm>
              <a:off x="2352" y="2496"/>
              <a:ext cx="240" cy="240"/>
              <a:chOff x="3984" y="2592"/>
              <a:chExt cx="240" cy="240"/>
            </a:xfrm>
          </p:grpSpPr>
          <p:sp>
            <p:nvSpPr>
              <p:cNvPr id="53315" name="Oval 67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16" name="Oval 6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17" name="Group 69"/>
            <p:cNvGrpSpPr>
              <a:grpSpLocks/>
            </p:cNvGrpSpPr>
            <p:nvPr/>
          </p:nvGrpSpPr>
          <p:grpSpPr bwMode="auto">
            <a:xfrm>
              <a:off x="2352" y="1968"/>
              <a:ext cx="240" cy="240"/>
              <a:chOff x="3984" y="2592"/>
              <a:chExt cx="240" cy="240"/>
            </a:xfrm>
          </p:grpSpPr>
          <p:sp>
            <p:nvSpPr>
              <p:cNvPr id="53318" name="Oval 70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19" name="Oval 71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20" name="Group 72"/>
            <p:cNvGrpSpPr>
              <a:grpSpLocks/>
            </p:cNvGrpSpPr>
            <p:nvPr/>
          </p:nvGrpSpPr>
          <p:grpSpPr bwMode="auto">
            <a:xfrm rot="3725463">
              <a:off x="1923" y="1922"/>
              <a:ext cx="670" cy="381"/>
              <a:chOff x="2963" y="2495"/>
              <a:chExt cx="670" cy="381"/>
            </a:xfrm>
          </p:grpSpPr>
          <p:sp>
            <p:nvSpPr>
              <p:cNvPr id="53321" name="Freeform 73"/>
              <p:cNvSpPr>
                <a:spLocks/>
              </p:cNvSpPr>
              <p:nvPr/>
            </p:nvSpPr>
            <p:spPr bwMode="auto">
              <a:xfrm>
                <a:off x="2963" y="2495"/>
                <a:ext cx="670" cy="381"/>
              </a:xfrm>
              <a:custGeom>
                <a:avLst/>
                <a:gdLst>
                  <a:gd name="T0" fmla="*/ 501 w 670"/>
                  <a:gd name="T1" fmla="*/ 121 h 381"/>
                  <a:gd name="T2" fmla="*/ 469 w 670"/>
                  <a:gd name="T3" fmla="*/ 129 h 381"/>
                  <a:gd name="T4" fmla="*/ 421 w 670"/>
                  <a:gd name="T5" fmla="*/ 145 h 381"/>
                  <a:gd name="T6" fmla="*/ 333 w 670"/>
                  <a:gd name="T7" fmla="*/ 113 h 381"/>
                  <a:gd name="T8" fmla="*/ 293 w 670"/>
                  <a:gd name="T9" fmla="*/ 65 h 381"/>
                  <a:gd name="T10" fmla="*/ 237 w 670"/>
                  <a:gd name="T11" fmla="*/ 1 h 381"/>
                  <a:gd name="T12" fmla="*/ 173 w 670"/>
                  <a:gd name="T13" fmla="*/ 9 h 381"/>
                  <a:gd name="T14" fmla="*/ 133 w 670"/>
                  <a:gd name="T15" fmla="*/ 97 h 381"/>
                  <a:gd name="T16" fmla="*/ 85 w 670"/>
                  <a:gd name="T17" fmla="*/ 121 h 381"/>
                  <a:gd name="T18" fmla="*/ 37 w 670"/>
                  <a:gd name="T19" fmla="*/ 153 h 381"/>
                  <a:gd name="T20" fmla="*/ 21 w 670"/>
                  <a:gd name="T21" fmla="*/ 177 h 381"/>
                  <a:gd name="T22" fmla="*/ 5 w 670"/>
                  <a:gd name="T23" fmla="*/ 225 h 381"/>
                  <a:gd name="T24" fmla="*/ 13 w 670"/>
                  <a:gd name="T25" fmla="*/ 297 h 381"/>
                  <a:gd name="T26" fmla="*/ 61 w 670"/>
                  <a:gd name="T27" fmla="*/ 313 h 381"/>
                  <a:gd name="T28" fmla="*/ 317 w 670"/>
                  <a:gd name="T29" fmla="*/ 305 h 381"/>
                  <a:gd name="T30" fmla="*/ 469 w 670"/>
                  <a:gd name="T31" fmla="*/ 369 h 381"/>
                  <a:gd name="T32" fmla="*/ 613 w 670"/>
                  <a:gd name="T33" fmla="*/ 345 h 381"/>
                  <a:gd name="T34" fmla="*/ 653 w 670"/>
                  <a:gd name="T35" fmla="*/ 249 h 381"/>
                  <a:gd name="T36" fmla="*/ 669 w 670"/>
                  <a:gd name="T37" fmla="*/ 201 h 381"/>
                  <a:gd name="T38" fmla="*/ 605 w 670"/>
                  <a:gd name="T39" fmla="*/ 81 h 381"/>
                  <a:gd name="T40" fmla="*/ 501 w 670"/>
                  <a:gd name="T41" fmla="*/ 12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381">
                    <a:moveTo>
                      <a:pt x="501" y="121"/>
                    </a:moveTo>
                    <a:cubicBezTo>
                      <a:pt x="490" y="124"/>
                      <a:pt x="480" y="126"/>
                      <a:pt x="469" y="129"/>
                    </a:cubicBezTo>
                    <a:cubicBezTo>
                      <a:pt x="453" y="134"/>
                      <a:pt x="421" y="145"/>
                      <a:pt x="421" y="145"/>
                    </a:cubicBezTo>
                    <a:cubicBezTo>
                      <a:pt x="384" y="138"/>
                      <a:pt x="363" y="133"/>
                      <a:pt x="333" y="113"/>
                    </a:cubicBezTo>
                    <a:cubicBezTo>
                      <a:pt x="276" y="27"/>
                      <a:pt x="365" y="157"/>
                      <a:pt x="293" y="65"/>
                    </a:cubicBezTo>
                    <a:cubicBezTo>
                      <a:pt x="243" y="0"/>
                      <a:pt x="283" y="32"/>
                      <a:pt x="237" y="1"/>
                    </a:cubicBezTo>
                    <a:cubicBezTo>
                      <a:pt x="216" y="4"/>
                      <a:pt x="193" y="1"/>
                      <a:pt x="173" y="9"/>
                    </a:cubicBezTo>
                    <a:cubicBezTo>
                      <a:pt x="145" y="20"/>
                      <a:pt x="155" y="75"/>
                      <a:pt x="133" y="97"/>
                    </a:cubicBezTo>
                    <a:cubicBezTo>
                      <a:pt x="106" y="124"/>
                      <a:pt x="114" y="105"/>
                      <a:pt x="85" y="121"/>
                    </a:cubicBezTo>
                    <a:cubicBezTo>
                      <a:pt x="68" y="130"/>
                      <a:pt x="37" y="153"/>
                      <a:pt x="37" y="153"/>
                    </a:cubicBezTo>
                    <a:cubicBezTo>
                      <a:pt x="32" y="161"/>
                      <a:pt x="25" y="168"/>
                      <a:pt x="21" y="177"/>
                    </a:cubicBezTo>
                    <a:cubicBezTo>
                      <a:pt x="14" y="192"/>
                      <a:pt x="5" y="225"/>
                      <a:pt x="5" y="225"/>
                    </a:cubicBezTo>
                    <a:cubicBezTo>
                      <a:pt x="8" y="249"/>
                      <a:pt x="0" y="277"/>
                      <a:pt x="13" y="297"/>
                    </a:cubicBezTo>
                    <a:cubicBezTo>
                      <a:pt x="22" y="311"/>
                      <a:pt x="61" y="313"/>
                      <a:pt x="61" y="313"/>
                    </a:cubicBezTo>
                    <a:cubicBezTo>
                      <a:pt x="149" y="306"/>
                      <a:pt x="229" y="295"/>
                      <a:pt x="317" y="305"/>
                    </a:cubicBezTo>
                    <a:cubicBezTo>
                      <a:pt x="373" y="319"/>
                      <a:pt x="416" y="351"/>
                      <a:pt x="469" y="369"/>
                    </a:cubicBezTo>
                    <a:cubicBezTo>
                      <a:pt x="481" y="368"/>
                      <a:pt x="584" y="381"/>
                      <a:pt x="613" y="345"/>
                    </a:cubicBezTo>
                    <a:cubicBezTo>
                      <a:pt x="630" y="323"/>
                      <a:pt x="645" y="273"/>
                      <a:pt x="653" y="249"/>
                    </a:cubicBezTo>
                    <a:cubicBezTo>
                      <a:pt x="658" y="233"/>
                      <a:pt x="669" y="201"/>
                      <a:pt x="669" y="201"/>
                    </a:cubicBezTo>
                    <a:cubicBezTo>
                      <a:pt x="661" y="133"/>
                      <a:pt x="670" y="103"/>
                      <a:pt x="605" y="81"/>
                    </a:cubicBezTo>
                    <a:cubicBezTo>
                      <a:pt x="558" y="86"/>
                      <a:pt x="523" y="78"/>
                      <a:pt x="501" y="121"/>
                    </a:cubicBez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22" name="Freeform 74"/>
              <p:cNvSpPr>
                <a:spLocks/>
              </p:cNvSpPr>
              <p:nvPr/>
            </p:nvSpPr>
            <p:spPr bwMode="auto">
              <a:xfrm>
                <a:off x="3072" y="2569"/>
                <a:ext cx="489" cy="250"/>
              </a:xfrm>
              <a:custGeom>
                <a:avLst/>
                <a:gdLst>
                  <a:gd name="T0" fmla="*/ 192 w 489"/>
                  <a:gd name="T1" fmla="*/ 103 h 250"/>
                  <a:gd name="T2" fmla="*/ 136 w 489"/>
                  <a:gd name="T3" fmla="*/ 39 h 250"/>
                  <a:gd name="T4" fmla="*/ 128 w 489"/>
                  <a:gd name="T5" fmla="*/ 15 h 250"/>
                  <a:gd name="T6" fmla="*/ 72 w 489"/>
                  <a:gd name="T7" fmla="*/ 71 h 250"/>
                  <a:gd name="T8" fmla="*/ 48 w 489"/>
                  <a:gd name="T9" fmla="*/ 87 h 250"/>
                  <a:gd name="T10" fmla="*/ 0 w 489"/>
                  <a:gd name="T11" fmla="*/ 151 h 250"/>
                  <a:gd name="T12" fmla="*/ 96 w 489"/>
                  <a:gd name="T13" fmla="*/ 159 h 250"/>
                  <a:gd name="T14" fmla="*/ 272 w 489"/>
                  <a:gd name="T15" fmla="*/ 167 h 250"/>
                  <a:gd name="T16" fmla="*/ 344 w 489"/>
                  <a:gd name="T17" fmla="*/ 207 h 250"/>
                  <a:gd name="T18" fmla="*/ 440 w 489"/>
                  <a:gd name="T19" fmla="*/ 231 h 250"/>
                  <a:gd name="T20" fmla="*/ 464 w 489"/>
                  <a:gd name="T21" fmla="*/ 223 h 250"/>
                  <a:gd name="T22" fmla="*/ 480 w 489"/>
                  <a:gd name="T23" fmla="*/ 175 h 250"/>
                  <a:gd name="T24" fmla="*/ 304 w 489"/>
                  <a:gd name="T25" fmla="*/ 119 h 250"/>
                  <a:gd name="T26" fmla="*/ 176 w 489"/>
                  <a:gd name="T27" fmla="*/ 87 h 250"/>
                  <a:gd name="T28" fmla="*/ 192 w 489"/>
                  <a:gd name="T29" fmla="*/ 10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9" h="250">
                    <a:moveTo>
                      <a:pt x="192" y="103"/>
                    </a:moveTo>
                    <a:cubicBezTo>
                      <a:pt x="180" y="54"/>
                      <a:pt x="171" y="74"/>
                      <a:pt x="136" y="39"/>
                    </a:cubicBezTo>
                    <a:cubicBezTo>
                      <a:pt x="133" y="31"/>
                      <a:pt x="136" y="18"/>
                      <a:pt x="128" y="15"/>
                    </a:cubicBezTo>
                    <a:cubicBezTo>
                      <a:pt x="90" y="0"/>
                      <a:pt x="88" y="55"/>
                      <a:pt x="72" y="71"/>
                    </a:cubicBezTo>
                    <a:cubicBezTo>
                      <a:pt x="65" y="78"/>
                      <a:pt x="56" y="82"/>
                      <a:pt x="48" y="87"/>
                    </a:cubicBezTo>
                    <a:cubicBezTo>
                      <a:pt x="38" y="117"/>
                      <a:pt x="18" y="124"/>
                      <a:pt x="0" y="151"/>
                    </a:cubicBezTo>
                    <a:cubicBezTo>
                      <a:pt x="17" y="203"/>
                      <a:pt x="55" y="169"/>
                      <a:pt x="96" y="159"/>
                    </a:cubicBezTo>
                    <a:cubicBezTo>
                      <a:pt x="155" y="162"/>
                      <a:pt x="213" y="162"/>
                      <a:pt x="272" y="167"/>
                    </a:cubicBezTo>
                    <a:cubicBezTo>
                      <a:pt x="299" y="169"/>
                      <a:pt x="344" y="207"/>
                      <a:pt x="344" y="207"/>
                    </a:cubicBezTo>
                    <a:cubicBezTo>
                      <a:pt x="372" y="250"/>
                      <a:pt x="387" y="239"/>
                      <a:pt x="440" y="231"/>
                    </a:cubicBezTo>
                    <a:cubicBezTo>
                      <a:pt x="448" y="228"/>
                      <a:pt x="459" y="230"/>
                      <a:pt x="464" y="223"/>
                    </a:cubicBezTo>
                    <a:cubicBezTo>
                      <a:pt x="474" y="209"/>
                      <a:pt x="480" y="175"/>
                      <a:pt x="480" y="175"/>
                    </a:cubicBezTo>
                    <a:cubicBezTo>
                      <a:pt x="463" y="70"/>
                      <a:pt x="489" y="133"/>
                      <a:pt x="304" y="119"/>
                    </a:cubicBezTo>
                    <a:cubicBezTo>
                      <a:pt x="272" y="117"/>
                      <a:pt x="208" y="76"/>
                      <a:pt x="176" y="87"/>
                    </a:cubicBezTo>
                    <a:cubicBezTo>
                      <a:pt x="169" y="89"/>
                      <a:pt x="187" y="98"/>
                      <a:pt x="192" y="10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23" name="Group 75"/>
            <p:cNvGrpSpPr>
              <a:grpSpLocks/>
            </p:cNvGrpSpPr>
            <p:nvPr/>
          </p:nvGrpSpPr>
          <p:grpSpPr bwMode="auto">
            <a:xfrm>
              <a:off x="2400" y="1728"/>
              <a:ext cx="240" cy="240"/>
              <a:chOff x="2160" y="1728"/>
              <a:chExt cx="240" cy="240"/>
            </a:xfrm>
          </p:grpSpPr>
          <p:sp>
            <p:nvSpPr>
              <p:cNvPr id="53324" name="Oval 76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25" name="Oval 7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26" name="Group 78"/>
            <p:cNvGrpSpPr>
              <a:grpSpLocks/>
            </p:cNvGrpSpPr>
            <p:nvPr/>
          </p:nvGrpSpPr>
          <p:grpSpPr bwMode="auto">
            <a:xfrm>
              <a:off x="2112" y="2448"/>
              <a:ext cx="240" cy="240"/>
              <a:chOff x="2160" y="1728"/>
              <a:chExt cx="240" cy="240"/>
            </a:xfrm>
          </p:grpSpPr>
          <p:sp>
            <p:nvSpPr>
              <p:cNvPr id="53327" name="Oval 79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28" name="Oval 80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29" name="Group 81"/>
            <p:cNvGrpSpPr>
              <a:grpSpLocks/>
            </p:cNvGrpSpPr>
            <p:nvPr/>
          </p:nvGrpSpPr>
          <p:grpSpPr bwMode="auto">
            <a:xfrm>
              <a:off x="1920" y="2304"/>
              <a:ext cx="240" cy="240"/>
              <a:chOff x="2160" y="1728"/>
              <a:chExt cx="240" cy="240"/>
            </a:xfrm>
          </p:grpSpPr>
          <p:sp>
            <p:nvSpPr>
              <p:cNvPr id="53330" name="Oval 82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31" name="Oval 83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32" name="Group 84"/>
            <p:cNvGrpSpPr>
              <a:grpSpLocks/>
            </p:cNvGrpSpPr>
            <p:nvPr/>
          </p:nvGrpSpPr>
          <p:grpSpPr bwMode="auto">
            <a:xfrm>
              <a:off x="1872" y="2064"/>
              <a:ext cx="240" cy="240"/>
              <a:chOff x="2160" y="1728"/>
              <a:chExt cx="240" cy="240"/>
            </a:xfrm>
          </p:grpSpPr>
          <p:sp>
            <p:nvSpPr>
              <p:cNvPr id="53333" name="Oval 8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34" name="Oval 8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35" name="Group 87"/>
            <p:cNvGrpSpPr>
              <a:grpSpLocks/>
            </p:cNvGrpSpPr>
            <p:nvPr/>
          </p:nvGrpSpPr>
          <p:grpSpPr bwMode="auto">
            <a:xfrm>
              <a:off x="1776" y="1824"/>
              <a:ext cx="240" cy="240"/>
              <a:chOff x="3984" y="2592"/>
              <a:chExt cx="240" cy="240"/>
            </a:xfrm>
          </p:grpSpPr>
          <p:sp>
            <p:nvSpPr>
              <p:cNvPr id="53336" name="Oval 88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37" name="Oval 89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38" name="Group 90"/>
            <p:cNvGrpSpPr>
              <a:grpSpLocks/>
            </p:cNvGrpSpPr>
            <p:nvPr/>
          </p:nvGrpSpPr>
          <p:grpSpPr bwMode="auto">
            <a:xfrm>
              <a:off x="2112" y="1632"/>
              <a:ext cx="240" cy="240"/>
              <a:chOff x="3984" y="2592"/>
              <a:chExt cx="240" cy="240"/>
            </a:xfrm>
          </p:grpSpPr>
          <p:sp>
            <p:nvSpPr>
              <p:cNvPr id="53339" name="Oval 91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40" name="Oval 92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41" name="Group 93"/>
            <p:cNvGrpSpPr>
              <a:grpSpLocks/>
            </p:cNvGrpSpPr>
            <p:nvPr/>
          </p:nvGrpSpPr>
          <p:grpSpPr bwMode="auto">
            <a:xfrm>
              <a:off x="1824" y="2544"/>
              <a:ext cx="240" cy="240"/>
              <a:chOff x="2160" y="1728"/>
              <a:chExt cx="240" cy="240"/>
            </a:xfrm>
          </p:grpSpPr>
          <p:sp>
            <p:nvSpPr>
              <p:cNvPr id="53342" name="Oval 94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43" name="Oval 9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44" name="Group 96"/>
            <p:cNvGrpSpPr>
              <a:grpSpLocks/>
            </p:cNvGrpSpPr>
            <p:nvPr/>
          </p:nvGrpSpPr>
          <p:grpSpPr bwMode="auto">
            <a:xfrm>
              <a:off x="2016" y="2688"/>
              <a:ext cx="240" cy="240"/>
              <a:chOff x="2160" y="1728"/>
              <a:chExt cx="240" cy="240"/>
            </a:xfrm>
          </p:grpSpPr>
          <p:sp>
            <p:nvSpPr>
              <p:cNvPr id="53345" name="Oval 97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46" name="Oval 98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47" name="Group 99"/>
            <p:cNvGrpSpPr>
              <a:grpSpLocks/>
            </p:cNvGrpSpPr>
            <p:nvPr/>
          </p:nvGrpSpPr>
          <p:grpSpPr bwMode="auto">
            <a:xfrm>
              <a:off x="2256" y="2736"/>
              <a:ext cx="240" cy="240"/>
              <a:chOff x="2160" y="1728"/>
              <a:chExt cx="240" cy="240"/>
            </a:xfrm>
          </p:grpSpPr>
          <p:sp>
            <p:nvSpPr>
              <p:cNvPr id="53348" name="Oval 100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49" name="Oval 10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50" name="Group 102"/>
            <p:cNvGrpSpPr>
              <a:grpSpLocks/>
            </p:cNvGrpSpPr>
            <p:nvPr/>
          </p:nvGrpSpPr>
          <p:grpSpPr bwMode="auto">
            <a:xfrm>
              <a:off x="2400" y="2928"/>
              <a:ext cx="240" cy="240"/>
              <a:chOff x="3984" y="2592"/>
              <a:chExt cx="240" cy="240"/>
            </a:xfrm>
          </p:grpSpPr>
          <p:sp>
            <p:nvSpPr>
              <p:cNvPr id="53351" name="Oval 103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52" name="Oval 104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53" name="Group 105"/>
            <p:cNvGrpSpPr>
              <a:grpSpLocks/>
            </p:cNvGrpSpPr>
            <p:nvPr/>
          </p:nvGrpSpPr>
          <p:grpSpPr bwMode="auto">
            <a:xfrm>
              <a:off x="3600" y="2736"/>
              <a:ext cx="240" cy="240"/>
              <a:chOff x="3984" y="2592"/>
              <a:chExt cx="240" cy="240"/>
            </a:xfrm>
          </p:grpSpPr>
          <p:sp>
            <p:nvSpPr>
              <p:cNvPr id="53354" name="Oval 106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55" name="Oval 107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56" name="Group 108"/>
            <p:cNvGrpSpPr>
              <a:grpSpLocks/>
            </p:cNvGrpSpPr>
            <p:nvPr/>
          </p:nvGrpSpPr>
          <p:grpSpPr bwMode="auto">
            <a:xfrm>
              <a:off x="3360" y="2880"/>
              <a:ext cx="240" cy="240"/>
              <a:chOff x="2160" y="1728"/>
              <a:chExt cx="240" cy="240"/>
            </a:xfrm>
          </p:grpSpPr>
          <p:sp>
            <p:nvSpPr>
              <p:cNvPr id="53357" name="Oval 109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58" name="Oval 110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59" name="Group 111"/>
            <p:cNvGrpSpPr>
              <a:grpSpLocks/>
            </p:cNvGrpSpPr>
            <p:nvPr/>
          </p:nvGrpSpPr>
          <p:grpSpPr bwMode="auto">
            <a:xfrm>
              <a:off x="3648" y="2496"/>
              <a:ext cx="240" cy="240"/>
              <a:chOff x="2160" y="1728"/>
              <a:chExt cx="240" cy="240"/>
            </a:xfrm>
          </p:grpSpPr>
          <p:sp>
            <p:nvSpPr>
              <p:cNvPr id="53360" name="Oval 112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61" name="Oval 113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62" name="Group 114"/>
            <p:cNvGrpSpPr>
              <a:grpSpLocks/>
            </p:cNvGrpSpPr>
            <p:nvPr/>
          </p:nvGrpSpPr>
          <p:grpSpPr bwMode="auto">
            <a:xfrm>
              <a:off x="3504" y="2304"/>
              <a:ext cx="240" cy="240"/>
              <a:chOff x="2160" y="1728"/>
              <a:chExt cx="240" cy="240"/>
            </a:xfrm>
          </p:grpSpPr>
          <p:sp>
            <p:nvSpPr>
              <p:cNvPr id="53363" name="Oval 11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64" name="Oval 11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65" name="Group 117"/>
            <p:cNvGrpSpPr>
              <a:grpSpLocks/>
            </p:cNvGrpSpPr>
            <p:nvPr/>
          </p:nvGrpSpPr>
          <p:grpSpPr bwMode="auto">
            <a:xfrm>
              <a:off x="2640" y="2880"/>
              <a:ext cx="240" cy="240"/>
              <a:chOff x="2160" y="1728"/>
              <a:chExt cx="240" cy="240"/>
            </a:xfrm>
          </p:grpSpPr>
          <p:sp>
            <p:nvSpPr>
              <p:cNvPr id="53366" name="Oval 118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67" name="Oval 11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68" name="Group 120"/>
            <p:cNvGrpSpPr>
              <a:grpSpLocks/>
            </p:cNvGrpSpPr>
            <p:nvPr/>
          </p:nvGrpSpPr>
          <p:grpSpPr bwMode="auto">
            <a:xfrm>
              <a:off x="1872" y="1584"/>
              <a:ext cx="240" cy="240"/>
              <a:chOff x="2160" y="1728"/>
              <a:chExt cx="240" cy="240"/>
            </a:xfrm>
          </p:grpSpPr>
          <p:sp>
            <p:nvSpPr>
              <p:cNvPr id="53369" name="Oval 121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70" name="Oval 122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71" name="Group 123"/>
            <p:cNvGrpSpPr>
              <a:grpSpLocks/>
            </p:cNvGrpSpPr>
            <p:nvPr/>
          </p:nvGrpSpPr>
          <p:grpSpPr bwMode="auto">
            <a:xfrm>
              <a:off x="3696" y="2160"/>
              <a:ext cx="240" cy="240"/>
              <a:chOff x="2160" y="1728"/>
              <a:chExt cx="240" cy="240"/>
            </a:xfrm>
          </p:grpSpPr>
          <p:sp>
            <p:nvSpPr>
              <p:cNvPr id="53372" name="Oval 124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73" name="Oval 12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74" name="Group 126"/>
            <p:cNvGrpSpPr>
              <a:grpSpLocks/>
            </p:cNvGrpSpPr>
            <p:nvPr/>
          </p:nvGrpSpPr>
          <p:grpSpPr bwMode="auto">
            <a:xfrm>
              <a:off x="3840" y="2352"/>
              <a:ext cx="240" cy="240"/>
              <a:chOff x="3984" y="2592"/>
              <a:chExt cx="240" cy="240"/>
            </a:xfrm>
          </p:grpSpPr>
          <p:sp>
            <p:nvSpPr>
              <p:cNvPr id="53375" name="Oval 127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76" name="Oval 12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77" name="Group 129"/>
            <p:cNvGrpSpPr>
              <a:grpSpLocks/>
            </p:cNvGrpSpPr>
            <p:nvPr/>
          </p:nvGrpSpPr>
          <p:grpSpPr bwMode="auto">
            <a:xfrm>
              <a:off x="3648" y="1920"/>
              <a:ext cx="240" cy="240"/>
              <a:chOff x="2160" y="1728"/>
              <a:chExt cx="240" cy="240"/>
            </a:xfrm>
          </p:grpSpPr>
          <p:sp>
            <p:nvSpPr>
              <p:cNvPr id="53378" name="Oval 130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79" name="Oval 13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80" name="Group 132"/>
            <p:cNvGrpSpPr>
              <a:grpSpLocks/>
            </p:cNvGrpSpPr>
            <p:nvPr/>
          </p:nvGrpSpPr>
          <p:grpSpPr bwMode="auto">
            <a:xfrm>
              <a:off x="2832" y="3072"/>
              <a:ext cx="240" cy="240"/>
              <a:chOff x="2160" y="1728"/>
              <a:chExt cx="240" cy="240"/>
            </a:xfrm>
          </p:grpSpPr>
          <p:sp>
            <p:nvSpPr>
              <p:cNvPr id="53381" name="Oval 133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82" name="Oval 134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83" name="Group 135"/>
            <p:cNvGrpSpPr>
              <a:grpSpLocks/>
            </p:cNvGrpSpPr>
            <p:nvPr/>
          </p:nvGrpSpPr>
          <p:grpSpPr bwMode="auto">
            <a:xfrm>
              <a:off x="3600" y="2976"/>
              <a:ext cx="240" cy="240"/>
              <a:chOff x="3984" y="2592"/>
              <a:chExt cx="240" cy="240"/>
            </a:xfrm>
          </p:grpSpPr>
          <p:sp>
            <p:nvSpPr>
              <p:cNvPr id="53384" name="Oval 136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85" name="Oval 137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86" name="Group 138"/>
            <p:cNvGrpSpPr>
              <a:grpSpLocks/>
            </p:cNvGrpSpPr>
            <p:nvPr/>
          </p:nvGrpSpPr>
          <p:grpSpPr bwMode="auto">
            <a:xfrm>
              <a:off x="2160" y="2976"/>
              <a:ext cx="240" cy="240"/>
              <a:chOff x="3984" y="2592"/>
              <a:chExt cx="240" cy="240"/>
            </a:xfrm>
          </p:grpSpPr>
          <p:sp>
            <p:nvSpPr>
              <p:cNvPr id="53387" name="Oval 139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88" name="Oval 140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89" name="Group 141"/>
            <p:cNvGrpSpPr>
              <a:grpSpLocks/>
            </p:cNvGrpSpPr>
            <p:nvPr/>
          </p:nvGrpSpPr>
          <p:grpSpPr bwMode="auto">
            <a:xfrm>
              <a:off x="3360" y="3120"/>
              <a:ext cx="240" cy="240"/>
              <a:chOff x="2160" y="1728"/>
              <a:chExt cx="240" cy="240"/>
            </a:xfrm>
          </p:grpSpPr>
          <p:sp>
            <p:nvSpPr>
              <p:cNvPr id="53390" name="Oval 142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91" name="Oval 143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92" name="Group 144"/>
            <p:cNvGrpSpPr>
              <a:grpSpLocks/>
            </p:cNvGrpSpPr>
            <p:nvPr/>
          </p:nvGrpSpPr>
          <p:grpSpPr bwMode="auto">
            <a:xfrm>
              <a:off x="2592" y="3120"/>
              <a:ext cx="240" cy="240"/>
              <a:chOff x="2160" y="1728"/>
              <a:chExt cx="240" cy="240"/>
            </a:xfrm>
          </p:grpSpPr>
          <p:sp>
            <p:nvSpPr>
              <p:cNvPr id="53393" name="Oval 14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94" name="Oval 14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95" name="Group 147"/>
            <p:cNvGrpSpPr>
              <a:grpSpLocks/>
            </p:cNvGrpSpPr>
            <p:nvPr/>
          </p:nvGrpSpPr>
          <p:grpSpPr bwMode="auto">
            <a:xfrm>
              <a:off x="3120" y="3072"/>
              <a:ext cx="240" cy="240"/>
              <a:chOff x="2160" y="1728"/>
              <a:chExt cx="240" cy="240"/>
            </a:xfrm>
          </p:grpSpPr>
          <p:sp>
            <p:nvSpPr>
              <p:cNvPr id="53396" name="Oval 148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397" name="Oval 14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398" name="Group 150"/>
            <p:cNvGrpSpPr>
              <a:grpSpLocks/>
            </p:cNvGrpSpPr>
            <p:nvPr/>
          </p:nvGrpSpPr>
          <p:grpSpPr bwMode="auto">
            <a:xfrm>
              <a:off x="2976" y="3264"/>
              <a:ext cx="240" cy="240"/>
              <a:chOff x="2160" y="1728"/>
              <a:chExt cx="240" cy="240"/>
            </a:xfrm>
          </p:grpSpPr>
          <p:sp>
            <p:nvSpPr>
              <p:cNvPr id="53399" name="Oval 151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00" name="Oval 152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01" name="Group 153"/>
            <p:cNvGrpSpPr>
              <a:grpSpLocks/>
            </p:cNvGrpSpPr>
            <p:nvPr/>
          </p:nvGrpSpPr>
          <p:grpSpPr bwMode="auto">
            <a:xfrm>
              <a:off x="2352" y="3168"/>
              <a:ext cx="240" cy="240"/>
              <a:chOff x="3984" y="2592"/>
              <a:chExt cx="240" cy="240"/>
            </a:xfrm>
          </p:grpSpPr>
          <p:sp>
            <p:nvSpPr>
              <p:cNvPr id="53402" name="Oval 154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03" name="Oval 155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04" name="Group 156"/>
            <p:cNvGrpSpPr>
              <a:grpSpLocks/>
            </p:cNvGrpSpPr>
            <p:nvPr/>
          </p:nvGrpSpPr>
          <p:grpSpPr bwMode="auto">
            <a:xfrm>
              <a:off x="2832" y="1536"/>
              <a:ext cx="240" cy="240"/>
              <a:chOff x="3984" y="2592"/>
              <a:chExt cx="240" cy="240"/>
            </a:xfrm>
          </p:grpSpPr>
          <p:sp>
            <p:nvSpPr>
              <p:cNvPr id="53405" name="Oval 157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06" name="Oval 15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07" name="Group 159"/>
            <p:cNvGrpSpPr>
              <a:grpSpLocks/>
            </p:cNvGrpSpPr>
            <p:nvPr/>
          </p:nvGrpSpPr>
          <p:grpSpPr bwMode="auto">
            <a:xfrm>
              <a:off x="3072" y="1632"/>
              <a:ext cx="240" cy="240"/>
              <a:chOff x="3984" y="2592"/>
              <a:chExt cx="240" cy="240"/>
            </a:xfrm>
          </p:grpSpPr>
          <p:sp>
            <p:nvSpPr>
              <p:cNvPr id="53408" name="Oval 160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09" name="Oval 161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10" name="Group 162"/>
            <p:cNvGrpSpPr>
              <a:grpSpLocks/>
            </p:cNvGrpSpPr>
            <p:nvPr/>
          </p:nvGrpSpPr>
          <p:grpSpPr bwMode="auto">
            <a:xfrm>
              <a:off x="2592" y="1536"/>
              <a:ext cx="240" cy="240"/>
              <a:chOff x="2160" y="1728"/>
              <a:chExt cx="240" cy="240"/>
            </a:xfrm>
          </p:grpSpPr>
          <p:sp>
            <p:nvSpPr>
              <p:cNvPr id="53411" name="Oval 163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12" name="Oval 164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13" name="Group 165"/>
            <p:cNvGrpSpPr>
              <a:grpSpLocks/>
            </p:cNvGrpSpPr>
            <p:nvPr/>
          </p:nvGrpSpPr>
          <p:grpSpPr bwMode="auto">
            <a:xfrm>
              <a:off x="2304" y="1488"/>
              <a:ext cx="240" cy="240"/>
              <a:chOff x="2160" y="1728"/>
              <a:chExt cx="240" cy="240"/>
            </a:xfrm>
          </p:grpSpPr>
          <p:sp>
            <p:nvSpPr>
              <p:cNvPr id="53414" name="Oval 166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15" name="Oval 16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16" name="Group 168"/>
            <p:cNvGrpSpPr>
              <a:grpSpLocks/>
            </p:cNvGrpSpPr>
            <p:nvPr/>
          </p:nvGrpSpPr>
          <p:grpSpPr bwMode="auto">
            <a:xfrm>
              <a:off x="3888" y="2592"/>
              <a:ext cx="240" cy="240"/>
              <a:chOff x="2160" y="1728"/>
              <a:chExt cx="240" cy="240"/>
            </a:xfrm>
          </p:grpSpPr>
          <p:sp>
            <p:nvSpPr>
              <p:cNvPr id="53417" name="Oval 169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18" name="Oval 170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19" name="Group 171"/>
            <p:cNvGrpSpPr>
              <a:grpSpLocks/>
            </p:cNvGrpSpPr>
            <p:nvPr/>
          </p:nvGrpSpPr>
          <p:grpSpPr bwMode="auto">
            <a:xfrm>
              <a:off x="3840" y="2832"/>
              <a:ext cx="240" cy="240"/>
              <a:chOff x="2160" y="1728"/>
              <a:chExt cx="240" cy="240"/>
            </a:xfrm>
          </p:grpSpPr>
          <p:sp>
            <p:nvSpPr>
              <p:cNvPr id="53420" name="Oval 172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21" name="Oval 173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22" name="Group 174"/>
            <p:cNvGrpSpPr>
              <a:grpSpLocks/>
            </p:cNvGrpSpPr>
            <p:nvPr/>
          </p:nvGrpSpPr>
          <p:grpSpPr bwMode="auto">
            <a:xfrm>
              <a:off x="3312" y="1584"/>
              <a:ext cx="240" cy="240"/>
              <a:chOff x="2160" y="1728"/>
              <a:chExt cx="240" cy="240"/>
            </a:xfrm>
          </p:grpSpPr>
          <p:sp>
            <p:nvSpPr>
              <p:cNvPr id="53423" name="Oval 175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24" name="Oval 17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25" name="Group 177"/>
            <p:cNvGrpSpPr>
              <a:grpSpLocks/>
            </p:cNvGrpSpPr>
            <p:nvPr/>
          </p:nvGrpSpPr>
          <p:grpSpPr bwMode="auto">
            <a:xfrm>
              <a:off x="3552" y="1680"/>
              <a:ext cx="240" cy="240"/>
              <a:chOff x="2160" y="1728"/>
              <a:chExt cx="240" cy="240"/>
            </a:xfrm>
          </p:grpSpPr>
          <p:sp>
            <p:nvSpPr>
              <p:cNvPr id="53426" name="Oval 178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27" name="Oval 17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28" name="Group 180"/>
            <p:cNvGrpSpPr>
              <a:grpSpLocks/>
            </p:cNvGrpSpPr>
            <p:nvPr/>
          </p:nvGrpSpPr>
          <p:grpSpPr bwMode="auto">
            <a:xfrm>
              <a:off x="1680" y="2304"/>
              <a:ext cx="240" cy="240"/>
              <a:chOff x="3984" y="2592"/>
              <a:chExt cx="240" cy="240"/>
            </a:xfrm>
          </p:grpSpPr>
          <p:sp>
            <p:nvSpPr>
              <p:cNvPr id="53429" name="Oval 181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240" cy="24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30" name="Oval 182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31" name="Group 183"/>
            <p:cNvGrpSpPr>
              <a:grpSpLocks/>
            </p:cNvGrpSpPr>
            <p:nvPr/>
          </p:nvGrpSpPr>
          <p:grpSpPr bwMode="auto">
            <a:xfrm>
              <a:off x="2064" y="1392"/>
              <a:ext cx="240" cy="240"/>
              <a:chOff x="2160" y="1728"/>
              <a:chExt cx="240" cy="240"/>
            </a:xfrm>
          </p:grpSpPr>
          <p:sp>
            <p:nvSpPr>
              <p:cNvPr id="53432" name="Oval 184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33" name="Oval 18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3434" name="Group 186"/>
            <p:cNvGrpSpPr>
              <a:grpSpLocks/>
            </p:cNvGrpSpPr>
            <p:nvPr/>
          </p:nvGrpSpPr>
          <p:grpSpPr bwMode="auto">
            <a:xfrm>
              <a:off x="1632" y="2064"/>
              <a:ext cx="240" cy="240"/>
              <a:chOff x="2160" y="1728"/>
              <a:chExt cx="240" cy="240"/>
            </a:xfrm>
          </p:grpSpPr>
          <p:sp>
            <p:nvSpPr>
              <p:cNvPr id="53435" name="Oval 187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436" name="Oval 188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48" cy="48"/>
              </a:xfrm>
              <a:prstGeom prst="ellipse">
                <a:avLst/>
              </a:prstGeom>
              <a:solidFill>
                <a:schemeClr val="tx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53438" name="Text Box 190"/>
          <p:cNvSpPr txBox="1">
            <a:spLocks noChangeArrowheads="1"/>
          </p:cNvSpPr>
          <p:nvPr/>
        </p:nvSpPr>
        <p:spPr bwMode="auto">
          <a:xfrm>
            <a:off x="1524000" y="5978525"/>
            <a:ext cx="3048000" cy="7270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fr-FR" sz="2000"/>
              <a:t>Schéma d’un îlot de Langerhans</a:t>
            </a:r>
          </a:p>
        </p:txBody>
      </p:sp>
      <p:grpSp>
        <p:nvGrpSpPr>
          <p:cNvPr id="53451" name="Group 203"/>
          <p:cNvGrpSpPr>
            <a:grpSpLocks/>
          </p:cNvGrpSpPr>
          <p:nvPr/>
        </p:nvGrpSpPr>
        <p:grpSpPr bwMode="auto">
          <a:xfrm>
            <a:off x="4648200" y="2438400"/>
            <a:ext cx="2667000" cy="609600"/>
            <a:chOff x="2928" y="1536"/>
            <a:chExt cx="1680" cy="384"/>
          </a:xfrm>
        </p:grpSpPr>
        <p:sp>
          <p:nvSpPr>
            <p:cNvPr id="53441" name="Text Box 193"/>
            <p:cNvSpPr txBox="1">
              <a:spLocks noChangeArrowheads="1"/>
            </p:cNvSpPr>
            <p:nvPr/>
          </p:nvSpPr>
          <p:spPr bwMode="auto">
            <a:xfrm>
              <a:off x="3840" y="1536"/>
              <a:ext cx="768" cy="247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 dirty="0"/>
                <a:t>Cellules </a:t>
              </a:r>
              <a:r>
                <a:rPr lang="fr-FR" sz="1800" dirty="0">
                  <a:cs typeface="Times New Roman" pitchFamily="18" charset="0"/>
                  <a:sym typeface="Symbol" pitchFamily="18" charset="2"/>
                </a:rPr>
                <a:t></a:t>
              </a:r>
              <a:r>
                <a:rPr lang="fr-FR" sz="1800" dirty="0"/>
                <a:t> </a:t>
              </a:r>
            </a:p>
          </p:txBody>
        </p:sp>
        <p:sp>
          <p:nvSpPr>
            <p:cNvPr id="53444" name="Line 196"/>
            <p:cNvSpPr>
              <a:spLocks noChangeShapeType="1"/>
            </p:cNvSpPr>
            <p:nvPr/>
          </p:nvSpPr>
          <p:spPr bwMode="auto">
            <a:xfrm flipH="1">
              <a:off x="3024" y="1680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3445" name="Line 197"/>
            <p:cNvSpPr>
              <a:spLocks noChangeShapeType="1"/>
            </p:cNvSpPr>
            <p:nvPr/>
          </p:nvSpPr>
          <p:spPr bwMode="auto">
            <a:xfrm flipH="1">
              <a:off x="2928" y="1680"/>
              <a:ext cx="91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3452" name="Group 204"/>
          <p:cNvGrpSpPr>
            <a:grpSpLocks/>
          </p:cNvGrpSpPr>
          <p:nvPr/>
        </p:nvGrpSpPr>
        <p:grpSpPr bwMode="auto">
          <a:xfrm>
            <a:off x="5105400" y="3505200"/>
            <a:ext cx="2209800" cy="392113"/>
            <a:chOff x="3216" y="2208"/>
            <a:chExt cx="1392" cy="247"/>
          </a:xfrm>
        </p:grpSpPr>
        <p:sp>
          <p:nvSpPr>
            <p:cNvPr id="53442" name="Text Box 194"/>
            <p:cNvSpPr txBox="1">
              <a:spLocks noChangeArrowheads="1"/>
            </p:cNvSpPr>
            <p:nvPr/>
          </p:nvSpPr>
          <p:spPr bwMode="auto">
            <a:xfrm>
              <a:off x="3840" y="2208"/>
              <a:ext cx="768" cy="247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 dirty="0"/>
                <a:t>Cellule </a:t>
              </a:r>
              <a:r>
                <a:rPr lang="fr-FR" sz="1800" dirty="0">
                  <a:cs typeface="Times New Roman" pitchFamily="18" charset="0"/>
                  <a:sym typeface="Symbol" pitchFamily="18" charset="2"/>
                </a:rPr>
                <a:t></a:t>
              </a:r>
              <a:endParaRPr lang="fr-FR" sz="1800" dirty="0"/>
            </a:p>
          </p:txBody>
        </p:sp>
        <p:sp>
          <p:nvSpPr>
            <p:cNvPr id="53446" name="Line 198"/>
            <p:cNvSpPr>
              <a:spLocks noChangeShapeType="1"/>
            </p:cNvSpPr>
            <p:nvPr/>
          </p:nvSpPr>
          <p:spPr bwMode="auto">
            <a:xfrm flipH="1">
              <a:off x="3216" y="2352"/>
              <a:ext cx="62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3450" name="Group 202"/>
          <p:cNvGrpSpPr>
            <a:grpSpLocks/>
          </p:cNvGrpSpPr>
          <p:nvPr/>
        </p:nvGrpSpPr>
        <p:grpSpPr bwMode="auto">
          <a:xfrm>
            <a:off x="152400" y="1981200"/>
            <a:ext cx="1981200" cy="1219200"/>
            <a:chOff x="96" y="1248"/>
            <a:chExt cx="1248" cy="768"/>
          </a:xfrm>
        </p:grpSpPr>
        <p:sp>
          <p:nvSpPr>
            <p:cNvPr id="53443" name="Text Box 195"/>
            <p:cNvSpPr txBox="1">
              <a:spLocks noChangeArrowheads="1"/>
            </p:cNvSpPr>
            <p:nvPr/>
          </p:nvSpPr>
          <p:spPr bwMode="auto">
            <a:xfrm>
              <a:off x="96" y="1248"/>
              <a:ext cx="720" cy="42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fr-FR" sz="1800" dirty="0"/>
                <a:t>Vaisseau sanguin</a:t>
              </a:r>
            </a:p>
          </p:txBody>
        </p:sp>
        <p:sp>
          <p:nvSpPr>
            <p:cNvPr id="53448" name="Line 200"/>
            <p:cNvSpPr>
              <a:spLocks noChangeShapeType="1"/>
            </p:cNvSpPr>
            <p:nvPr/>
          </p:nvSpPr>
          <p:spPr bwMode="auto">
            <a:xfrm>
              <a:off x="432" y="1680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3449" name="Line 201"/>
            <p:cNvSpPr>
              <a:spLocks noChangeShapeType="1"/>
            </p:cNvSpPr>
            <p:nvPr/>
          </p:nvSpPr>
          <p:spPr bwMode="auto">
            <a:xfrm>
              <a:off x="432" y="2016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53453" name="Text Box 205"/>
          <p:cNvSpPr txBox="1">
            <a:spLocks noChangeArrowheads="1"/>
          </p:cNvSpPr>
          <p:nvPr/>
        </p:nvSpPr>
        <p:spPr bwMode="auto">
          <a:xfrm>
            <a:off x="5105400" y="5181600"/>
            <a:ext cx="3810000" cy="3921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800"/>
              <a:t>Les cellules </a:t>
            </a:r>
            <a:r>
              <a:rPr lang="fr-FR" sz="1800">
                <a:cs typeface="Times New Roman" pitchFamily="18" charset="0"/>
                <a:sym typeface="Symbol" pitchFamily="18" charset="2"/>
              </a:rPr>
              <a:t> fabriquent l’insuline</a:t>
            </a:r>
          </a:p>
        </p:txBody>
      </p:sp>
      <p:sp>
        <p:nvSpPr>
          <p:cNvPr id="53456" name="Text Box 208"/>
          <p:cNvSpPr txBox="1">
            <a:spLocks noChangeArrowheads="1"/>
          </p:cNvSpPr>
          <p:nvPr/>
        </p:nvSpPr>
        <p:spPr bwMode="auto">
          <a:xfrm>
            <a:off x="5029200" y="5943600"/>
            <a:ext cx="3962400" cy="392113"/>
          </a:xfrm>
          <a:prstGeom prst="rect">
            <a:avLst/>
          </a:prstGeom>
          <a:solidFill>
            <a:srgbClr val="FFCC99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800"/>
              <a:t>Les cellules </a:t>
            </a:r>
            <a:r>
              <a:rPr lang="fr-FR" sz="1800">
                <a:cs typeface="Times New Roman" pitchFamily="18" charset="0"/>
                <a:sym typeface="Symbol" pitchFamily="18" charset="2"/>
              </a:rPr>
              <a:t> fabriquent le glucagon</a:t>
            </a:r>
          </a:p>
        </p:txBody>
      </p:sp>
      <p:sp>
        <p:nvSpPr>
          <p:cNvPr id="53457" name="Text Box 209"/>
          <p:cNvSpPr txBox="1">
            <a:spLocks noChangeArrowheads="1"/>
          </p:cNvSpPr>
          <p:nvPr/>
        </p:nvSpPr>
        <p:spPr bwMode="auto">
          <a:xfrm>
            <a:off x="7404100" y="220345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/>
              <a:t>70 % de cellules </a:t>
            </a:r>
            <a:r>
              <a:rPr lang="fr-FR" sz="1800">
                <a:cs typeface="Times New Roman" pitchFamily="18" charset="0"/>
                <a:sym typeface="Symbol" pitchFamily="18" charset="2"/>
              </a:rPr>
              <a:t></a:t>
            </a:r>
            <a:r>
              <a:rPr lang="fr-FR" sz="1800"/>
              <a:t> </a:t>
            </a:r>
          </a:p>
        </p:txBody>
      </p:sp>
      <p:sp>
        <p:nvSpPr>
          <p:cNvPr id="53458" name="Text Box 210"/>
          <p:cNvSpPr txBox="1">
            <a:spLocks noChangeArrowheads="1"/>
          </p:cNvSpPr>
          <p:nvPr/>
        </p:nvSpPr>
        <p:spPr bwMode="auto">
          <a:xfrm>
            <a:off x="7391400" y="3352800"/>
            <a:ext cx="1295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sz="1800" dirty="0" smtClean="0"/>
              <a:t>20 </a:t>
            </a:r>
            <a:r>
              <a:rPr lang="fr-FR" sz="1800" dirty="0"/>
              <a:t>% de cellules </a:t>
            </a:r>
            <a:r>
              <a:rPr lang="fr-FR" sz="1800" dirty="0"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</p:spTree>
    <p:extLst>
      <p:ext uri="{BB962C8B-B14F-4D97-AF65-F5344CB8AC3E}">
        <p14:creationId xmlns:p14="http://schemas.microsoft.com/office/powerpoint/2010/main" xmlns="" val="2914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</a:t>
            </a:r>
            <a:r>
              <a:rPr lang="fr-FR" dirty="0" err="1"/>
              <a:t>anatomo</a:t>
            </a:r>
            <a:r>
              <a:rPr lang="fr-FR" dirty="0"/>
              <a:t>- histologique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Dallel\Downloads\1020-01-coupe-pancreas-coba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1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7024</TotalTime>
  <Words>2109</Words>
  <Application>Microsoft Office PowerPoint</Application>
  <PresentationFormat>Affichage à l'écran (4:3)</PresentationFormat>
  <Paragraphs>403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Image bitmap</vt:lpstr>
      <vt:lpstr>Pancréas endocrine</vt:lpstr>
      <vt:lpstr>Diapositive 2</vt:lpstr>
      <vt:lpstr>Rappel anatomo-histologique</vt:lpstr>
      <vt:lpstr>Localisation anatomique du pancréas</vt:lpstr>
      <vt:lpstr>Rappel anatomo- histologique</vt:lpstr>
      <vt:lpstr>Rappel anatomo-histologique</vt:lpstr>
      <vt:lpstr>Rappel anatomo-histologique</vt:lpstr>
      <vt:lpstr>Diapositive 8</vt:lpstr>
      <vt:lpstr>Rappel anatomo- histologique</vt:lpstr>
      <vt:lpstr>Etude physiologique</vt:lpstr>
      <vt:lpstr>insuline</vt:lpstr>
      <vt:lpstr>Diapositive 12</vt:lpstr>
      <vt:lpstr>Biosynthèse de l’insuline</vt:lpstr>
      <vt:lpstr>Transport de l’insuline</vt:lpstr>
      <vt:lpstr>Régulation de la sécrétion de l’insuline</vt:lpstr>
      <vt:lpstr>Diapositive 16</vt:lpstr>
      <vt:lpstr>Régulation de la sécrétion de l’insuline</vt:lpstr>
      <vt:lpstr>Régulation de la sécrétion de l’insuline</vt:lpstr>
      <vt:lpstr>Effets de l’insuline</vt:lpstr>
      <vt:lpstr>Diapositive 20</vt:lpstr>
      <vt:lpstr>Effets de l’insuline</vt:lpstr>
      <vt:lpstr>Diapositive 22</vt:lpstr>
      <vt:lpstr>Effets de l’insuline</vt:lpstr>
      <vt:lpstr>Diapositive 24</vt:lpstr>
      <vt:lpstr>Diapositive 25</vt:lpstr>
      <vt:lpstr>Effets de l’insuline</vt:lpstr>
      <vt:lpstr>Le glucagon</vt:lpstr>
      <vt:lpstr>Synthèse et sécrétion </vt:lpstr>
      <vt:lpstr>Régulation de la sécrétion</vt:lpstr>
      <vt:lpstr>Diapositive 30</vt:lpstr>
      <vt:lpstr>Diapositive 31</vt:lpstr>
      <vt:lpstr>Régulation de la sécrétion</vt:lpstr>
      <vt:lpstr>Effets du glucagon</vt:lpstr>
      <vt:lpstr>Diapositive 34</vt:lpstr>
      <vt:lpstr>Diapositive 35</vt:lpstr>
      <vt:lpstr>Diapositive 36</vt:lpstr>
      <vt:lpstr>Diapositive 37</vt:lpstr>
      <vt:lpstr>Anomalies engendrées par excès ou déficit</vt:lpstr>
      <vt:lpstr>2 types de DIABETES</vt:lpstr>
      <vt:lpstr>Diabète type I : pathogénie</vt:lpstr>
      <vt:lpstr>Diabete type 2</vt:lpstr>
      <vt:lpstr>Physiopathologie du DT2</vt:lpstr>
      <vt:lpstr>Anomalies engendrées par excès ou déficit en glucagon</vt:lpstr>
      <vt:lpstr>Exploration de la fonction endocrine du pancréas</vt:lpstr>
      <vt:lpstr>Dosage de la glycémie </vt:lpstr>
      <vt:lpstr>Dosage de la glycémie </vt:lpstr>
      <vt:lpstr>Diapositive 47</vt:lpstr>
      <vt:lpstr>Dosage de l’insuline</vt:lpstr>
      <vt:lpstr>Dosage de l’insuline</vt:lpstr>
      <vt:lpstr>Dosage du peptide C</vt:lpstr>
      <vt:lpstr>Peptide C</vt:lpstr>
      <vt:lpstr>Dosage du peptide C</vt:lpstr>
      <vt:lpstr>Dosage du glucagon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the viper</cp:lastModifiedBy>
  <cp:revision>143</cp:revision>
  <dcterms:created xsi:type="dcterms:W3CDTF">2013-04-06T17:02:08Z</dcterms:created>
  <dcterms:modified xsi:type="dcterms:W3CDTF">2013-04-29T15:03:10Z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