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77" r:id="rId5"/>
    <p:sldId id="259" r:id="rId6"/>
    <p:sldId id="283" r:id="rId7"/>
    <p:sldId id="278" r:id="rId8"/>
    <p:sldId id="284" r:id="rId9"/>
    <p:sldId id="285" r:id="rId10"/>
    <p:sldId id="286" r:id="rId11"/>
    <p:sldId id="287" r:id="rId12"/>
    <p:sldId id="288" r:id="rId13"/>
    <p:sldId id="289" r:id="rId14"/>
    <p:sldId id="260" r:id="rId15"/>
    <p:sldId id="290" r:id="rId16"/>
    <p:sldId id="279" r:id="rId17"/>
    <p:sldId id="258" r:id="rId18"/>
    <p:sldId id="276" r:id="rId19"/>
    <p:sldId id="261" r:id="rId20"/>
    <p:sldId id="280" r:id="rId21"/>
    <p:sldId id="263" r:id="rId22"/>
    <p:sldId id="262" r:id="rId23"/>
    <p:sldId id="264" r:id="rId24"/>
    <p:sldId id="265" r:id="rId25"/>
    <p:sldId id="281" r:id="rId26"/>
    <p:sldId id="267" r:id="rId27"/>
    <p:sldId id="266" r:id="rId28"/>
    <p:sldId id="269" r:id="rId29"/>
    <p:sldId id="268" r:id="rId30"/>
    <p:sldId id="270" r:id="rId31"/>
    <p:sldId id="271" r:id="rId32"/>
    <p:sldId id="272" r:id="rId33"/>
    <p:sldId id="273" r:id="rId34"/>
    <p:sldId id="274" r:id="rId35"/>
    <p:sldId id="275"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99" autoAdjust="0"/>
  </p:normalViewPr>
  <p:slideViewPr>
    <p:cSldViewPr>
      <p:cViewPr varScale="1">
        <p:scale>
          <a:sx n="76" d="100"/>
          <a:sy n="76"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BCD901-9D01-4FF8-87B8-92173206D441}" type="datetimeFigureOut">
              <a:rPr lang="fr-FR" smtClean="0"/>
              <a:pPr/>
              <a:t>03/12/2013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84A25DB-82FF-484B-9C11-4F822C412485}"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CD901-9D01-4FF8-87B8-92173206D441}" type="datetimeFigureOut">
              <a:rPr lang="fr-FR" smtClean="0"/>
              <a:pPr/>
              <a:t>03/12/2013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A25DB-82FF-484B-9C11-4F822C412485}"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sto.ucl.ac.be/safe/images/08905220.jpg" TargetMode="External"/><Relationship Id="rId2" Type="http://schemas.openxmlformats.org/officeDocument/2006/relationships/hyperlink" Target="http://www.isto.ucl.ac.be/safe/images/08905201.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sto.ucl.ac.be/safe/images/0890532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sto.ucl.ac.be/safe/images/08905341.jpg" TargetMode="External"/><Relationship Id="rId2" Type="http://schemas.openxmlformats.org/officeDocument/2006/relationships/hyperlink" Target="http://www.isto.ucl.ac.be/safe/images/08905331.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sto.ucl.ac.be/safe/images/08905180.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3"/>
            <a:ext cx="6981846" cy="20002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chemeClr val="tx1"/>
                </a:solidFill>
                <a:effectLst/>
                <a:uLnTx/>
                <a:uFillTx/>
                <a:latin typeface="+mj-lt"/>
                <a:ea typeface="+mj-ea"/>
                <a:cs typeface="+mj-cs"/>
              </a:rPr>
              <a:t>LES TISSUS CONJONCTIFS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ZoneTexte 2"/>
          <p:cNvSpPr txBox="1"/>
          <p:nvPr/>
        </p:nvSpPr>
        <p:spPr>
          <a:xfrm>
            <a:off x="214282" y="428604"/>
            <a:ext cx="8786874" cy="5940088"/>
          </a:xfrm>
          <a:prstGeom prst="rect">
            <a:avLst/>
          </a:prstGeom>
          <a:noFill/>
        </p:spPr>
        <p:txBody>
          <a:bodyPr wrap="square" rtlCol="0">
            <a:spAutoFit/>
          </a:bodyPr>
          <a:lstStyle/>
          <a:p>
            <a:pPr algn="ctr"/>
            <a:r>
              <a:rPr lang="fr-FR" sz="2000" b="1" dirty="0" smtClean="0">
                <a:solidFill>
                  <a:srgbClr val="FF0000"/>
                </a:solidFill>
                <a:latin typeface="Times New Roman" pitchFamily="18" charset="0"/>
                <a:cs typeface="Times New Roman" pitchFamily="18" charset="0"/>
              </a:rPr>
              <a:t>Principaux types de collagène</a:t>
            </a:r>
            <a:r>
              <a:rPr lang="fr-FR" sz="2000" b="1" dirty="0" smtClean="0">
                <a:latin typeface="Times New Roman" pitchFamily="18" charset="0"/>
                <a:cs typeface="Times New Roman" pitchFamily="18" charset="0"/>
              </a:rPr>
              <a:t> </a:t>
            </a:r>
          </a:p>
          <a:p>
            <a:pPr algn="ctr"/>
            <a:endParaRPr lang="fr-FR" sz="2000" b="1"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La séquence des acides aminés dans les chaînes détermine </a:t>
            </a:r>
            <a:r>
              <a:rPr lang="fr-FR" sz="2000" b="1" dirty="0" smtClean="0">
                <a:latin typeface="Times New Roman" pitchFamily="18" charset="0"/>
                <a:cs typeface="Times New Roman" pitchFamily="18" charset="0"/>
              </a:rPr>
              <a:t>le type de collagène</a:t>
            </a:r>
            <a:r>
              <a:rPr lang="fr-FR" sz="2000" dirty="0" smtClean="0">
                <a:latin typeface="Times New Roman" pitchFamily="18" charset="0"/>
                <a:cs typeface="Times New Roman" pitchFamily="18" charset="0"/>
              </a:rPr>
              <a:t>.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collagène de </a:t>
            </a:r>
            <a:r>
              <a:rPr lang="fr-FR" sz="2000" b="1" dirty="0" smtClean="0">
                <a:latin typeface="Times New Roman" pitchFamily="18" charset="0"/>
                <a:cs typeface="Times New Roman" pitchFamily="18" charset="0"/>
              </a:rPr>
              <a:t>type I</a:t>
            </a:r>
            <a:r>
              <a:rPr lang="fr-FR" sz="2000" dirty="0" smtClean="0">
                <a:latin typeface="Times New Roman" pitchFamily="18" charset="0"/>
                <a:cs typeface="Times New Roman" pitchFamily="18" charset="0"/>
              </a:rPr>
              <a:t> est le plus répandu. Il entre dans la constitution du derme cutané, de l'os, du cartilage fibreux et du tendon. Il forme de </a:t>
            </a:r>
            <a:r>
              <a:rPr lang="fr-FR" sz="2000" u="sng" dirty="0" smtClean="0">
                <a:latin typeface="Times New Roman" pitchFamily="18" charset="0"/>
                <a:cs typeface="Times New Roman" pitchFamily="18" charset="0"/>
              </a:rPr>
              <a:t>g</a:t>
            </a:r>
            <a:r>
              <a:rPr lang="fr-FR" sz="2000" dirty="0" smtClean="0">
                <a:latin typeface="Times New Roman" pitchFamily="18" charset="0"/>
                <a:cs typeface="Times New Roman" pitchFamily="18" charset="0"/>
              </a:rPr>
              <a:t>ros faisceaux fibrillaires.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a:t>
            </a:r>
            <a:r>
              <a:rPr lang="fr-FR" sz="2000" b="1" dirty="0" smtClean="0">
                <a:latin typeface="Times New Roman" pitchFamily="18" charset="0"/>
                <a:cs typeface="Times New Roman" pitchFamily="18" charset="0"/>
              </a:rPr>
              <a:t>collagène de type II</a:t>
            </a:r>
            <a:r>
              <a:rPr lang="fr-FR" sz="2000" dirty="0" smtClean="0">
                <a:latin typeface="Times New Roman" pitchFamily="18" charset="0"/>
                <a:cs typeface="Times New Roman" pitchFamily="18" charset="0"/>
              </a:rPr>
              <a:t> est caractéristique du cartilage hyalin. Il ne forme pas de gros faisceaux mais un </a:t>
            </a:r>
            <a:r>
              <a:rPr lang="fr-FR" sz="2000" dirty="0" smtClean="0">
                <a:solidFill>
                  <a:srgbClr val="FF0000"/>
                </a:solidFill>
                <a:latin typeface="Times New Roman" pitchFamily="18" charset="0"/>
                <a:cs typeface="Times New Roman" pitchFamily="18" charset="0"/>
                <a:hlinkClick r:id="rId2" action="ppaction://hlinkfile"/>
              </a:rPr>
              <a:t>très fin feutrage de petites fibres bien visibles dans une micrographie électronique</a:t>
            </a:r>
            <a:r>
              <a:rPr lang="fr-FR" sz="2000" dirty="0" smtClean="0">
                <a:latin typeface="Times New Roman" pitchFamily="18" charset="0"/>
                <a:cs typeface="Times New Roman" pitchFamily="18" charset="0"/>
              </a:rPr>
              <a:t>. C'est parce qu'il ne forme pas de faisceaux que la matrice cartilagineuse a un aspect homogène lorsqu'elle est vue à faible grossissement.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a:t>
            </a:r>
            <a:r>
              <a:rPr lang="fr-FR" sz="2000" b="1" dirty="0" smtClean="0">
                <a:latin typeface="Times New Roman" pitchFamily="18" charset="0"/>
                <a:cs typeface="Times New Roman" pitchFamily="18" charset="0"/>
              </a:rPr>
              <a:t>collagène de type III</a:t>
            </a:r>
            <a:r>
              <a:rPr lang="fr-FR" sz="2000" dirty="0" smtClean="0">
                <a:latin typeface="Times New Roman" pitchFamily="18" charset="0"/>
                <a:cs typeface="Times New Roman" pitchFamily="18" charset="0"/>
              </a:rPr>
              <a:t> (réticuline). Ses fibres se disposent en réseau, d'où leur nom de fibres réticulées. </a:t>
            </a:r>
          </a:p>
          <a:p>
            <a:pPr algn="just"/>
            <a:r>
              <a:rPr lang="fr-FR" sz="2000" dirty="0" smtClean="0">
                <a:latin typeface="Times New Roman" pitchFamily="18" charset="0"/>
                <a:cs typeface="Times New Roman" pitchFamily="18" charset="0"/>
              </a:rPr>
              <a:t>Les fibres réticulées ne sont pas visibles dans les préparations habituelles. Pour les mettre en évidence, on utilise des </a:t>
            </a:r>
            <a:r>
              <a:rPr lang="fr-FR" sz="2000" dirty="0" smtClean="0">
                <a:latin typeface="Times New Roman" pitchFamily="18" charset="0"/>
                <a:cs typeface="Times New Roman" pitchFamily="18" charset="0"/>
                <a:hlinkClick r:id="rId3" action="ppaction://hlinkfile"/>
              </a:rPr>
              <a:t>sels d'argent qui les colorent en noir</a:t>
            </a:r>
            <a:r>
              <a:rPr lang="fr-FR" sz="2000" dirty="0" smtClean="0">
                <a:latin typeface="Times New Roman" pitchFamily="18" charset="0"/>
                <a:cs typeface="Times New Roman" pitchFamily="18" charset="0"/>
              </a:rPr>
              <a:t>. Les fibres réticulées forment la trame des organes hématopoïétiques; on les trouve aussi autour des cellules adipeuses et musculaires lisses.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ZoneTexte 3"/>
          <p:cNvSpPr txBox="1"/>
          <p:nvPr/>
        </p:nvSpPr>
        <p:spPr>
          <a:xfrm>
            <a:off x="785786" y="1120676"/>
            <a:ext cx="7786742" cy="3785652"/>
          </a:xfrm>
          <a:prstGeom prst="rect">
            <a:avLst/>
          </a:prstGeom>
          <a:noFill/>
        </p:spPr>
        <p:txBody>
          <a:bodyPr wrap="square" rtlCol="0">
            <a:spAutoFit/>
          </a:bodyPr>
          <a:lstStyle/>
          <a:p>
            <a:pPr algn="just"/>
            <a:r>
              <a:rPr lang="fr-FR" sz="2400" dirty="0" smtClean="0">
                <a:latin typeface="Times New Roman" pitchFamily="18" charset="0"/>
                <a:cs typeface="Times New Roman" pitchFamily="18" charset="0"/>
              </a:rPr>
              <a:t>Le </a:t>
            </a:r>
            <a:r>
              <a:rPr lang="fr-FR" sz="2400" b="1" dirty="0" smtClean="0">
                <a:latin typeface="Times New Roman" pitchFamily="18" charset="0"/>
                <a:cs typeface="Times New Roman" pitchFamily="18" charset="0"/>
              </a:rPr>
              <a:t>collagène de type IV</a:t>
            </a:r>
            <a:r>
              <a:rPr lang="fr-FR" sz="2400" dirty="0" smtClean="0">
                <a:latin typeface="Times New Roman" pitchFamily="18" charset="0"/>
                <a:cs typeface="Times New Roman" pitchFamily="18" charset="0"/>
              </a:rPr>
              <a:t> n'existe que dans les membranes basales. Il ne forme pas de fibres (probablement parce que les extrémités non spiralées ne sont pas excisées après la sécrétion).</a:t>
            </a:r>
          </a:p>
          <a:p>
            <a:pPr algn="just"/>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La très forte résistance mécanique du collagène résulte des liaisons latérales covalentes : un faisceau de fibres d'un diamètre d'un millimètre peut résister à une tension de près de 10 kg. </a:t>
            </a:r>
          </a:p>
          <a:p>
            <a:pPr algn="just"/>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ZoneTexte 2"/>
          <p:cNvSpPr txBox="1"/>
          <p:nvPr/>
        </p:nvSpPr>
        <p:spPr>
          <a:xfrm>
            <a:off x="500034" y="571480"/>
            <a:ext cx="8358246" cy="5693866"/>
          </a:xfrm>
          <a:prstGeom prst="rect">
            <a:avLst/>
          </a:prstGeom>
          <a:noFill/>
        </p:spPr>
        <p:txBody>
          <a:bodyPr wrap="square" rtlCol="0">
            <a:spAutoFit/>
          </a:bodyPr>
          <a:lstStyle/>
          <a:p>
            <a:pPr algn="just">
              <a:buFont typeface="Wingdings" pitchFamily="2" charset="2"/>
              <a:buChar char="Ø"/>
            </a:pPr>
            <a:r>
              <a:rPr lang="fr-FR" sz="2800" dirty="0" smtClean="0">
                <a:latin typeface="Times New Roman" pitchFamily="18" charset="0"/>
                <a:cs typeface="Times New Roman" pitchFamily="18" charset="0"/>
              </a:rPr>
              <a:t> </a:t>
            </a:r>
            <a:r>
              <a:rPr lang="fr-FR" sz="2800" b="1" dirty="0" smtClean="0">
                <a:solidFill>
                  <a:srgbClr val="C00000"/>
                </a:solidFill>
                <a:latin typeface="Times New Roman" pitchFamily="18" charset="0"/>
                <a:cs typeface="Times New Roman" pitchFamily="18" charset="0"/>
              </a:rPr>
              <a:t>Fibres élastiques (ou d’élastine)</a:t>
            </a:r>
            <a:r>
              <a:rPr lang="fr-FR" sz="2800" dirty="0" smtClean="0">
                <a:latin typeface="Times New Roman" pitchFamily="18" charset="0"/>
                <a:cs typeface="Times New Roman" pitchFamily="18" charset="0"/>
              </a:rPr>
              <a:t>: (visibles en MO)</a:t>
            </a:r>
          </a:p>
          <a:p>
            <a:pPr algn="just">
              <a:buFontTx/>
              <a:buChar char="-"/>
            </a:pPr>
            <a:r>
              <a:rPr lang="fr-FR" sz="2800" dirty="0" smtClean="0">
                <a:latin typeface="Times New Roman" pitchFamily="18" charset="0"/>
                <a:cs typeface="Times New Roman" pitchFamily="18" charset="0"/>
              </a:rPr>
              <a:t>Caractérisées par leur élasticité;</a:t>
            </a:r>
          </a:p>
          <a:p>
            <a:pPr algn="just">
              <a:buFontTx/>
              <a:buChar char="-"/>
            </a:pPr>
            <a:r>
              <a:rPr lang="fr-FR" sz="2800" dirty="0" smtClean="0">
                <a:latin typeface="Times New Roman" pitchFamily="18" charset="0"/>
                <a:cs typeface="Times New Roman" pitchFamily="18" charset="0"/>
              </a:rPr>
              <a:t>Réseau de très fines fibres allongées et anastomosées et dépourvues de striation (sous tension, trajet rectiligne).</a:t>
            </a:r>
          </a:p>
          <a:p>
            <a:pPr algn="just"/>
            <a:endParaRPr lang="fr-FR" sz="2800" dirty="0" smtClean="0">
              <a:latin typeface="Times New Roman" pitchFamily="18" charset="0"/>
              <a:cs typeface="Times New Roman" pitchFamily="18" charset="0"/>
            </a:endParaRPr>
          </a:p>
          <a:p>
            <a:pPr algn="just"/>
            <a:endParaRPr lang="fr-FR" sz="2800"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Les fibres élastiques sont moins fréquentes que les fibres collagènes. Elles peuvent être étirées et revenir spontanément à leur longueur initiale. Elles sont abondantes dans les organes soumis à des variations importantes de volume, tels que les grosses artères et les poumons. Elles sont groupées en lames ondulées, elles sont colorées en violet par l'aldéhyde-fuchsine.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ZoneTexte 3"/>
          <p:cNvSpPr txBox="1"/>
          <p:nvPr/>
        </p:nvSpPr>
        <p:spPr>
          <a:xfrm>
            <a:off x="38068" y="311129"/>
            <a:ext cx="9046312" cy="6063198"/>
          </a:xfrm>
          <a:prstGeom prst="rect">
            <a:avLst/>
          </a:prstGeom>
          <a:noFill/>
        </p:spPr>
        <p:txBody>
          <a:bodyPr wrap="square" rtlCol="0">
            <a:spAutoFit/>
          </a:bodyPr>
          <a:lstStyle/>
          <a:p>
            <a:pPr algn="just"/>
            <a:endParaRPr lang="fr-FR" sz="2800" dirty="0" smtClean="0"/>
          </a:p>
          <a:p>
            <a:pPr algn="just">
              <a:buFont typeface="Wingdings" pitchFamily="2" charset="2"/>
              <a:buChar char="Ø"/>
            </a:pPr>
            <a:r>
              <a:rPr lang="fr-FR" sz="2800" dirty="0" smtClean="0"/>
              <a:t> </a:t>
            </a:r>
            <a:r>
              <a:rPr lang="fr-FR" sz="2800" b="1" dirty="0" smtClean="0">
                <a:solidFill>
                  <a:srgbClr val="C00000"/>
                </a:solidFill>
              </a:rPr>
              <a:t>Fibres de réticuline</a:t>
            </a:r>
            <a:r>
              <a:rPr lang="fr-FR" sz="2800" dirty="0" smtClean="0"/>
              <a:t>: (non identifiables en MO)</a:t>
            </a:r>
          </a:p>
          <a:p>
            <a:pPr algn="just">
              <a:buFontTx/>
              <a:buChar char="-"/>
            </a:pPr>
            <a:r>
              <a:rPr lang="fr-FR" sz="2800" dirty="0" smtClean="0"/>
              <a:t>Réseau délicat de fines fibrilles;</a:t>
            </a:r>
          </a:p>
          <a:p>
            <a:pPr algn="just">
              <a:buFontTx/>
              <a:buChar char="-"/>
            </a:pPr>
            <a:r>
              <a:rPr lang="fr-FR" sz="2800" dirty="0" smtClean="0"/>
              <a:t>Microfilaments (7nm</a:t>
            </a:r>
            <a:r>
              <a:rPr lang="el-GR" sz="2800" dirty="0" smtClean="0"/>
              <a:t>Φ</a:t>
            </a:r>
            <a:r>
              <a:rPr lang="fr-FR" sz="2800" dirty="0" smtClean="0"/>
              <a:t>) de collagène de type III dispersés dans une matrice riche en protéoglycanes.</a:t>
            </a:r>
          </a:p>
          <a:p>
            <a:pPr algn="just"/>
            <a:endParaRPr lang="fr-FR" sz="2800" dirty="0" smtClean="0"/>
          </a:p>
          <a:p>
            <a:pPr algn="just"/>
            <a:r>
              <a:rPr lang="fr-FR" sz="2000" dirty="0" smtClean="0">
                <a:latin typeface="Times New Roman" pitchFamily="18" charset="0"/>
                <a:cs typeface="Times New Roman" pitchFamily="18" charset="0"/>
              </a:rPr>
              <a:t>En résumé;</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Les fibres collagènes de type I sont généralement groupées en faisceaux. Elles présentent une striation périodique de 64 nm.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Les fibres collagènes de type III sont cependant associées en réseau et s'appellent pour cette raison fibres réticulées; elles sont mises en évidence par une coloration à l'argent.</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Les fibres élastiques sont généralement groupées en lames. Elles sont colorées spécifiquement par l'aldéhyde fuchsine et l'</a:t>
            </a:r>
            <a:r>
              <a:rPr lang="fr-FR" sz="2000" dirty="0" err="1" smtClean="0">
                <a:latin typeface="Times New Roman" pitchFamily="18" charset="0"/>
                <a:cs typeface="Times New Roman" pitchFamily="18" charset="0"/>
              </a:rPr>
              <a:t>orcéine</a:t>
            </a:r>
            <a:r>
              <a:rPr lang="fr-FR" sz="2000" dirty="0" smtClean="0">
                <a:latin typeface="Times New Roman" pitchFamily="18" charset="0"/>
                <a:cs typeface="Times New Roman" pitchFamily="18" charset="0"/>
              </a:rPr>
              <a:t>. </a:t>
            </a:r>
          </a:p>
          <a:p>
            <a:pPr algn="just"/>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888" y="555382"/>
            <a:ext cx="9046312" cy="5016758"/>
          </a:xfrm>
          <a:prstGeom prst="rect">
            <a:avLst/>
          </a:prstGeom>
          <a:noFill/>
        </p:spPr>
        <p:txBody>
          <a:bodyPr wrap="square" rtlCol="0">
            <a:spAutoFit/>
          </a:bodyPr>
          <a:lstStyle/>
          <a:p>
            <a:pPr algn="ctr"/>
            <a:r>
              <a:rPr lang="fr-FR" sz="3200" b="1" dirty="0" smtClean="0"/>
              <a:t>3. Substance fondamentale:</a:t>
            </a:r>
          </a:p>
          <a:p>
            <a:pPr algn="just"/>
            <a:r>
              <a:rPr lang="fr-FR" sz="2800" dirty="0" smtClean="0"/>
              <a:t>Substance (partie) amorphe de la matrice extracellulaire.</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La </a:t>
            </a:r>
            <a:r>
              <a:rPr lang="fr-FR" sz="2000" b="1" dirty="0" smtClean="0">
                <a:latin typeface="Times New Roman" pitchFamily="18" charset="0"/>
                <a:cs typeface="Times New Roman" pitchFamily="18" charset="0"/>
              </a:rPr>
              <a:t>substance fondamentale est un gel très hydraté </a:t>
            </a:r>
            <a:r>
              <a:rPr lang="fr-FR" sz="2000" dirty="0" smtClean="0">
                <a:latin typeface="Times New Roman" pitchFamily="18" charset="0"/>
                <a:cs typeface="Times New Roman" pitchFamily="18" charset="0"/>
              </a:rPr>
              <a:t>dont la consistance assure la turgescence des tissus conjonctifs. Elle est aussi responsable de la cohésion des éléments figurés, cellules et fibres. Elle est enfin, à cause de son contenu aqueux, le lieu des échanges entre les cellules et le sang.</a:t>
            </a:r>
          </a:p>
          <a:p>
            <a:pPr algn="just"/>
            <a:r>
              <a:rPr lang="fr-FR" sz="2000" dirty="0" smtClean="0">
                <a:latin typeface="Times New Roman" pitchFamily="18" charset="0"/>
                <a:cs typeface="Times New Roman" pitchFamily="18" charset="0"/>
              </a:rPr>
              <a:t> </a:t>
            </a:r>
          </a:p>
          <a:p>
            <a:pPr algn="just"/>
            <a:r>
              <a:rPr lang="fr-FR" sz="2000" dirty="0" smtClean="0">
                <a:latin typeface="Times New Roman" pitchFamily="18" charset="0"/>
                <a:cs typeface="Times New Roman" pitchFamily="18" charset="0"/>
              </a:rPr>
              <a:t>Ces différentes propriétés de la substance fondamentale s'expliquent par </a:t>
            </a:r>
            <a:r>
              <a:rPr lang="fr-FR" sz="2000" b="1" dirty="0" smtClean="0">
                <a:latin typeface="Times New Roman" pitchFamily="18" charset="0"/>
                <a:cs typeface="Times New Roman" pitchFamily="18" charset="0"/>
              </a:rPr>
              <a:t>leur contenu en </a:t>
            </a:r>
            <a:r>
              <a:rPr lang="fr-FR" sz="2000" b="1" dirty="0" err="1" smtClean="0">
                <a:latin typeface="Times New Roman" pitchFamily="18" charset="0"/>
                <a:cs typeface="Times New Roman" pitchFamily="18" charset="0"/>
              </a:rPr>
              <a:t>protéoglycanes</a:t>
            </a:r>
            <a:r>
              <a:rPr lang="fr-FR" sz="2000" b="1" dirty="0" smtClean="0">
                <a:latin typeface="Times New Roman" pitchFamily="18" charset="0"/>
                <a:cs typeface="Times New Roman" pitchFamily="18" charset="0"/>
              </a:rPr>
              <a:t> et en glycoprotéines</a:t>
            </a:r>
            <a:r>
              <a:rPr lang="fr-FR" sz="2000" dirty="0" smtClean="0">
                <a:latin typeface="Times New Roman" pitchFamily="18" charset="0"/>
                <a:cs typeface="Times New Roman" pitchFamily="18" charset="0"/>
              </a:rPr>
              <a:t> très particulières, les </a:t>
            </a:r>
            <a:r>
              <a:rPr lang="fr-FR" sz="2000" b="1" dirty="0" err="1" smtClean="0">
                <a:latin typeface="Times New Roman" pitchFamily="18" charset="0"/>
                <a:cs typeface="Times New Roman" pitchFamily="18" charset="0"/>
              </a:rPr>
              <a:t>fibronectines</a:t>
            </a:r>
            <a:r>
              <a:rPr lang="fr-FR" sz="2000" dirty="0" smtClean="0">
                <a:latin typeface="Times New Roman" pitchFamily="18" charset="0"/>
                <a:cs typeface="Times New Roman" pitchFamily="18" charset="0"/>
              </a:rPr>
              <a:t>.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Les </a:t>
            </a:r>
            <a:r>
              <a:rPr lang="fr-FR" sz="2000" dirty="0" err="1" smtClean="0">
                <a:latin typeface="Times New Roman" pitchFamily="18" charset="0"/>
                <a:cs typeface="Times New Roman" pitchFamily="18" charset="0"/>
              </a:rPr>
              <a:t>protéoglycanes</a:t>
            </a:r>
            <a:r>
              <a:rPr lang="fr-FR" sz="2000" dirty="0" smtClean="0">
                <a:latin typeface="Times New Roman" pitchFamily="18" charset="0"/>
                <a:cs typeface="Times New Roman" pitchFamily="18" charset="0"/>
              </a:rPr>
              <a:t> sont des molécules dont la longueur peut atteindre plusieurs microns. Chaque </a:t>
            </a:r>
            <a:r>
              <a:rPr lang="fr-FR" sz="2000" b="1" dirty="0" err="1" smtClean="0">
                <a:latin typeface="Times New Roman" pitchFamily="18" charset="0"/>
                <a:cs typeface="Times New Roman" pitchFamily="18" charset="0"/>
                <a:hlinkClick r:id="rId2" action="ppaction://hlinkfile"/>
              </a:rPr>
              <a:t>protéoglycane</a:t>
            </a:r>
            <a:r>
              <a:rPr lang="fr-FR" sz="2000" b="1" dirty="0" smtClean="0">
                <a:latin typeface="Times New Roman" pitchFamily="18" charset="0"/>
                <a:cs typeface="Times New Roman" pitchFamily="18" charset="0"/>
              </a:rPr>
              <a:t> est composé d'un axe protéique auquel se lient de façon covalente de très nombreux </a:t>
            </a:r>
            <a:r>
              <a:rPr lang="fr-FR" sz="2000" b="1" dirty="0" err="1" smtClean="0">
                <a:latin typeface="Times New Roman" pitchFamily="18" charset="0"/>
                <a:cs typeface="Times New Roman" pitchFamily="18" charset="0"/>
              </a:rPr>
              <a:t>glycosaminoglycanes</a:t>
            </a:r>
            <a:r>
              <a:rPr lang="fr-FR" sz="2000" dirty="0" smtClean="0">
                <a:latin typeface="Times New Roman" pitchFamily="18" charset="0"/>
                <a:cs typeface="Times New Roman" pitchFamily="18" charset="0"/>
              </a:rPr>
              <a:t>. </a:t>
            </a:r>
          </a:p>
          <a:p>
            <a:pPr algn="just"/>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888" y="142852"/>
            <a:ext cx="9046312" cy="6555641"/>
          </a:xfrm>
          <a:prstGeom prst="rect">
            <a:avLst/>
          </a:prstGeom>
          <a:noFill/>
        </p:spPr>
        <p:txBody>
          <a:bodyPr wrap="square" rtlCol="0">
            <a:spAutoFit/>
          </a:bodyPr>
          <a:lstStyle/>
          <a:p>
            <a:pPr algn="just"/>
            <a:r>
              <a:rPr lang="fr-FR" sz="2000" dirty="0" err="1" smtClean="0">
                <a:latin typeface="Times New Roman" pitchFamily="18" charset="0"/>
                <a:cs typeface="Times New Roman" pitchFamily="18" charset="0"/>
              </a:rPr>
              <a:t>Glycosaminoglycane</a:t>
            </a:r>
            <a:r>
              <a:rPr lang="fr-FR" sz="2000" dirty="0" smtClean="0">
                <a:latin typeface="Times New Roman" pitchFamily="18" charset="0"/>
                <a:cs typeface="Times New Roman" pitchFamily="18" charset="0"/>
              </a:rPr>
              <a:t> = longue chaîne glucidique. Ces chaînes sont relativement rigides et sont aussi très hydrophiles; chaque </a:t>
            </a:r>
            <a:r>
              <a:rPr lang="fr-FR" sz="2000" dirty="0" err="1" smtClean="0">
                <a:latin typeface="Times New Roman" pitchFamily="18" charset="0"/>
                <a:cs typeface="Times New Roman" pitchFamily="18" charset="0"/>
              </a:rPr>
              <a:t>protéoglycane</a:t>
            </a:r>
            <a:r>
              <a:rPr lang="fr-FR" sz="2000" dirty="0" smtClean="0">
                <a:latin typeface="Times New Roman" pitchFamily="18" charset="0"/>
                <a:cs typeface="Times New Roman" pitchFamily="18" charset="0"/>
              </a:rPr>
              <a:t> retient donc dans ses mailles une quantité d'eau importante. Ces deux particularités expliquent la consistance gélatineuse et la turgescence de la substance fondamentale; elles expliquent aussi pourquoi les ions et les métabolites de faible poids moléculaire diffusent très aisément dans les tissus conjonctifs. </a:t>
            </a:r>
          </a:p>
          <a:p>
            <a:pPr algn="just"/>
            <a:endParaRPr lang="fr-FR" sz="2000" b="1" dirty="0" smtClean="0">
              <a:latin typeface="Times New Roman" pitchFamily="18" charset="0"/>
              <a:cs typeface="Times New Roman" pitchFamily="18" charset="0"/>
            </a:endParaRPr>
          </a:p>
          <a:p>
            <a:pPr algn="just"/>
            <a:r>
              <a:rPr lang="fr-FR" sz="2000" b="1" dirty="0" smtClean="0">
                <a:latin typeface="Times New Roman" pitchFamily="18" charset="0"/>
                <a:cs typeface="Times New Roman" pitchFamily="18" charset="0"/>
              </a:rPr>
              <a:t>La turgescence de la substance fondamentale est encore amplifiée parce que les </a:t>
            </a:r>
            <a:r>
              <a:rPr lang="fr-FR" sz="2000" b="1" dirty="0" err="1" smtClean="0">
                <a:latin typeface="Times New Roman" pitchFamily="18" charset="0"/>
                <a:cs typeface="Times New Roman" pitchFamily="18" charset="0"/>
                <a:hlinkClick r:id="rId2" action="ppaction://hlinkfile"/>
              </a:rPr>
              <a:t>protéoglycanes</a:t>
            </a:r>
            <a:r>
              <a:rPr lang="fr-FR" sz="2000" b="1" dirty="0" smtClean="0">
                <a:latin typeface="Times New Roman" pitchFamily="18" charset="0"/>
                <a:cs typeface="Times New Roman" pitchFamily="18" charset="0"/>
                <a:hlinkClick r:id="rId2" action="ppaction://hlinkfile"/>
              </a:rPr>
              <a:t> forment des agrégats</a:t>
            </a:r>
            <a:r>
              <a:rPr lang="fr-FR" sz="2000" b="1" dirty="0" smtClean="0">
                <a:latin typeface="Times New Roman" pitchFamily="18" charset="0"/>
                <a:cs typeface="Times New Roman" pitchFamily="18" charset="0"/>
              </a:rPr>
              <a:t>. Ils se lient pour cela à l'acide </a:t>
            </a:r>
            <a:r>
              <a:rPr lang="fr-FR" sz="2000" b="1" dirty="0" err="1" smtClean="0">
                <a:latin typeface="Times New Roman" pitchFamily="18" charset="0"/>
                <a:cs typeface="Times New Roman" pitchFamily="18" charset="0"/>
              </a:rPr>
              <a:t>hyaluronique</a:t>
            </a:r>
            <a:r>
              <a:rPr lang="fr-FR" sz="2000" dirty="0" smtClean="0">
                <a:latin typeface="Times New Roman" pitchFamily="18" charset="0"/>
                <a:cs typeface="Times New Roman" pitchFamily="18" charset="0"/>
              </a:rPr>
              <a:t>. Cet acide est une très longue chaîne composée de plusieurs milliers de résidus osidiques. Cette chaîne peut fixer, de façon non covalente et par l'intermédiaire de petites protéines, plusieurs centaines de </a:t>
            </a:r>
            <a:r>
              <a:rPr lang="fr-FR" sz="2000" dirty="0" err="1" smtClean="0">
                <a:latin typeface="Times New Roman" pitchFamily="18" charset="0"/>
                <a:cs typeface="Times New Roman" pitchFamily="18" charset="0"/>
              </a:rPr>
              <a:t>protéoglycanes</a:t>
            </a:r>
            <a:r>
              <a:rPr lang="fr-FR" sz="2000" dirty="0" smtClean="0">
                <a:latin typeface="Times New Roman" pitchFamily="18" charset="0"/>
                <a:cs typeface="Times New Roman" pitchFamily="18" charset="0"/>
              </a:rPr>
              <a:t>. Les agrégats ainsi constitués sont gigantesques, ont un poids moléculaire de plus de 100 millions et la taille d'une bactérie.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La cohésion entre les éléments figurés, cellules et fibres, est assurée par les </a:t>
            </a:r>
            <a:r>
              <a:rPr lang="fr-FR" sz="2000" b="1" dirty="0" err="1" smtClean="0">
                <a:latin typeface="Times New Roman" pitchFamily="18" charset="0"/>
                <a:cs typeface="Times New Roman" pitchFamily="18" charset="0"/>
                <a:hlinkClick r:id="rId3" action="ppaction://hlinkfile"/>
              </a:rPr>
              <a:t>fibronectines</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 molécules composées de deux chaînes reliées à l'une de leurs extrémités par des ponts disulfures. Elles se lient, d'une part, au collagène et aux </a:t>
            </a:r>
            <a:r>
              <a:rPr lang="fr-FR" sz="2000" dirty="0" err="1" smtClean="0">
                <a:latin typeface="Times New Roman" pitchFamily="18" charset="0"/>
                <a:cs typeface="Times New Roman" pitchFamily="18" charset="0"/>
              </a:rPr>
              <a:t>protéoglycanes</a:t>
            </a:r>
            <a:r>
              <a:rPr lang="fr-FR" sz="2000" dirty="0" smtClean="0">
                <a:latin typeface="Times New Roman" pitchFamily="18" charset="0"/>
                <a:cs typeface="Times New Roman" pitchFamily="18" charset="0"/>
              </a:rPr>
              <a:t>. D'autre part, elles se fixent à la membrane des cellules et sont en rapport, par l'intermédiaire de protéines membranaires, avec les faisceaux de </a:t>
            </a:r>
            <a:r>
              <a:rPr lang="fr-FR" sz="2000" dirty="0" err="1" smtClean="0">
                <a:latin typeface="Times New Roman" pitchFamily="18" charset="0"/>
                <a:cs typeface="Times New Roman" pitchFamily="18" charset="0"/>
              </a:rPr>
              <a:t>microfilaments</a:t>
            </a:r>
            <a:r>
              <a:rPr lang="fr-FR" sz="2000" dirty="0" smtClean="0">
                <a:latin typeface="Times New Roman" pitchFamily="18" charset="0"/>
                <a:cs typeface="Times New Roman" pitchFamily="18" charset="0"/>
              </a:rPr>
              <a:t> intracellulaires d'actine.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214290"/>
            <a:ext cx="2494829" cy="216218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500592" y="10367"/>
            <a:ext cx="4286250" cy="32575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0750" y="3286124"/>
            <a:ext cx="5324484" cy="352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71817" y="197937"/>
            <a:ext cx="8001056" cy="6500858"/>
            <a:chOff x="3357554" y="2214554"/>
            <a:chExt cx="5551496" cy="4429156"/>
          </a:xfrm>
        </p:grpSpPr>
        <p:grpSp>
          <p:nvGrpSpPr>
            <p:cNvPr id="5" name="Group 14"/>
            <p:cNvGrpSpPr>
              <a:grpSpLocks/>
            </p:cNvGrpSpPr>
            <p:nvPr/>
          </p:nvGrpSpPr>
          <p:grpSpPr bwMode="auto">
            <a:xfrm>
              <a:off x="3357554" y="2214554"/>
              <a:ext cx="5551496" cy="4429156"/>
              <a:chOff x="2976" y="768"/>
              <a:chExt cx="2636" cy="2360"/>
            </a:xfrm>
          </p:grpSpPr>
          <p:pic>
            <p:nvPicPr>
              <p:cNvPr id="7" name="Picture 6" descr="areolar2fr"/>
              <p:cNvPicPr>
                <a:picLocks noChangeAspect="1" noChangeArrowheads="1"/>
              </p:cNvPicPr>
              <p:nvPr/>
            </p:nvPicPr>
            <p:blipFill>
              <a:blip r:embed="rId2"/>
              <a:srcRect/>
              <a:stretch>
                <a:fillRect/>
              </a:stretch>
            </p:blipFill>
            <p:spPr bwMode="auto">
              <a:xfrm>
                <a:off x="2976" y="1152"/>
                <a:ext cx="2636" cy="1976"/>
              </a:xfrm>
              <a:prstGeom prst="rect">
                <a:avLst/>
              </a:prstGeom>
              <a:noFill/>
              <a:ln w="9525">
                <a:noFill/>
                <a:miter lim="800000"/>
                <a:headEnd/>
                <a:tailEnd/>
              </a:ln>
            </p:spPr>
          </p:pic>
          <p:sp>
            <p:nvSpPr>
              <p:cNvPr id="8" name="Text Box 8"/>
              <p:cNvSpPr txBox="1">
                <a:spLocks noChangeArrowheads="1"/>
              </p:cNvSpPr>
              <p:nvPr/>
            </p:nvSpPr>
            <p:spPr bwMode="auto">
              <a:xfrm>
                <a:off x="4080" y="768"/>
                <a:ext cx="86" cy="198"/>
              </a:xfrm>
              <a:prstGeom prst="rect">
                <a:avLst/>
              </a:prstGeom>
              <a:noFill/>
              <a:ln w="38100">
                <a:noFill/>
                <a:miter lim="800000"/>
                <a:headEnd/>
                <a:tailEnd/>
              </a:ln>
              <a:effectLst>
                <a:outerShdw dist="35921" dir="2700000" algn="ctr" rotWithShape="0">
                  <a:schemeClr val="tx1"/>
                </a:outerShdw>
              </a:effectLst>
            </p:spPr>
            <p:txBody>
              <a:bodyPr wrap="none" lIns="90000" tIns="46800" rIns="90000" bIns="46800">
                <a:spAutoFit/>
              </a:bodyPr>
              <a:lstStyle/>
              <a:p>
                <a:pPr>
                  <a:defRPr/>
                </a:pPr>
                <a:endParaRPr lang="fr-CA" dirty="0"/>
              </a:p>
            </p:txBody>
          </p:sp>
          <p:sp>
            <p:nvSpPr>
              <p:cNvPr id="9" name="Line 9"/>
              <p:cNvSpPr>
                <a:spLocks noChangeShapeType="1"/>
              </p:cNvSpPr>
              <p:nvPr/>
            </p:nvSpPr>
            <p:spPr bwMode="auto">
              <a:xfrm flipH="1">
                <a:off x="3888" y="1056"/>
                <a:ext cx="528" cy="432"/>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wrap="none" lIns="90000" tIns="46800" rIns="90000" bIns="46800" anchor="ctr">
                <a:spAutoFit/>
              </a:bodyPr>
              <a:lstStyle/>
              <a:p>
                <a:pPr>
                  <a:defRPr/>
                </a:pPr>
                <a:endParaRPr lang="fr-FR" dirty="0"/>
              </a:p>
            </p:txBody>
          </p:sp>
          <p:sp>
            <p:nvSpPr>
              <p:cNvPr id="10" name="Line 10"/>
              <p:cNvSpPr>
                <a:spLocks noChangeShapeType="1"/>
              </p:cNvSpPr>
              <p:nvPr/>
            </p:nvSpPr>
            <p:spPr bwMode="auto">
              <a:xfrm>
                <a:off x="4416" y="1056"/>
                <a:ext cx="0" cy="672"/>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wrap="none" lIns="90000" tIns="46800" rIns="90000" bIns="46800" anchor="ctr">
                <a:spAutoFit/>
              </a:bodyPr>
              <a:lstStyle/>
              <a:p>
                <a:pPr>
                  <a:defRPr/>
                </a:pPr>
                <a:endParaRPr lang="fr-FR" dirty="0"/>
              </a:p>
            </p:txBody>
          </p:sp>
          <p:sp>
            <p:nvSpPr>
              <p:cNvPr id="11" name="Line 11"/>
              <p:cNvSpPr>
                <a:spLocks noChangeShapeType="1"/>
              </p:cNvSpPr>
              <p:nvPr/>
            </p:nvSpPr>
            <p:spPr bwMode="auto">
              <a:xfrm>
                <a:off x="4416" y="1056"/>
                <a:ext cx="576" cy="720"/>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wrap="none" lIns="90000" tIns="46800" rIns="90000" bIns="46800" anchor="ctr">
                <a:spAutoFit/>
              </a:bodyPr>
              <a:lstStyle/>
              <a:p>
                <a:pPr>
                  <a:defRPr/>
                </a:pPr>
                <a:endParaRPr lang="fr-FR" dirty="0"/>
              </a:p>
            </p:txBody>
          </p:sp>
          <p:sp>
            <p:nvSpPr>
              <p:cNvPr id="12" name="Line 13"/>
              <p:cNvSpPr>
                <a:spLocks noChangeShapeType="1"/>
              </p:cNvSpPr>
              <p:nvPr/>
            </p:nvSpPr>
            <p:spPr bwMode="auto">
              <a:xfrm flipH="1">
                <a:off x="4032" y="1056"/>
                <a:ext cx="384" cy="720"/>
              </a:xfrm>
              <a:prstGeom prst="line">
                <a:avLst/>
              </a:prstGeom>
              <a:noFill/>
              <a:ln w="38100">
                <a:solidFill>
                  <a:srgbClr val="FF3300"/>
                </a:solidFill>
                <a:round/>
                <a:headEnd/>
                <a:tailEnd type="triangle" w="med" len="med"/>
              </a:ln>
              <a:effectLst>
                <a:outerShdw dist="35921" dir="2700000" algn="ctr" rotWithShape="0">
                  <a:schemeClr val="tx1"/>
                </a:outerShdw>
              </a:effectLst>
            </p:spPr>
            <p:txBody>
              <a:bodyPr wrap="none" lIns="90000" tIns="46800" rIns="90000" bIns="46800" anchor="ctr">
                <a:spAutoFit/>
              </a:bodyPr>
              <a:lstStyle/>
              <a:p>
                <a:pPr>
                  <a:defRPr/>
                </a:pPr>
                <a:endParaRPr lang="fr-FR" dirty="0"/>
              </a:p>
            </p:txBody>
          </p:sp>
        </p:grpSp>
        <p:sp>
          <p:nvSpPr>
            <p:cNvPr id="6" name="ZoneTexte 5"/>
            <p:cNvSpPr txBox="1"/>
            <p:nvPr/>
          </p:nvSpPr>
          <p:spPr>
            <a:xfrm>
              <a:off x="5929322" y="2428868"/>
              <a:ext cx="1143008" cy="369332"/>
            </a:xfrm>
            <a:prstGeom prst="rect">
              <a:avLst/>
            </a:prstGeom>
            <a:noFill/>
          </p:spPr>
          <p:txBody>
            <a:bodyPr wrap="square" rtlCol="0">
              <a:spAutoFit/>
            </a:bodyPr>
            <a:lstStyle/>
            <a:p>
              <a:r>
                <a:rPr lang="fr-FR" dirty="0" smtClean="0"/>
                <a:t>cellules</a:t>
              </a:r>
              <a:endParaRPr lang="fr-FR"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47093" y="571480"/>
            <a:ext cx="8052866"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5786" y="285728"/>
            <a:ext cx="7858180" cy="523220"/>
          </a:xfrm>
          <a:prstGeom prst="rect">
            <a:avLst/>
          </a:prstGeom>
          <a:noFill/>
        </p:spPr>
        <p:txBody>
          <a:bodyPr wrap="square" rtlCol="0">
            <a:spAutoFit/>
          </a:bodyPr>
          <a:lstStyle/>
          <a:p>
            <a:r>
              <a:rPr lang="fr-FR" sz="2800" dirty="0" smtClean="0">
                <a:solidFill>
                  <a:schemeClr val="tx2"/>
                </a:solidFill>
              </a:rPr>
              <a:t>Classification morphologique des tissus conjonctifs</a:t>
            </a:r>
            <a:endParaRPr lang="fr-FR" sz="2800" dirty="0">
              <a:solidFill>
                <a:schemeClr val="tx2"/>
              </a:solidFill>
            </a:endParaRPr>
          </a:p>
        </p:txBody>
      </p:sp>
      <p:sp>
        <p:nvSpPr>
          <p:cNvPr id="5" name="ZoneTexte 4"/>
          <p:cNvSpPr txBox="1"/>
          <p:nvPr/>
        </p:nvSpPr>
        <p:spPr>
          <a:xfrm>
            <a:off x="857224" y="1000108"/>
            <a:ext cx="8001056" cy="5447645"/>
          </a:xfrm>
          <a:prstGeom prst="rect">
            <a:avLst/>
          </a:prstGeom>
          <a:noFill/>
        </p:spPr>
        <p:txBody>
          <a:bodyPr wrap="square" rtlCol="0">
            <a:spAutoFit/>
          </a:bodyPr>
          <a:lstStyle/>
          <a:p>
            <a:pPr marL="342900" indent="-342900" algn="ctr">
              <a:buAutoNum type="arabicPeriod"/>
            </a:pPr>
            <a:r>
              <a:rPr lang="fr-FR" sz="2800" dirty="0" smtClean="0">
                <a:solidFill>
                  <a:srgbClr val="FF0000"/>
                </a:solidFill>
              </a:rPr>
              <a:t>T. C. lâche:</a:t>
            </a:r>
          </a:p>
          <a:p>
            <a:pPr marL="342900" indent="-342900" algn="just">
              <a:buFontTx/>
              <a:buChar char="-"/>
            </a:pPr>
            <a:r>
              <a:rPr lang="fr-FR" sz="2800" dirty="0" smtClean="0"/>
              <a:t>Très répandu dans l’organisme:</a:t>
            </a:r>
          </a:p>
          <a:p>
            <a:pPr marL="342900" indent="-342900" algn="just"/>
            <a:r>
              <a:rPr lang="fr-FR" sz="2400" dirty="0" smtClean="0"/>
              <a:t>Sous la peau : T.C. sous-cutané;</a:t>
            </a:r>
          </a:p>
          <a:p>
            <a:pPr marL="342900" indent="-342900" algn="just"/>
            <a:r>
              <a:rPr lang="fr-FR" sz="2400" dirty="0" smtClean="0"/>
              <a:t>Entre les masses musculaires;</a:t>
            </a:r>
          </a:p>
          <a:p>
            <a:pPr marL="342900" indent="-342900" algn="just"/>
            <a:r>
              <a:rPr lang="fr-FR" sz="2400" dirty="0" smtClean="0"/>
              <a:t>Dans le chorion et la sous-muqueuse du tube digestif;</a:t>
            </a:r>
          </a:p>
          <a:p>
            <a:pPr marL="342900" indent="-342900" algn="just"/>
            <a:r>
              <a:rPr lang="fr-FR" sz="2400" dirty="0" smtClean="0"/>
              <a:t>Dans le chorion des voies respiratoires, des voies génitales et urinaires; </a:t>
            </a:r>
          </a:p>
          <a:p>
            <a:pPr marL="342900" indent="-342900" algn="just"/>
            <a:r>
              <a:rPr lang="fr-FR" sz="2400" dirty="0" smtClean="0"/>
              <a:t>Dans l’adventice des vaisseaux, sous l’épithélium des séreuses ;</a:t>
            </a:r>
          </a:p>
          <a:p>
            <a:pPr marL="342900" indent="-342900" algn="just"/>
            <a:r>
              <a:rPr lang="fr-FR" sz="2400" dirty="0" smtClean="0"/>
              <a:t>Dans de nombreux organes pleins (stroma conjonctif).</a:t>
            </a:r>
          </a:p>
          <a:p>
            <a:pPr marL="342900" indent="-342900">
              <a:buFontTx/>
              <a:buChar char="-"/>
            </a:pPr>
            <a:r>
              <a:rPr lang="fr-FR" sz="2800" dirty="0" smtClean="0"/>
              <a:t>Nombreuses cellules libres + vaisseaux sanguins et lymphatiques + nerfs.</a:t>
            </a:r>
          </a:p>
          <a:p>
            <a:pPr marL="342900" indent="-342900"/>
            <a:endParaRPr lang="fr-FR" sz="2800" dirty="0" smtClean="0"/>
          </a:p>
          <a:p>
            <a:pPr marL="342900" indent="-342900" algn="just"/>
            <a:r>
              <a:rPr lang="fr-FR" sz="2000" dirty="0" smtClean="0">
                <a:solidFill>
                  <a:srgbClr val="C00000"/>
                </a:solidFill>
              </a:rPr>
              <a:t>N.B. </a:t>
            </a:r>
            <a:r>
              <a:rPr lang="fr-FR" sz="2000" dirty="0" smtClean="0"/>
              <a:t>SNC est dépourvu de T.C. sauf au niveau des méninges, plexus choroïdes et de certains espaces périvasculaires.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85786" y="1117571"/>
            <a:ext cx="7643866" cy="954107"/>
          </a:xfrm>
          <a:prstGeom prst="rect">
            <a:avLst/>
          </a:prstGeom>
          <a:noFill/>
        </p:spPr>
        <p:txBody>
          <a:bodyPr wrap="square" rtlCol="0">
            <a:spAutoFit/>
          </a:bodyPr>
          <a:lstStyle/>
          <a:p>
            <a:r>
              <a:rPr lang="fr-FR" sz="2400" dirty="0" smtClean="0">
                <a:solidFill>
                  <a:srgbClr val="FF0000"/>
                </a:solidFill>
                <a:latin typeface="Times New Roman" pitchFamily="18" charset="0"/>
                <a:cs typeface="Times New Roman" pitchFamily="18" charset="0"/>
              </a:rPr>
              <a:t>Tissu conjonctif </a:t>
            </a:r>
            <a:r>
              <a:rPr lang="fr-FR" sz="2400" dirty="0" smtClean="0">
                <a:latin typeface="Times New Roman" pitchFamily="18" charset="0"/>
                <a:cs typeface="Times New Roman" pitchFamily="18" charset="0"/>
              </a:rPr>
              <a:t>: dans son sens courant  est composé de </a:t>
            </a:r>
            <a:r>
              <a:rPr lang="fr-FR" sz="3200" dirty="0" smtClean="0">
                <a:solidFill>
                  <a:schemeClr val="tx2"/>
                </a:solidFill>
                <a:latin typeface="Times New Roman" pitchFamily="18" charset="0"/>
                <a:cs typeface="Times New Roman" pitchFamily="18" charset="0"/>
              </a:rPr>
              <a:t>cellules</a:t>
            </a:r>
            <a:r>
              <a:rPr lang="fr-FR" sz="2400" dirty="0" smtClean="0">
                <a:latin typeface="Times New Roman" pitchFamily="18" charset="0"/>
                <a:cs typeface="Times New Roman" pitchFamily="18" charset="0"/>
              </a:rPr>
              <a:t>, de </a:t>
            </a:r>
            <a:r>
              <a:rPr lang="fr-FR" sz="3200" dirty="0" smtClean="0">
                <a:solidFill>
                  <a:schemeClr val="tx2"/>
                </a:solidFill>
                <a:latin typeface="Times New Roman" pitchFamily="18" charset="0"/>
                <a:cs typeface="Times New Roman" pitchFamily="18" charset="0"/>
              </a:rPr>
              <a:t>fibres</a:t>
            </a:r>
            <a:r>
              <a:rPr lang="fr-FR" sz="2400" dirty="0" smtClean="0">
                <a:latin typeface="Times New Roman" pitchFamily="18" charset="0"/>
                <a:cs typeface="Times New Roman" pitchFamily="18" charset="0"/>
              </a:rPr>
              <a:t> et de </a:t>
            </a:r>
            <a:r>
              <a:rPr lang="fr-FR" sz="3200" dirty="0" smtClean="0">
                <a:solidFill>
                  <a:schemeClr val="tx2"/>
                </a:solidFill>
                <a:latin typeface="Times New Roman" pitchFamily="18" charset="0"/>
                <a:cs typeface="Times New Roman" pitchFamily="18" charset="0"/>
              </a:rPr>
              <a:t>substance fondamentale</a:t>
            </a:r>
            <a:r>
              <a:rPr lang="fr-FR" sz="2400" dirty="0" smtClean="0">
                <a:latin typeface="Times New Roman" pitchFamily="18" charset="0"/>
                <a:cs typeface="Times New Roman" pitchFamily="18" charset="0"/>
              </a:rPr>
              <a:t>.</a:t>
            </a:r>
          </a:p>
        </p:txBody>
      </p:sp>
      <p:sp>
        <p:nvSpPr>
          <p:cNvPr id="15" name="ZoneTexte 14"/>
          <p:cNvSpPr txBox="1"/>
          <p:nvPr/>
        </p:nvSpPr>
        <p:spPr>
          <a:xfrm>
            <a:off x="500034" y="2071678"/>
            <a:ext cx="8358246" cy="4031873"/>
          </a:xfrm>
          <a:prstGeom prst="rect">
            <a:avLst/>
          </a:prstGeom>
          <a:noFill/>
        </p:spPr>
        <p:txBody>
          <a:bodyPr wrap="square" rtlCol="0">
            <a:spAutoFit/>
          </a:bodyPr>
          <a:lstStyle/>
          <a:p>
            <a:pPr marL="514350" indent="-514350" algn="ctr">
              <a:buAutoNum type="arabicPeriod"/>
            </a:pPr>
            <a:r>
              <a:rPr lang="fr-FR" sz="3200" b="1" dirty="0" smtClean="0"/>
              <a:t>Cellules: </a:t>
            </a:r>
            <a:endParaRPr lang="fr-FR" sz="2800" b="1" dirty="0" smtClean="0"/>
          </a:p>
          <a:p>
            <a:pPr>
              <a:buFont typeface="Wingdings" pitchFamily="2" charset="2"/>
              <a:buChar char="Ø"/>
            </a:pPr>
            <a:r>
              <a:rPr lang="fr-FR" sz="2800" dirty="0"/>
              <a:t> </a:t>
            </a:r>
            <a:r>
              <a:rPr lang="fr-FR" sz="2800" b="1" dirty="0">
                <a:solidFill>
                  <a:srgbClr val="FF0000"/>
                </a:solidFill>
              </a:rPr>
              <a:t>C</a:t>
            </a:r>
            <a:r>
              <a:rPr lang="fr-FR" sz="2800" b="1" dirty="0" smtClean="0">
                <a:solidFill>
                  <a:srgbClr val="FF0000"/>
                </a:solidFill>
              </a:rPr>
              <a:t>ellules fixes: </a:t>
            </a:r>
            <a:r>
              <a:rPr lang="fr-FR" sz="2800" b="1" dirty="0" smtClean="0"/>
              <a:t>fibroblastes et adipocytes</a:t>
            </a:r>
            <a:r>
              <a:rPr lang="fr-FR" sz="2800" dirty="0" smtClean="0"/>
              <a:t>.</a:t>
            </a:r>
          </a:p>
          <a:p>
            <a:pPr algn="just"/>
            <a:r>
              <a:rPr lang="fr-FR" sz="2800" b="1" dirty="0" smtClean="0"/>
              <a:t>Fibroblastes</a:t>
            </a:r>
            <a:r>
              <a:rPr lang="fr-FR" sz="2800" dirty="0" smtClean="0"/>
              <a:t> (ou fibrocytes) : principales cellules du T.C.; fusiformes ou étoilées et possédant de longs prolongements cytoplasmiques. Noyau ovoïde, allongé avec un ou deux nucléoles. Abondance des organites impliquées dans la synthèse des protéines: Ribosomes, REG et appareil de Golgi.</a:t>
            </a:r>
          </a:p>
          <a:p>
            <a:pPr algn="just"/>
            <a:r>
              <a:rPr lang="fr-FR" sz="2800" b="1" dirty="0" smtClean="0"/>
              <a:t>Adipocytes</a:t>
            </a:r>
            <a:r>
              <a:rPr lang="fr-FR" sz="2800" dirty="0" smtClean="0"/>
              <a:t>: en nombre variable dans le 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00034" y="267238"/>
            <a:ext cx="8120120" cy="6305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erolar"/>
          <p:cNvPicPr>
            <a:picLocks noChangeAspect="1" noChangeArrowheads="1"/>
          </p:cNvPicPr>
          <p:nvPr/>
        </p:nvPicPr>
        <p:blipFill>
          <a:blip r:embed="rId2"/>
          <a:srcRect/>
          <a:stretch>
            <a:fillRect/>
          </a:stretch>
        </p:blipFill>
        <p:spPr bwMode="auto">
          <a:xfrm>
            <a:off x="3214678" y="1357298"/>
            <a:ext cx="5284788" cy="3963988"/>
          </a:xfrm>
          <a:prstGeom prst="rect">
            <a:avLst/>
          </a:prstGeom>
          <a:noFill/>
          <a:ln w="9525">
            <a:noFill/>
            <a:miter lim="800000"/>
            <a:headEnd/>
            <a:tailEnd/>
          </a:ln>
        </p:spPr>
      </p:pic>
      <p:grpSp>
        <p:nvGrpSpPr>
          <p:cNvPr id="6" name="Group 19"/>
          <p:cNvGrpSpPr>
            <a:grpSpLocks/>
          </p:cNvGrpSpPr>
          <p:nvPr/>
        </p:nvGrpSpPr>
        <p:grpSpPr bwMode="auto">
          <a:xfrm>
            <a:off x="5638800" y="3810000"/>
            <a:ext cx="1905000" cy="1828800"/>
            <a:chOff x="3552" y="2400"/>
            <a:chExt cx="1200" cy="1152"/>
          </a:xfrm>
        </p:grpSpPr>
        <p:sp>
          <p:nvSpPr>
            <p:cNvPr id="8" name="Line 14"/>
            <p:cNvSpPr>
              <a:spLocks noChangeShapeType="1"/>
            </p:cNvSpPr>
            <p:nvPr/>
          </p:nvSpPr>
          <p:spPr bwMode="auto">
            <a:xfrm flipH="1" flipV="1">
              <a:off x="3552" y="2400"/>
              <a:ext cx="48" cy="1152"/>
            </a:xfrm>
            <a:prstGeom prst="line">
              <a:avLst/>
            </a:prstGeom>
            <a:noFill/>
            <a:ln w="38100">
              <a:solidFill>
                <a:srgbClr val="CC3300"/>
              </a:solidFill>
              <a:round/>
              <a:headEnd/>
              <a:tailEnd type="triangle" w="med" len="med"/>
            </a:ln>
            <a:effectLst>
              <a:outerShdw dist="35921" dir="2700000" algn="ctr" rotWithShape="0">
                <a:schemeClr val="tx1"/>
              </a:outerShdw>
            </a:effectLst>
          </p:spPr>
          <p:txBody>
            <a:bodyPr anchor="ctr">
              <a:spAutoFit/>
            </a:bodyPr>
            <a:lstStyle/>
            <a:p>
              <a:pPr>
                <a:defRPr/>
              </a:pPr>
              <a:endParaRPr lang="fr-FR" dirty="0"/>
            </a:p>
          </p:txBody>
        </p:sp>
        <p:sp>
          <p:nvSpPr>
            <p:cNvPr id="9" name="Line 15"/>
            <p:cNvSpPr>
              <a:spLocks noChangeShapeType="1"/>
            </p:cNvSpPr>
            <p:nvPr/>
          </p:nvSpPr>
          <p:spPr bwMode="auto">
            <a:xfrm flipV="1">
              <a:off x="3600" y="2448"/>
              <a:ext cx="1152" cy="1104"/>
            </a:xfrm>
            <a:prstGeom prst="line">
              <a:avLst/>
            </a:prstGeom>
            <a:noFill/>
            <a:ln w="38100">
              <a:solidFill>
                <a:srgbClr val="CC3300"/>
              </a:solidFill>
              <a:round/>
              <a:headEnd/>
              <a:tailEnd type="triangle" w="med" len="med"/>
            </a:ln>
            <a:effectLst>
              <a:outerShdw dist="35921" dir="2700000" algn="ctr" rotWithShape="0">
                <a:schemeClr val="tx1"/>
              </a:outerShdw>
            </a:effectLst>
          </p:spPr>
          <p:txBody>
            <a:bodyPr wrap="none" anchor="ctr">
              <a:spAutoFit/>
            </a:bodyPr>
            <a:lstStyle/>
            <a:p>
              <a:pPr>
                <a:defRPr/>
              </a:pPr>
              <a:endParaRPr lang="fr-FR" dirty="0"/>
            </a:p>
          </p:txBody>
        </p:sp>
      </p:grpSp>
      <p:grpSp>
        <p:nvGrpSpPr>
          <p:cNvPr id="10" name="Group 17"/>
          <p:cNvGrpSpPr>
            <a:grpSpLocks/>
          </p:cNvGrpSpPr>
          <p:nvPr/>
        </p:nvGrpSpPr>
        <p:grpSpPr bwMode="auto">
          <a:xfrm>
            <a:off x="2901649" y="2597515"/>
            <a:ext cx="1527475" cy="605864"/>
            <a:chOff x="1728" y="1632"/>
            <a:chExt cx="1008" cy="384"/>
          </a:xfrm>
        </p:grpSpPr>
        <p:sp>
          <p:nvSpPr>
            <p:cNvPr id="12" name="Line 10"/>
            <p:cNvSpPr>
              <a:spLocks noChangeShapeType="1"/>
            </p:cNvSpPr>
            <p:nvPr/>
          </p:nvSpPr>
          <p:spPr bwMode="auto">
            <a:xfrm>
              <a:off x="1728" y="1776"/>
              <a:ext cx="1008" cy="240"/>
            </a:xfrm>
            <a:prstGeom prst="line">
              <a:avLst/>
            </a:prstGeom>
            <a:noFill/>
            <a:ln w="38100">
              <a:solidFill>
                <a:srgbClr val="CC3300"/>
              </a:solidFill>
              <a:round/>
              <a:headEnd/>
              <a:tailEnd type="triangle" w="med" len="med"/>
            </a:ln>
            <a:effectLst>
              <a:outerShdw dist="35921" dir="2700000" algn="ctr" rotWithShape="0">
                <a:schemeClr val="tx1"/>
              </a:outerShdw>
            </a:effectLst>
          </p:spPr>
          <p:txBody>
            <a:bodyPr anchor="ctr">
              <a:spAutoFit/>
            </a:bodyPr>
            <a:lstStyle/>
            <a:p>
              <a:pPr>
                <a:defRPr/>
              </a:pPr>
              <a:endParaRPr lang="fr-FR" dirty="0"/>
            </a:p>
          </p:txBody>
        </p:sp>
        <p:sp>
          <p:nvSpPr>
            <p:cNvPr id="13" name="Line 11"/>
            <p:cNvSpPr>
              <a:spLocks noChangeShapeType="1"/>
            </p:cNvSpPr>
            <p:nvPr/>
          </p:nvSpPr>
          <p:spPr bwMode="auto">
            <a:xfrm flipV="1">
              <a:off x="1728" y="1632"/>
              <a:ext cx="672" cy="144"/>
            </a:xfrm>
            <a:prstGeom prst="line">
              <a:avLst/>
            </a:prstGeom>
            <a:noFill/>
            <a:ln w="38100">
              <a:solidFill>
                <a:srgbClr val="CC3300"/>
              </a:solidFill>
              <a:round/>
              <a:headEnd/>
              <a:tailEnd type="triangle" w="med" len="med"/>
            </a:ln>
            <a:effectLst>
              <a:outerShdw dist="35921" dir="2700000" algn="ctr" rotWithShape="0">
                <a:schemeClr val="tx1"/>
              </a:outerShdw>
            </a:effectLst>
          </p:spPr>
          <p:txBody>
            <a:bodyPr anchor="ctr">
              <a:spAutoFit/>
            </a:bodyPr>
            <a:lstStyle/>
            <a:p>
              <a:pPr>
                <a:defRPr/>
              </a:pPr>
              <a:endParaRPr lang="fr-FR" dirty="0"/>
            </a:p>
          </p:txBody>
        </p:sp>
      </p:grpSp>
      <p:grpSp>
        <p:nvGrpSpPr>
          <p:cNvPr id="14" name="Group 16"/>
          <p:cNvGrpSpPr>
            <a:grpSpLocks/>
          </p:cNvGrpSpPr>
          <p:nvPr/>
        </p:nvGrpSpPr>
        <p:grpSpPr bwMode="auto">
          <a:xfrm>
            <a:off x="2438400" y="1600200"/>
            <a:ext cx="2133600" cy="762000"/>
            <a:chOff x="1536" y="1008"/>
            <a:chExt cx="1344" cy="480"/>
          </a:xfrm>
        </p:grpSpPr>
        <p:sp>
          <p:nvSpPr>
            <p:cNvPr id="16" name="Line 8"/>
            <p:cNvSpPr>
              <a:spLocks noChangeShapeType="1"/>
            </p:cNvSpPr>
            <p:nvPr/>
          </p:nvSpPr>
          <p:spPr bwMode="auto">
            <a:xfrm>
              <a:off x="1536" y="1008"/>
              <a:ext cx="1056" cy="480"/>
            </a:xfrm>
            <a:prstGeom prst="line">
              <a:avLst/>
            </a:prstGeom>
            <a:noFill/>
            <a:ln w="38100">
              <a:solidFill>
                <a:srgbClr val="FFFF00"/>
              </a:solidFill>
              <a:round/>
              <a:headEnd/>
              <a:tailEnd type="triangle" w="med" len="med"/>
            </a:ln>
            <a:effectLst>
              <a:outerShdw dist="35921" dir="2700000" algn="ctr" rotWithShape="0">
                <a:schemeClr val="tx1"/>
              </a:outerShdw>
            </a:effectLst>
          </p:spPr>
          <p:txBody>
            <a:bodyPr wrap="none" anchor="ctr">
              <a:spAutoFit/>
            </a:bodyPr>
            <a:lstStyle/>
            <a:p>
              <a:pPr>
                <a:defRPr/>
              </a:pPr>
              <a:endParaRPr lang="fr-FR" dirty="0"/>
            </a:p>
          </p:txBody>
        </p:sp>
        <p:sp>
          <p:nvSpPr>
            <p:cNvPr id="17" name="Line 9"/>
            <p:cNvSpPr>
              <a:spLocks noChangeShapeType="1"/>
            </p:cNvSpPr>
            <p:nvPr/>
          </p:nvSpPr>
          <p:spPr bwMode="auto">
            <a:xfrm>
              <a:off x="1536" y="1008"/>
              <a:ext cx="1344" cy="192"/>
            </a:xfrm>
            <a:prstGeom prst="line">
              <a:avLst/>
            </a:prstGeom>
            <a:noFill/>
            <a:ln w="38100">
              <a:solidFill>
                <a:srgbClr val="FFFF00"/>
              </a:solidFill>
              <a:round/>
              <a:headEnd/>
              <a:tailEnd type="triangle" w="med" len="med"/>
            </a:ln>
            <a:effectLst>
              <a:outerShdw dist="35921" dir="2700000" algn="ctr" rotWithShape="0">
                <a:schemeClr val="tx1"/>
              </a:outerShdw>
            </a:effectLst>
          </p:spPr>
          <p:txBody>
            <a:bodyPr wrap="none" anchor="ctr">
              <a:spAutoFit/>
            </a:bodyPr>
            <a:lstStyle/>
            <a:p>
              <a:pPr>
                <a:defRPr/>
              </a:pPr>
              <a:endParaRPr lang="fr-FR" dirty="0"/>
            </a:p>
          </p:txBody>
        </p:sp>
      </p:grpSp>
      <p:grpSp>
        <p:nvGrpSpPr>
          <p:cNvPr id="24" name="Group 22"/>
          <p:cNvGrpSpPr>
            <a:grpSpLocks/>
          </p:cNvGrpSpPr>
          <p:nvPr/>
        </p:nvGrpSpPr>
        <p:grpSpPr bwMode="auto">
          <a:xfrm>
            <a:off x="2514600" y="3505200"/>
            <a:ext cx="1752600" cy="838200"/>
            <a:chOff x="1584" y="2208"/>
            <a:chExt cx="1104" cy="528"/>
          </a:xfrm>
        </p:grpSpPr>
        <p:sp>
          <p:nvSpPr>
            <p:cNvPr id="26" name="Line 12"/>
            <p:cNvSpPr>
              <a:spLocks noChangeShapeType="1"/>
            </p:cNvSpPr>
            <p:nvPr/>
          </p:nvSpPr>
          <p:spPr bwMode="auto">
            <a:xfrm flipV="1">
              <a:off x="1584" y="2448"/>
              <a:ext cx="576" cy="288"/>
            </a:xfrm>
            <a:prstGeom prst="line">
              <a:avLst/>
            </a:prstGeom>
            <a:noFill/>
            <a:ln w="38100">
              <a:solidFill>
                <a:srgbClr val="FFFF00"/>
              </a:solidFill>
              <a:round/>
              <a:headEnd/>
              <a:tailEnd type="triangle" w="med" len="med"/>
            </a:ln>
            <a:effectLst>
              <a:outerShdw dist="35921" dir="2700000" algn="ctr" rotWithShape="0">
                <a:srgbClr val="000000"/>
              </a:outerShdw>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7" name="Line 13"/>
            <p:cNvSpPr>
              <a:spLocks noChangeShapeType="1"/>
            </p:cNvSpPr>
            <p:nvPr/>
          </p:nvSpPr>
          <p:spPr bwMode="auto">
            <a:xfrm flipV="1">
              <a:off x="1584" y="2640"/>
              <a:ext cx="768" cy="96"/>
            </a:xfrm>
            <a:prstGeom prst="line">
              <a:avLst/>
            </a:prstGeom>
            <a:noFill/>
            <a:ln w="38100">
              <a:solidFill>
                <a:srgbClr val="FFFF00"/>
              </a:solidFill>
              <a:round/>
              <a:headEnd/>
              <a:tailEnd type="triangle" w="med" len="med"/>
            </a:ln>
            <a:effectLst>
              <a:outerShdw dist="35921" dir="2700000" algn="ctr" rotWithShape="0">
                <a:srgbClr val="000000"/>
              </a:outerShdw>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8" name="Oval 20"/>
            <p:cNvSpPr>
              <a:spLocks noChangeArrowheads="1"/>
            </p:cNvSpPr>
            <p:nvPr/>
          </p:nvSpPr>
          <p:spPr bwMode="auto">
            <a:xfrm>
              <a:off x="2160" y="2208"/>
              <a:ext cx="288" cy="288"/>
            </a:xfrm>
            <a:prstGeom prst="ellipse">
              <a:avLst/>
            </a:prstGeom>
            <a:noFill/>
            <a:ln w="38100">
              <a:solidFill>
                <a:srgbClr val="FFFF00"/>
              </a:solidFill>
              <a:round/>
              <a:headEnd/>
              <a:tailEnd/>
            </a:ln>
            <a:effectLst>
              <a:outerShdw dist="35921" dir="2700000" algn="ctr" rotWithShape="0">
                <a:srgbClr val="000000"/>
              </a:outerShdw>
            </a:effec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9" name="Oval 21"/>
            <p:cNvSpPr>
              <a:spLocks noChangeArrowheads="1"/>
            </p:cNvSpPr>
            <p:nvPr/>
          </p:nvSpPr>
          <p:spPr bwMode="auto">
            <a:xfrm>
              <a:off x="2400" y="2448"/>
              <a:ext cx="288" cy="288"/>
            </a:xfrm>
            <a:prstGeom prst="ellipse">
              <a:avLst/>
            </a:prstGeom>
            <a:noFill/>
            <a:ln w="38100">
              <a:solidFill>
                <a:srgbClr val="FFFF00"/>
              </a:solidFill>
              <a:round/>
              <a:headEnd/>
              <a:tailEnd/>
            </a:ln>
            <a:effectLst>
              <a:outerShdw dist="35921" dir="2700000" algn="ctr" rotWithShape="0">
                <a:srgbClr val="000000"/>
              </a:outerShdw>
            </a:effec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grpSp>
      <p:sp>
        <p:nvSpPr>
          <p:cNvPr id="31" name="ZoneTexte 30"/>
          <p:cNvSpPr txBox="1"/>
          <p:nvPr/>
        </p:nvSpPr>
        <p:spPr>
          <a:xfrm>
            <a:off x="1428728" y="1357298"/>
            <a:ext cx="1214446" cy="646331"/>
          </a:xfrm>
          <a:prstGeom prst="rect">
            <a:avLst/>
          </a:prstGeom>
          <a:noFill/>
        </p:spPr>
        <p:txBody>
          <a:bodyPr wrap="square" rtlCol="0">
            <a:spAutoFit/>
          </a:bodyPr>
          <a:lstStyle/>
          <a:p>
            <a:r>
              <a:rPr lang="fr-FR" dirty="0" smtClean="0"/>
              <a:t>Fibres de collagène</a:t>
            </a:r>
            <a:endParaRPr lang="fr-FR" dirty="0"/>
          </a:p>
        </p:txBody>
      </p:sp>
      <p:sp>
        <p:nvSpPr>
          <p:cNvPr id="32" name="ZoneTexte 31"/>
          <p:cNvSpPr txBox="1"/>
          <p:nvPr/>
        </p:nvSpPr>
        <p:spPr>
          <a:xfrm>
            <a:off x="1928794" y="2568355"/>
            <a:ext cx="1285884" cy="646331"/>
          </a:xfrm>
          <a:prstGeom prst="rect">
            <a:avLst/>
          </a:prstGeom>
          <a:noFill/>
        </p:spPr>
        <p:txBody>
          <a:bodyPr wrap="square" rtlCol="0">
            <a:spAutoFit/>
          </a:bodyPr>
          <a:lstStyle/>
          <a:p>
            <a:r>
              <a:rPr lang="fr-FR" dirty="0" smtClean="0"/>
              <a:t>Fibres élastiques</a:t>
            </a:r>
            <a:endParaRPr lang="fr-FR" dirty="0"/>
          </a:p>
        </p:txBody>
      </p:sp>
      <p:sp>
        <p:nvSpPr>
          <p:cNvPr id="33" name="ZoneTexte 32"/>
          <p:cNvSpPr txBox="1"/>
          <p:nvPr/>
        </p:nvSpPr>
        <p:spPr>
          <a:xfrm>
            <a:off x="1357290" y="4071942"/>
            <a:ext cx="1428760" cy="646331"/>
          </a:xfrm>
          <a:prstGeom prst="rect">
            <a:avLst/>
          </a:prstGeom>
          <a:noFill/>
        </p:spPr>
        <p:txBody>
          <a:bodyPr wrap="square" rtlCol="0">
            <a:spAutoFit/>
          </a:bodyPr>
          <a:lstStyle/>
          <a:p>
            <a:r>
              <a:rPr lang="fr-FR" dirty="0" smtClean="0"/>
              <a:t>Noyaux de fibroblastes</a:t>
            </a:r>
            <a:endParaRPr lang="fr-FR" dirty="0"/>
          </a:p>
        </p:txBody>
      </p:sp>
      <p:sp>
        <p:nvSpPr>
          <p:cNvPr id="34" name="ZoneTexte 33"/>
          <p:cNvSpPr txBox="1"/>
          <p:nvPr/>
        </p:nvSpPr>
        <p:spPr>
          <a:xfrm>
            <a:off x="4808348" y="5687646"/>
            <a:ext cx="1857388" cy="369332"/>
          </a:xfrm>
          <a:prstGeom prst="rect">
            <a:avLst/>
          </a:prstGeom>
          <a:noFill/>
        </p:spPr>
        <p:txBody>
          <a:bodyPr wrap="square" rtlCol="0">
            <a:spAutoFit/>
          </a:bodyPr>
          <a:lstStyle/>
          <a:p>
            <a:r>
              <a:rPr lang="fr-FR" dirty="0" smtClean="0"/>
              <a:t>Globules blancs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52"/>
            <a:ext cx="8572560" cy="1384995"/>
          </a:xfrm>
          <a:prstGeom prst="rect">
            <a:avLst/>
          </a:prstGeom>
        </p:spPr>
        <p:txBody>
          <a:bodyPr wrap="square">
            <a:spAutoFit/>
          </a:bodyPr>
          <a:lstStyle/>
          <a:p>
            <a:pPr marL="342900" indent="-342900" algn="ctr"/>
            <a:r>
              <a:rPr lang="fr-FR" sz="2800" dirty="0" smtClean="0">
                <a:solidFill>
                  <a:srgbClr val="FF0000"/>
                </a:solidFill>
              </a:rPr>
              <a:t>2. T. muqueux :</a:t>
            </a:r>
          </a:p>
          <a:p>
            <a:pPr marL="342900" indent="-342900"/>
            <a:r>
              <a:rPr lang="fr-FR" sz="2800" dirty="0" smtClean="0"/>
              <a:t>Très pauvre en cellules et très riche en MEC amorphe</a:t>
            </a:r>
          </a:p>
          <a:p>
            <a:pPr marL="342900" indent="-342900"/>
            <a:r>
              <a:rPr lang="fr-FR" sz="2800" dirty="0" smtClean="0"/>
              <a:t>C’est le T.C. du cordon ombilical (gelée de Wharton).</a:t>
            </a:r>
          </a:p>
        </p:txBody>
      </p:sp>
      <p:sp>
        <p:nvSpPr>
          <p:cNvPr id="6" name="ZoneTexte 5"/>
          <p:cNvSpPr txBox="1"/>
          <p:nvPr/>
        </p:nvSpPr>
        <p:spPr>
          <a:xfrm>
            <a:off x="2714612" y="1643050"/>
            <a:ext cx="1357322" cy="369332"/>
          </a:xfrm>
          <a:prstGeom prst="rect">
            <a:avLst/>
          </a:prstGeom>
          <a:noFill/>
        </p:spPr>
        <p:txBody>
          <a:bodyPr wrap="square" rtlCol="0">
            <a:spAutoFit/>
          </a:bodyPr>
          <a:lstStyle/>
          <a:p>
            <a:r>
              <a:rPr lang="fr-FR" dirty="0" smtClean="0">
                <a:solidFill>
                  <a:srgbClr val="FF0000"/>
                </a:solidFill>
              </a:rPr>
              <a:t>P  M CL A</a:t>
            </a:r>
            <a:endParaRPr lang="fr-FR" dirty="0">
              <a:solidFill>
                <a:srgbClr val="FF0000"/>
              </a:solidFill>
            </a:endParaRPr>
          </a:p>
        </p:txBody>
      </p:sp>
      <p:sp>
        <p:nvSpPr>
          <p:cNvPr id="7" name="ZoneTexte 6"/>
          <p:cNvSpPr txBox="1"/>
          <p:nvPr/>
        </p:nvSpPr>
        <p:spPr>
          <a:xfrm>
            <a:off x="3357554" y="3071810"/>
            <a:ext cx="500066" cy="369332"/>
          </a:xfrm>
          <a:prstGeom prst="rect">
            <a:avLst/>
          </a:prstGeom>
          <a:noFill/>
        </p:spPr>
        <p:txBody>
          <a:bodyPr wrap="square" rtlCol="0">
            <a:spAutoFit/>
          </a:bodyPr>
          <a:lstStyle/>
          <a:p>
            <a:r>
              <a:rPr lang="fr-FR" dirty="0" smtClean="0">
                <a:solidFill>
                  <a:srgbClr val="FF0000"/>
                </a:solidFill>
              </a:rPr>
              <a:t>MZ</a:t>
            </a:r>
            <a:endParaRPr lang="fr-FR" dirty="0">
              <a:solidFill>
                <a:srgbClr val="FF0000"/>
              </a:solidFill>
            </a:endParaRPr>
          </a:p>
        </p:txBody>
      </p:sp>
      <p:pic>
        <p:nvPicPr>
          <p:cNvPr id="14338" name="Picture 2" descr="http://www.db-gersite.com/HISTOLOGIE/HISTGENE/histgen1/histgen2/histgen29.jpg"/>
          <p:cNvPicPr>
            <a:picLocks noChangeAspect="1" noChangeArrowheads="1"/>
          </p:cNvPicPr>
          <p:nvPr/>
        </p:nvPicPr>
        <p:blipFill>
          <a:blip r:embed="rId2"/>
          <a:srcRect/>
          <a:stretch>
            <a:fillRect/>
          </a:stretch>
        </p:blipFill>
        <p:spPr bwMode="auto">
          <a:xfrm>
            <a:off x="1150944" y="1714508"/>
            <a:ext cx="6921518" cy="50006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8358246" cy="5262979"/>
          </a:xfrm>
          <a:prstGeom prst="rect">
            <a:avLst/>
          </a:prstGeom>
        </p:spPr>
        <p:txBody>
          <a:bodyPr wrap="square">
            <a:spAutoFit/>
          </a:bodyPr>
          <a:lstStyle/>
          <a:p>
            <a:pPr marL="342900" lvl="0" indent="-342900" algn="ctr">
              <a:lnSpc>
                <a:spcPct val="150000"/>
              </a:lnSpc>
            </a:pPr>
            <a:r>
              <a:rPr lang="fr-FR" sz="2800" dirty="0" smtClean="0">
                <a:solidFill>
                  <a:srgbClr val="FF0000"/>
                </a:solidFill>
              </a:rPr>
              <a:t>3. T</a:t>
            </a:r>
            <a:r>
              <a:rPr lang="fr-FR" sz="2800" dirty="0">
                <a:solidFill>
                  <a:srgbClr val="FF0000"/>
                </a:solidFill>
              </a:rPr>
              <a:t>. réticulaire (ou réticulé</a:t>
            </a:r>
            <a:r>
              <a:rPr lang="fr-FR" sz="2800" dirty="0" smtClean="0">
                <a:solidFill>
                  <a:srgbClr val="FF0000"/>
                </a:solidFill>
              </a:rPr>
              <a:t>):</a:t>
            </a:r>
          </a:p>
          <a:p>
            <a:pPr marL="342900" lvl="0" indent="-342900" algn="ctr">
              <a:lnSpc>
                <a:spcPct val="150000"/>
              </a:lnSpc>
            </a:pPr>
            <a:endParaRPr lang="fr-FR" sz="2800" dirty="0" smtClean="0">
              <a:solidFill>
                <a:srgbClr val="FF0000"/>
              </a:solidFill>
            </a:endParaRPr>
          </a:p>
          <a:p>
            <a:pPr marL="342900" lvl="0" indent="-342900">
              <a:lnSpc>
                <a:spcPct val="150000"/>
              </a:lnSpc>
            </a:pPr>
            <a:r>
              <a:rPr lang="fr-FR" sz="2800" dirty="0" smtClean="0"/>
              <a:t>Forme le stroma des organes hématopoïétiques et lymphoïdes (ganglions lymphatiques, rate, moelle osseuse) et du foie.</a:t>
            </a:r>
          </a:p>
          <a:p>
            <a:pPr marL="342900" lvl="0" indent="-342900">
              <a:lnSpc>
                <a:spcPct val="150000"/>
              </a:lnSpc>
            </a:pPr>
            <a:endParaRPr lang="fr-FR" sz="2800" dirty="0" smtClean="0"/>
          </a:p>
          <a:p>
            <a:pPr marL="342900" lvl="0" indent="-342900">
              <a:lnSpc>
                <a:spcPct val="150000"/>
              </a:lnSpc>
            </a:pPr>
            <a:r>
              <a:rPr lang="fr-FR" sz="2800" dirty="0" smtClean="0"/>
              <a:t>Constituant majoritaire est représenté par des fibres de réticuline</a:t>
            </a:r>
            <a:r>
              <a:rPr lang="fr-FR" sz="2800" dirty="0" smtClean="0">
                <a:solidFill>
                  <a:prstClr val="black"/>
                </a:solidFill>
              </a:rPr>
              <a:t>.</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8858312" cy="5909310"/>
          </a:xfrm>
          <a:prstGeom prst="rect">
            <a:avLst/>
          </a:prstGeom>
        </p:spPr>
        <p:txBody>
          <a:bodyPr wrap="square">
            <a:spAutoFit/>
          </a:bodyPr>
          <a:lstStyle/>
          <a:p>
            <a:pPr marL="342900" lvl="0" indent="-342900" algn="ctr">
              <a:lnSpc>
                <a:spcPct val="150000"/>
              </a:lnSpc>
            </a:pPr>
            <a:r>
              <a:rPr lang="fr-FR" sz="2800" dirty="0" smtClean="0">
                <a:solidFill>
                  <a:srgbClr val="FF0000"/>
                </a:solidFill>
              </a:rPr>
              <a:t>4. T</a:t>
            </a:r>
            <a:r>
              <a:rPr lang="fr-FR" sz="2800" dirty="0">
                <a:solidFill>
                  <a:srgbClr val="FF0000"/>
                </a:solidFill>
              </a:rPr>
              <a:t>. C. fibreux </a:t>
            </a:r>
            <a:r>
              <a:rPr lang="fr-FR" sz="2800" dirty="0" smtClean="0">
                <a:solidFill>
                  <a:srgbClr val="FF0000"/>
                </a:solidFill>
              </a:rPr>
              <a:t>denses:</a:t>
            </a:r>
          </a:p>
          <a:p>
            <a:pPr marL="342900" lvl="0" indent="-342900" algn="ctr">
              <a:lnSpc>
                <a:spcPct val="150000"/>
              </a:lnSpc>
            </a:pPr>
            <a:r>
              <a:rPr lang="fr-FR" sz="2800" dirty="0" smtClean="0"/>
              <a:t>T.C. riches en fibres , pauvres en cellules et MEC.</a:t>
            </a:r>
          </a:p>
          <a:p>
            <a:pPr marL="342900" lvl="0" indent="-342900" algn="ctr">
              <a:lnSpc>
                <a:spcPct val="150000"/>
              </a:lnSpc>
            </a:pPr>
            <a:endParaRPr lang="fr-FR" sz="2800" dirty="0"/>
          </a:p>
          <a:p>
            <a:pPr marL="342900" lvl="0" indent="-342900">
              <a:lnSpc>
                <a:spcPct val="150000"/>
              </a:lnSpc>
            </a:pPr>
            <a:r>
              <a:rPr lang="fr-FR" sz="2800" dirty="0">
                <a:solidFill>
                  <a:prstClr val="black"/>
                </a:solidFill>
              </a:rPr>
              <a:t>	</a:t>
            </a:r>
            <a:r>
              <a:rPr lang="fr-FR" sz="2800" dirty="0">
                <a:solidFill>
                  <a:schemeClr val="tx2"/>
                </a:solidFill>
              </a:rPr>
              <a:t>4.1. T. fibreux non </a:t>
            </a:r>
            <a:r>
              <a:rPr lang="fr-FR" sz="2800" dirty="0" smtClean="0">
                <a:solidFill>
                  <a:schemeClr val="tx2"/>
                </a:solidFill>
              </a:rPr>
              <a:t>orientés</a:t>
            </a:r>
          </a:p>
          <a:p>
            <a:pPr marL="342900" lvl="0" indent="-342900">
              <a:lnSpc>
                <a:spcPct val="150000"/>
              </a:lnSpc>
            </a:pPr>
            <a:r>
              <a:rPr lang="fr-FR" sz="2800" dirty="0" smtClean="0">
                <a:solidFill>
                  <a:srgbClr val="FFFF00"/>
                </a:solidFill>
              </a:rPr>
              <a:t>Fibres de collagènes = composant principal;</a:t>
            </a:r>
          </a:p>
          <a:p>
            <a:pPr marL="342900" lvl="0" indent="-342900">
              <a:lnSpc>
                <a:spcPct val="150000"/>
              </a:lnSpc>
            </a:pPr>
            <a:r>
              <a:rPr lang="fr-FR" sz="2800" dirty="0" smtClean="0">
                <a:solidFill>
                  <a:srgbClr val="FFFF00"/>
                </a:solidFill>
              </a:rPr>
              <a:t>Derme profond, périoste, capsules articulaires, dure-mère, capsules des organes pleins (foie, rate, reins, …);</a:t>
            </a:r>
          </a:p>
          <a:p>
            <a:pPr marL="342900" lvl="0" indent="-342900">
              <a:lnSpc>
                <a:spcPct val="150000"/>
              </a:lnSpc>
            </a:pPr>
            <a:r>
              <a:rPr lang="fr-FR" sz="2800" dirty="0" smtClean="0">
                <a:solidFill>
                  <a:srgbClr val="FFFF00"/>
                </a:solidFill>
              </a:rPr>
              <a:t>Derme = T.C. lâche en périphérie et plus dense (fibreux) en profondeur.  </a:t>
            </a:r>
            <a:endParaRPr lang="fr-FR" sz="28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0750" y="31149"/>
            <a:ext cx="5632562" cy="375504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110192" y="3976710"/>
            <a:ext cx="3676650" cy="2667000"/>
          </a:xfrm>
          <a:prstGeom prst="rect">
            <a:avLst/>
          </a:prstGeom>
          <a:noFill/>
          <a:ln w="9525">
            <a:noFill/>
            <a:miter lim="800000"/>
            <a:headEnd/>
            <a:tailEnd/>
          </a:ln>
          <a:effectLst/>
        </p:spPr>
      </p:pic>
      <p:pic>
        <p:nvPicPr>
          <p:cNvPr id="11266" name="Picture 2" descr="http://www.ulb.ac.be/sciences/biolhc/chap01/chap03/atlas_conj12.jpg"/>
          <p:cNvPicPr>
            <a:picLocks noChangeAspect="1" noChangeArrowheads="1"/>
          </p:cNvPicPr>
          <p:nvPr/>
        </p:nvPicPr>
        <p:blipFill>
          <a:blip r:embed="rId4"/>
          <a:srcRect/>
          <a:stretch>
            <a:fillRect/>
          </a:stretch>
        </p:blipFill>
        <p:spPr bwMode="auto">
          <a:xfrm>
            <a:off x="55563" y="3788758"/>
            <a:ext cx="4667250" cy="304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conjdense"/>
          <p:cNvPicPr>
            <a:picLocks noChangeAspect="1" noChangeArrowheads="1"/>
          </p:cNvPicPr>
          <p:nvPr/>
        </p:nvPicPr>
        <p:blipFill>
          <a:blip r:embed="rId2"/>
          <a:srcRect/>
          <a:stretch>
            <a:fillRect/>
          </a:stretch>
        </p:blipFill>
        <p:spPr bwMode="auto">
          <a:xfrm>
            <a:off x="3786182" y="1199435"/>
            <a:ext cx="4643471" cy="4982281"/>
          </a:xfrm>
          <a:prstGeom prst="rect">
            <a:avLst/>
          </a:prstGeom>
          <a:noFill/>
          <a:ln w="9525">
            <a:noFill/>
            <a:miter lim="800000"/>
            <a:headEnd/>
            <a:tailEnd/>
          </a:ln>
        </p:spPr>
      </p:pic>
      <p:grpSp>
        <p:nvGrpSpPr>
          <p:cNvPr id="5" name="Group 33"/>
          <p:cNvGrpSpPr>
            <a:grpSpLocks/>
          </p:cNvGrpSpPr>
          <p:nvPr/>
        </p:nvGrpSpPr>
        <p:grpSpPr bwMode="auto">
          <a:xfrm>
            <a:off x="904849" y="3409787"/>
            <a:ext cx="6167481" cy="2448655"/>
            <a:chOff x="1308" y="2448"/>
            <a:chExt cx="3108" cy="1417"/>
          </a:xfrm>
        </p:grpSpPr>
        <p:sp>
          <p:nvSpPr>
            <p:cNvPr id="6" name="Text Box 18"/>
            <p:cNvSpPr txBox="1">
              <a:spLocks noChangeArrowheads="1"/>
            </p:cNvSpPr>
            <p:nvPr/>
          </p:nvSpPr>
          <p:spPr bwMode="auto">
            <a:xfrm>
              <a:off x="1308" y="3347"/>
              <a:ext cx="1344" cy="518"/>
            </a:xfrm>
            <a:prstGeom prst="rect">
              <a:avLst/>
            </a:prstGeom>
            <a:noFill/>
            <a:ln w="38100">
              <a:noFill/>
              <a:miter lim="800000"/>
              <a:headEnd/>
              <a:tailEnd/>
            </a:ln>
          </p:spPr>
          <p:txBody>
            <a:bodyPr lIns="90000" tIns="46800" rIns="90000" bIns="46800">
              <a:spAutoFit/>
            </a:bodyPr>
            <a:lstStyle/>
            <a:p>
              <a:r>
                <a:rPr lang="fr-CA" dirty="0"/>
                <a:t>Noyaux des fibroblastes</a:t>
              </a:r>
            </a:p>
          </p:txBody>
        </p:sp>
        <p:sp>
          <p:nvSpPr>
            <p:cNvPr id="7" name="Line 27"/>
            <p:cNvSpPr>
              <a:spLocks noChangeShapeType="1"/>
            </p:cNvSpPr>
            <p:nvPr/>
          </p:nvSpPr>
          <p:spPr bwMode="auto">
            <a:xfrm flipV="1">
              <a:off x="2496" y="3072"/>
              <a:ext cx="480" cy="384"/>
            </a:xfrm>
            <a:prstGeom prst="line">
              <a:avLst/>
            </a:prstGeom>
            <a:noFill/>
            <a:ln w="38100">
              <a:solidFill>
                <a:srgbClr val="CC3300"/>
              </a:solidFill>
              <a:round/>
              <a:headEnd/>
              <a:tailEnd type="triangle" w="med" len="med"/>
            </a:ln>
          </p:spPr>
          <p:txBody>
            <a:bodyPr wrap="none" lIns="90000" tIns="46800" rIns="90000" bIns="46800" anchor="ctr">
              <a:spAutoFit/>
            </a:bodyPr>
            <a:lstStyle/>
            <a:p>
              <a:endParaRPr lang="fr-FR" dirty="0"/>
            </a:p>
          </p:txBody>
        </p:sp>
        <p:sp>
          <p:nvSpPr>
            <p:cNvPr id="8" name="Line 28"/>
            <p:cNvSpPr>
              <a:spLocks noChangeShapeType="1"/>
            </p:cNvSpPr>
            <p:nvPr/>
          </p:nvSpPr>
          <p:spPr bwMode="auto">
            <a:xfrm flipV="1">
              <a:off x="2496" y="2736"/>
              <a:ext cx="1344" cy="720"/>
            </a:xfrm>
            <a:prstGeom prst="line">
              <a:avLst/>
            </a:prstGeom>
            <a:noFill/>
            <a:ln w="38100">
              <a:solidFill>
                <a:srgbClr val="CC3300"/>
              </a:solidFill>
              <a:round/>
              <a:headEnd/>
              <a:tailEnd type="triangle" w="med" len="med"/>
            </a:ln>
          </p:spPr>
          <p:txBody>
            <a:bodyPr lIns="90000" tIns="46800" rIns="90000" bIns="46800" anchor="ctr">
              <a:spAutoFit/>
            </a:bodyPr>
            <a:lstStyle/>
            <a:p>
              <a:endParaRPr lang="fr-FR" dirty="0"/>
            </a:p>
          </p:txBody>
        </p:sp>
        <p:sp>
          <p:nvSpPr>
            <p:cNvPr id="9" name="Line 29"/>
            <p:cNvSpPr>
              <a:spLocks noChangeShapeType="1"/>
            </p:cNvSpPr>
            <p:nvPr/>
          </p:nvSpPr>
          <p:spPr bwMode="auto">
            <a:xfrm flipV="1">
              <a:off x="2496" y="3264"/>
              <a:ext cx="1056" cy="192"/>
            </a:xfrm>
            <a:prstGeom prst="line">
              <a:avLst/>
            </a:prstGeom>
            <a:noFill/>
            <a:ln w="38100">
              <a:solidFill>
                <a:srgbClr val="CC3300"/>
              </a:solidFill>
              <a:round/>
              <a:headEnd/>
              <a:tailEnd type="triangle" w="med" len="med"/>
            </a:ln>
          </p:spPr>
          <p:txBody>
            <a:bodyPr lIns="90000" tIns="46800" rIns="90000" bIns="46800" anchor="ctr">
              <a:spAutoFit/>
            </a:bodyPr>
            <a:lstStyle/>
            <a:p>
              <a:endParaRPr lang="fr-FR" dirty="0"/>
            </a:p>
          </p:txBody>
        </p:sp>
        <p:sp>
          <p:nvSpPr>
            <p:cNvPr id="10" name="Oval 30"/>
            <p:cNvSpPr>
              <a:spLocks noChangeArrowheads="1"/>
            </p:cNvSpPr>
            <p:nvPr/>
          </p:nvSpPr>
          <p:spPr bwMode="auto">
            <a:xfrm rot="-2142242">
              <a:off x="3888" y="2448"/>
              <a:ext cx="528" cy="192"/>
            </a:xfrm>
            <a:prstGeom prst="ellipse">
              <a:avLst/>
            </a:prstGeom>
            <a:noFill/>
            <a:ln w="38100">
              <a:solidFill>
                <a:srgbClr val="CC3300"/>
              </a:solidFill>
              <a:round/>
              <a:headEnd/>
              <a:tailEnd/>
            </a:ln>
          </p:spPr>
          <p:txBody>
            <a:bodyPr lIns="90000" tIns="46800" rIns="90000" bIns="46800" anchor="ctr">
              <a:spAutoFit/>
            </a:bodyPr>
            <a:lstStyle/>
            <a:p>
              <a:endParaRPr lang="fr-FR" dirty="0"/>
            </a:p>
          </p:txBody>
        </p:sp>
        <p:sp>
          <p:nvSpPr>
            <p:cNvPr id="11" name="Oval 31"/>
            <p:cNvSpPr>
              <a:spLocks noChangeArrowheads="1"/>
            </p:cNvSpPr>
            <p:nvPr/>
          </p:nvSpPr>
          <p:spPr bwMode="auto">
            <a:xfrm rot="-2142242">
              <a:off x="2928" y="2784"/>
              <a:ext cx="528" cy="192"/>
            </a:xfrm>
            <a:prstGeom prst="ellipse">
              <a:avLst/>
            </a:prstGeom>
            <a:noFill/>
            <a:ln w="38100">
              <a:solidFill>
                <a:srgbClr val="CC3300"/>
              </a:solidFill>
              <a:round/>
              <a:headEnd/>
              <a:tailEnd/>
            </a:ln>
          </p:spPr>
          <p:txBody>
            <a:bodyPr lIns="90000" tIns="46800" rIns="90000" bIns="46800" anchor="ctr">
              <a:spAutoFit/>
            </a:bodyPr>
            <a:lstStyle/>
            <a:p>
              <a:endParaRPr lang="fr-FR" dirty="0"/>
            </a:p>
          </p:txBody>
        </p:sp>
        <p:sp>
          <p:nvSpPr>
            <p:cNvPr id="12" name="Oval 32"/>
            <p:cNvSpPr>
              <a:spLocks noChangeArrowheads="1"/>
            </p:cNvSpPr>
            <p:nvPr/>
          </p:nvSpPr>
          <p:spPr bwMode="auto">
            <a:xfrm rot="-2142242">
              <a:off x="3552" y="3072"/>
              <a:ext cx="528" cy="192"/>
            </a:xfrm>
            <a:prstGeom prst="ellipse">
              <a:avLst/>
            </a:prstGeom>
            <a:noFill/>
            <a:ln w="38100">
              <a:solidFill>
                <a:srgbClr val="CC3300"/>
              </a:solidFill>
              <a:round/>
              <a:headEnd/>
              <a:tailEnd/>
            </a:ln>
          </p:spPr>
          <p:txBody>
            <a:bodyPr lIns="90000" tIns="46800" rIns="90000" bIns="46800" anchor="ctr">
              <a:spAutoFit/>
            </a:bodyPr>
            <a:lstStyle/>
            <a:p>
              <a:endParaRPr lang="fr-FR" dirty="0"/>
            </a:p>
          </p:txBody>
        </p:sp>
      </p:grpSp>
      <p:grpSp>
        <p:nvGrpSpPr>
          <p:cNvPr id="13" name="Group 34"/>
          <p:cNvGrpSpPr>
            <a:grpSpLocks/>
          </p:cNvGrpSpPr>
          <p:nvPr/>
        </p:nvGrpSpPr>
        <p:grpSpPr bwMode="auto">
          <a:xfrm>
            <a:off x="1857272" y="2285992"/>
            <a:ext cx="3418021" cy="1500198"/>
            <a:chOff x="1705" y="1776"/>
            <a:chExt cx="1415" cy="720"/>
          </a:xfrm>
        </p:grpSpPr>
        <p:sp>
          <p:nvSpPr>
            <p:cNvPr id="14" name="Text Box 12"/>
            <p:cNvSpPr txBox="1">
              <a:spLocks noChangeArrowheads="1"/>
            </p:cNvSpPr>
            <p:nvPr/>
          </p:nvSpPr>
          <p:spPr bwMode="auto">
            <a:xfrm>
              <a:off x="1705" y="2222"/>
              <a:ext cx="1371" cy="234"/>
            </a:xfrm>
            <a:prstGeom prst="rect">
              <a:avLst/>
            </a:prstGeom>
            <a:noFill/>
            <a:ln w="38100">
              <a:noFill/>
              <a:miter lim="800000"/>
              <a:headEnd/>
              <a:tailEnd/>
            </a:ln>
          </p:spPr>
          <p:txBody>
            <a:bodyPr wrap="square" lIns="90000" tIns="46800" rIns="90000" bIns="46800">
              <a:spAutoFit/>
            </a:bodyPr>
            <a:lstStyle/>
            <a:p>
              <a:r>
                <a:rPr lang="fr-CA" dirty="0"/>
                <a:t>Fibres de collagène</a:t>
              </a:r>
            </a:p>
          </p:txBody>
        </p:sp>
        <p:sp>
          <p:nvSpPr>
            <p:cNvPr id="15" name="Line 24"/>
            <p:cNvSpPr>
              <a:spLocks noChangeShapeType="1"/>
            </p:cNvSpPr>
            <p:nvPr/>
          </p:nvSpPr>
          <p:spPr bwMode="auto">
            <a:xfrm flipV="1">
              <a:off x="2496" y="1776"/>
              <a:ext cx="384" cy="528"/>
            </a:xfrm>
            <a:prstGeom prst="line">
              <a:avLst/>
            </a:prstGeom>
            <a:noFill/>
            <a:ln w="38100">
              <a:solidFill>
                <a:srgbClr val="CC3300"/>
              </a:solidFill>
              <a:round/>
              <a:headEnd/>
              <a:tailEnd type="triangle" w="med" len="med"/>
            </a:ln>
          </p:spPr>
          <p:txBody>
            <a:bodyPr wrap="none" lIns="90000" tIns="46800" rIns="90000" bIns="46800" anchor="ctr">
              <a:spAutoFit/>
            </a:bodyPr>
            <a:lstStyle/>
            <a:p>
              <a:endParaRPr lang="fr-FR" dirty="0"/>
            </a:p>
          </p:txBody>
        </p:sp>
        <p:sp>
          <p:nvSpPr>
            <p:cNvPr id="16" name="Line 25"/>
            <p:cNvSpPr>
              <a:spLocks noChangeShapeType="1"/>
            </p:cNvSpPr>
            <p:nvPr/>
          </p:nvSpPr>
          <p:spPr bwMode="auto">
            <a:xfrm flipV="1">
              <a:off x="2496" y="2112"/>
              <a:ext cx="432" cy="192"/>
            </a:xfrm>
            <a:prstGeom prst="line">
              <a:avLst/>
            </a:prstGeom>
            <a:noFill/>
            <a:ln w="38100">
              <a:solidFill>
                <a:srgbClr val="CC3300"/>
              </a:solidFill>
              <a:round/>
              <a:headEnd/>
              <a:tailEnd type="triangle" w="med" len="med"/>
            </a:ln>
          </p:spPr>
          <p:txBody>
            <a:bodyPr wrap="none" lIns="90000" tIns="46800" rIns="90000" bIns="46800" anchor="ctr">
              <a:spAutoFit/>
            </a:bodyPr>
            <a:lstStyle/>
            <a:p>
              <a:endParaRPr lang="fr-FR" dirty="0"/>
            </a:p>
          </p:txBody>
        </p:sp>
        <p:sp>
          <p:nvSpPr>
            <p:cNvPr id="17" name="Line 26"/>
            <p:cNvSpPr>
              <a:spLocks noChangeShapeType="1"/>
            </p:cNvSpPr>
            <p:nvPr/>
          </p:nvSpPr>
          <p:spPr bwMode="auto">
            <a:xfrm>
              <a:off x="2496" y="2304"/>
              <a:ext cx="624" cy="192"/>
            </a:xfrm>
            <a:prstGeom prst="line">
              <a:avLst/>
            </a:prstGeom>
            <a:noFill/>
            <a:ln w="38100">
              <a:solidFill>
                <a:srgbClr val="CC3300"/>
              </a:solidFill>
              <a:round/>
              <a:headEnd/>
              <a:tailEnd type="triangle" w="med" len="med"/>
            </a:ln>
          </p:spPr>
          <p:txBody>
            <a:bodyPr wrap="none" lIns="90000" tIns="46800" rIns="90000" bIns="46800" anchor="ctr">
              <a:spAutoFit/>
            </a:bodyPr>
            <a:lstStyle/>
            <a:p>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1428736"/>
            <a:ext cx="7786742" cy="3323987"/>
          </a:xfrm>
          <a:prstGeom prst="rect">
            <a:avLst/>
          </a:prstGeom>
        </p:spPr>
        <p:txBody>
          <a:bodyPr wrap="square">
            <a:spAutoFit/>
          </a:bodyPr>
          <a:lstStyle/>
          <a:p>
            <a:pPr marL="342900" lvl="0" indent="-342900">
              <a:lnSpc>
                <a:spcPct val="150000"/>
              </a:lnSpc>
            </a:pPr>
            <a:r>
              <a:rPr lang="fr-FR" sz="2800" dirty="0" smtClean="0">
                <a:solidFill>
                  <a:srgbClr val="1F497D"/>
                </a:solidFill>
              </a:rPr>
              <a:t>	4.2</a:t>
            </a:r>
            <a:r>
              <a:rPr lang="fr-FR" sz="2800" dirty="0">
                <a:solidFill>
                  <a:srgbClr val="1F497D"/>
                </a:solidFill>
              </a:rPr>
              <a:t>. T. fibreux </a:t>
            </a:r>
            <a:r>
              <a:rPr lang="fr-FR" sz="2800" dirty="0" smtClean="0">
                <a:solidFill>
                  <a:srgbClr val="1F497D"/>
                </a:solidFill>
              </a:rPr>
              <a:t>orientés</a:t>
            </a:r>
          </a:p>
          <a:p>
            <a:pPr marL="342900" lvl="0" indent="-342900">
              <a:lnSpc>
                <a:spcPct val="150000"/>
              </a:lnSpc>
            </a:pPr>
            <a:r>
              <a:rPr lang="fr-FR" sz="2800" dirty="0" smtClean="0"/>
              <a:t>Se différencient du précédent par le fait que leurs fibres sont nettement orientées.</a:t>
            </a:r>
          </a:p>
          <a:p>
            <a:pPr marL="342900" lvl="0" indent="-342900">
              <a:lnSpc>
                <a:spcPct val="150000"/>
              </a:lnSpc>
            </a:pPr>
            <a:r>
              <a:rPr lang="fr-FR" sz="2800" dirty="0" smtClean="0"/>
              <a:t>Exemples: ligaments, tendons et le stroma de la cornée.</a:t>
            </a:r>
            <a:endParaRPr lang="fr-FR" sz="2800" dirty="0"/>
          </a:p>
        </p:txBody>
      </p:sp>
      <p:sp>
        <p:nvSpPr>
          <p:cNvPr id="3" name="Titre 2"/>
          <p:cNvSpPr>
            <a:spLocks noGrp="1"/>
          </p:cNvSpPr>
          <p:nvPr>
            <p:ph type="title"/>
          </p:nvPr>
        </p:nvSpPr>
        <p:spPr/>
        <p:txBody>
          <a:bodyPr/>
          <a:lstStyle/>
          <a:p>
            <a:r>
              <a:rPr lang="fr-FR" dirty="0" smtClean="0"/>
              <a:t>4.2. T. fibreux orientés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dons"/>
          <p:cNvPicPr>
            <a:picLocks noChangeAspect="1" noChangeArrowheads="1"/>
          </p:cNvPicPr>
          <p:nvPr/>
        </p:nvPicPr>
        <p:blipFill>
          <a:blip r:embed="rId2"/>
          <a:srcRect/>
          <a:stretch>
            <a:fillRect/>
          </a:stretch>
        </p:blipFill>
        <p:spPr bwMode="auto">
          <a:xfrm>
            <a:off x="4913313" y="409596"/>
            <a:ext cx="3929062" cy="6019800"/>
          </a:xfrm>
          <a:prstGeom prst="rect">
            <a:avLst/>
          </a:prstGeom>
          <a:noFill/>
          <a:ln w="9525">
            <a:noFill/>
            <a:miter lim="800000"/>
            <a:headEnd/>
            <a:tailEnd/>
          </a:ln>
        </p:spPr>
      </p:pic>
      <p:grpSp>
        <p:nvGrpSpPr>
          <p:cNvPr id="5" name="Group 11"/>
          <p:cNvGrpSpPr>
            <a:grpSpLocks/>
          </p:cNvGrpSpPr>
          <p:nvPr/>
        </p:nvGrpSpPr>
        <p:grpSpPr bwMode="auto">
          <a:xfrm>
            <a:off x="3346450" y="2328864"/>
            <a:ext cx="4273550" cy="1023938"/>
            <a:chOff x="2108" y="1467"/>
            <a:chExt cx="2692" cy="645"/>
          </a:xfrm>
        </p:grpSpPr>
        <p:sp>
          <p:nvSpPr>
            <p:cNvPr id="6" name="Text Box 4"/>
            <p:cNvSpPr txBox="1">
              <a:spLocks noChangeArrowheads="1"/>
            </p:cNvSpPr>
            <p:nvPr/>
          </p:nvSpPr>
          <p:spPr bwMode="auto">
            <a:xfrm>
              <a:off x="2108" y="1467"/>
              <a:ext cx="862" cy="288"/>
            </a:xfrm>
            <a:prstGeom prst="rect">
              <a:avLst/>
            </a:prstGeom>
            <a:noFill/>
            <a:ln w="38100">
              <a:noFill/>
              <a:miter lim="800000"/>
              <a:headEnd/>
              <a:tailEnd/>
            </a:ln>
          </p:spPr>
          <p:txBody>
            <a:bodyPr wrap="none" lIns="90000" tIns="46800" rIns="90000" bIns="46800">
              <a:spAutoFit/>
            </a:bodyPr>
            <a:lstStyle/>
            <a:p>
              <a:r>
                <a:rPr lang="fr-CA" dirty="0"/>
                <a:t>Tendons</a:t>
              </a:r>
            </a:p>
          </p:txBody>
        </p:sp>
        <p:sp>
          <p:nvSpPr>
            <p:cNvPr id="7" name="Line 6"/>
            <p:cNvSpPr>
              <a:spLocks noChangeShapeType="1"/>
            </p:cNvSpPr>
            <p:nvPr/>
          </p:nvSpPr>
          <p:spPr bwMode="auto">
            <a:xfrm>
              <a:off x="2688" y="1584"/>
              <a:ext cx="1536" cy="528"/>
            </a:xfrm>
            <a:prstGeom prst="line">
              <a:avLst/>
            </a:prstGeom>
            <a:noFill/>
            <a:ln w="38100">
              <a:solidFill>
                <a:srgbClr val="FF3300"/>
              </a:solidFill>
              <a:round/>
              <a:headEnd/>
              <a:tailEnd type="triangle" w="med" len="med"/>
            </a:ln>
          </p:spPr>
          <p:txBody>
            <a:bodyPr wrap="none" lIns="90000" tIns="46800" rIns="90000" bIns="46800" anchor="ctr">
              <a:spAutoFit/>
            </a:bodyPr>
            <a:lstStyle/>
            <a:p>
              <a:endParaRPr lang="fr-FR" dirty="0"/>
            </a:p>
          </p:txBody>
        </p:sp>
        <p:sp>
          <p:nvSpPr>
            <p:cNvPr id="8" name="Line 7"/>
            <p:cNvSpPr>
              <a:spLocks noChangeShapeType="1"/>
            </p:cNvSpPr>
            <p:nvPr/>
          </p:nvSpPr>
          <p:spPr bwMode="auto">
            <a:xfrm>
              <a:off x="2688" y="1584"/>
              <a:ext cx="2112" cy="48"/>
            </a:xfrm>
            <a:prstGeom prst="line">
              <a:avLst/>
            </a:prstGeom>
            <a:noFill/>
            <a:ln w="38100">
              <a:solidFill>
                <a:srgbClr val="FF3300"/>
              </a:solidFill>
              <a:round/>
              <a:headEnd/>
              <a:tailEnd type="triangle" w="med" len="med"/>
            </a:ln>
          </p:spPr>
          <p:txBody>
            <a:bodyPr lIns="90000" tIns="46800" rIns="90000" bIns="46800" anchor="ctr">
              <a:spAutoFit/>
            </a:bodyPr>
            <a:lstStyle/>
            <a:p>
              <a:endParaRPr lang="fr-FR" dirty="0"/>
            </a:p>
          </p:txBody>
        </p:sp>
      </p:grpSp>
      <p:grpSp>
        <p:nvGrpSpPr>
          <p:cNvPr id="9" name="Group 12"/>
          <p:cNvGrpSpPr>
            <a:grpSpLocks/>
          </p:cNvGrpSpPr>
          <p:nvPr/>
        </p:nvGrpSpPr>
        <p:grpSpPr bwMode="auto">
          <a:xfrm>
            <a:off x="3340100" y="3276600"/>
            <a:ext cx="3898900" cy="866775"/>
            <a:chOff x="2104" y="2064"/>
            <a:chExt cx="2456" cy="546"/>
          </a:xfrm>
        </p:grpSpPr>
        <p:sp>
          <p:nvSpPr>
            <p:cNvPr id="10" name="Text Box 5"/>
            <p:cNvSpPr txBox="1">
              <a:spLocks noChangeArrowheads="1"/>
            </p:cNvSpPr>
            <p:nvPr/>
          </p:nvSpPr>
          <p:spPr bwMode="auto">
            <a:xfrm>
              <a:off x="2104" y="2322"/>
              <a:ext cx="1001" cy="288"/>
            </a:xfrm>
            <a:prstGeom prst="rect">
              <a:avLst/>
            </a:prstGeom>
            <a:noFill/>
            <a:ln w="38100">
              <a:noFill/>
              <a:miter lim="800000"/>
              <a:headEnd/>
              <a:tailEnd/>
            </a:ln>
          </p:spPr>
          <p:txBody>
            <a:bodyPr wrap="none" lIns="90000" tIns="46800" rIns="90000" bIns="46800">
              <a:spAutoFit/>
            </a:bodyPr>
            <a:lstStyle/>
            <a:p>
              <a:r>
                <a:rPr lang="fr-CA" dirty="0"/>
                <a:t>Ligaments</a:t>
              </a:r>
            </a:p>
          </p:txBody>
        </p:sp>
        <p:sp>
          <p:nvSpPr>
            <p:cNvPr id="11" name="Line 8"/>
            <p:cNvSpPr>
              <a:spLocks noChangeShapeType="1"/>
            </p:cNvSpPr>
            <p:nvPr/>
          </p:nvSpPr>
          <p:spPr bwMode="auto">
            <a:xfrm flipV="1">
              <a:off x="2784" y="2256"/>
              <a:ext cx="1536" cy="192"/>
            </a:xfrm>
            <a:prstGeom prst="line">
              <a:avLst/>
            </a:prstGeom>
            <a:noFill/>
            <a:ln w="38100">
              <a:solidFill>
                <a:srgbClr val="FF3300"/>
              </a:solidFill>
              <a:round/>
              <a:headEnd/>
              <a:tailEnd type="triangle" w="med" len="med"/>
            </a:ln>
          </p:spPr>
          <p:txBody>
            <a:bodyPr wrap="none" lIns="90000" tIns="46800" rIns="90000" bIns="46800" anchor="ctr">
              <a:spAutoFit/>
            </a:bodyPr>
            <a:lstStyle/>
            <a:p>
              <a:endParaRPr lang="fr-FR" dirty="0"/>
            </a:p>
          </p:txBody>
        </p:sp>
        <p:sp>
          <p:nvSpPr>
            <p:cNvPr id="12" name="Line 9"/>
            <p:cNvSpPr>
              <a:spLocks noChangeShapeType="1"/>
            </p:cNvSpPr>
            <p:nvPr/>
          </p:nvSpPr>
          <p:spPr bwMode="auto">
            <a:xfrm flipV="1">
              <a:off x="2784" y="2064"/>
              <a:ext cx="1776" cy="384"/>
            </a:xfrm>
            <a:prstGeom prst="line">
              <a:avLst/>
            </a:prstGeom>
            <a:noFill/>
            <a:ln w="38100">
              <a:solidFill>
                <a:srgbClr val="FF3300"/>
              </a:solidFill>
              <a:round/>
              <a:headEnd/>
              <a:tailEnd type="triangle" w="med" len="med"/>
            </a:ln>
          </p:spPr>
          <p:txBody>
            <a:bodyPr wrap="none" lIns="90000" tIns="46800" rIns="90000" bIns="46800" anchor="ctr">
              <a:spAutoFit/>
            </a:bodyPr>
            <a:lstStyle/>
            <a:p>
              <a:endParaRPr lang="fr-FR" dirty="0"/>
            </a:p>
          </p:txBody>
        </p:sp>
        <p:sp>
          <p:nvSpPr>
            <p:cNvPr id="13" name="Line 10"/>
            <p:cNvSpPr>
              <a:spLocks noChangeShapeType="1"/>
            </p:cNvSpPr>
            <p:nvPr/>
          </p:nvSpPr>
          <p:spPr bwMode="auto">
            <a:xfrm>
              <a:off x="2784" y="2448"/>
              <a:ext cx="1776" cy="0"/>
            </a:xfrm>
            <a:prstGeom prst="line">
              <a:avLst/>
            </a:prstGeom>
            <a:noFill/>
            <a:ln w="38100">
              <a:solidFill>
                <a:srgbClr val="FF3300"/>
              </a:solidFill>
              <a:round/>
              <a:headEnd/>
              <a:tailEnd type="triangle" w="med" len="med"/>
            </a:ln>
          </p:spPr>
          <p:txBody>
            <a:bodyPr wrap="none" lIns="90000" tIns="46800" rIns="90000" bIns="46800" anchor="ctr">
              <a:spAutoFit/>
            </a:bodyPr>
            <a:lstStyle/>
            <a:p>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714488"/>
            <a:ext cx="8715436" cy="3970318"/>
          </a:xfrm>
          <a:prstGeom prst="rect">
            <a:avLst/>
          </a:prstGeom>
        </p:spPr>
        <p:txBody>
          <a:bodyPr wrap="square">
            <a:spAutoFit/>
          </a:bodyPr>
          <a:lstStyle/>
          <a:p>
            <a:pPr marL="342900" lvl="0" indent="-342900"/>
            <a:r>
              <a:rPr lang="fr-FR" sz="2800" dirty="0">
                <a:solidFill>
                  <a:srgbClr val="1F497D"/>
                </a:solidFill>
              </a:rPr>
              <a:t>4.3. T. </a:t>
            </a:r>
            <a:r>
              <a:rPr lang="fr-FR" sz="2800" dirty="0" smtClean="0">
                <a:solidFill>
                  <a:srgbClr val="1F497D"/>
                </a:solidFill>
              </a:rPr>
              <a:t>élastique</a:t>
            </a:r>
          </a:p>
          <a:p>
            <a:pPr marL="342900" lvl="0" indent="-342900"/>
            <a:r>
              <a:rPr lang="fr-FR" sz="2800" dirty="0" smtClean="0"/>
              <a:t>C’est une variété du T.C. fibreux dense où il y a prédominance des fibres (lames) élastiques qui se disposent entre de rares fibroblastes.</a:t>
            </a:r>
          </a:p>
          <a:p>
            <a:pPr marL="342900" lvl="0" indent="-342900"/>
            <a:endParaRPr lang="fr-FR" sz="2800" dirty="0" smtClean="0"/>
          </a:p>
          <a:p>
            <a:pPr marL="342900" lvl="0" indent="-342900"/>
            <a:r>
              <a:rPr lang="fr-FR" sz="2800" dirty="0" smtClean="0">
                <a:solidFill>
                  <a:srgbClr val="00B0F0"/>
                </a:solidFill>
              </a:rPr>
              <a:t>Exemples:</a:t>
            </a:r>
          </a:p>
          <a:p>
            <a:pPr marL="342900" lvl="0" indent="-342900"/>
            <a:r>
              <a:rPr lang="fr-FR" sz="2800" dirty="0"/>
              <a:t>L</a:t>
            </a:r>
            <a:r>
              <a:rPr lang="fr-FR" sz="2800" dirty="0" smtClean="0"/>
              <a:t>igament jaune de la nuque;</a:t>
            </a:r>
          </a:p>
          <a:p>
            <a:pPr marL="342900" lvl="0" indent="-342900"/>
            <a:r>
              <a:rPr lang="fr-FR" sz="2800" dirty="0"/>
              <a:t>E</a:t>
            </a:r>
            <a:r>
              <a:rPr lang="fr-FR" sz="2800" dirty="0" smtClean="0"/>
              <a:t>ntre les cellules musculaires lisses (comme dans la média des artères élastiques de gros calibre ex. aorte).</a:t>
            </a:r>
            <a:endParaRPr lang="fr-FR" dirty="0">
              <a:solidFill>
                <a:prstClr val="black"/>
              </a:solidFill>
            </a:endParaRPr>
          </a:p>
        </p:txBody>
      </p:sp>
      <p:sp>
        <p:nvSpPr>
          <p:cNvPr id="3" name="Titre 2"/>
          <p:cNvSpPr>
            <a:spLocks noGrp="1"/>
          </p:cNvSpPr>
          <p:nvPr>
            <p:ph type="title"/>
          </p:nvPr>
        </p:nvSpPr>
        <p:spPr>
          <a:xfrm>
            <a:off x="457200" y="274638"/>
            <a:ext cx="8229600" cy="1143000"/>
          </a:xfrm>
        </p:spPr>
        <p:txBody>
          <a:bodyPr/>
          <a:lstStyle/>
          <a:p>
            <a:r>
              <a:rPr lang="fr-FR" dirty="0" smtClean="0"/>
              <a:t>4.3. T. élastique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sto.ucl.ac.be/safe/images/08905070.jpg"/>
          <p:cNvPicPr>
            <a:picLocks noChangeAspect="1" noChangeArrowheads="1"/>
          </p:cNvPicPr>
          <p:nvPr/>
        </p:nvPicPr>
        <p:blipFill>
          <a:blip r:embed="rId2"/>
          <a:srcRect/>
          <a:stretch>
            <a:fillRect/>
          </a:stretch>
        </p:blipFill>
        <p:spPr bwMode="auto">
          <a:xfrm>
            <a:off x="1142976" y="257296"/>
            <a:ext cx="6789707" cy="4386150"/>
          </a:xfrm>
          <a:prstGeom prst="rect">
            <a:avLst/>
          </a:prstGeom>
          <a:noFill/>
        </p:spPr>
      </p:pic>
      <p:sp>
        <p:nvSpPr>
          <p:cNvPr id="6" name="ZoneTexte 5"/>
          <p:cNvSpPr txBox="1"/>
          <p:nvPr/>
        </p:nvSpPr>
        <p:spPr>
          <a:xfrm>
            <a:off x="642910" y="4817946"/>
            <a:ext cx="7572428" cy="1754326"/>
          </a:xfrm>
          <a:prstGeom prst="rect">
            <a:avLst/>
          </a:prstGeom>
          <a:noFill/>
        </p:spPr>
        <p:txBody>
          <a:bodyPr wrap="square" rtlCol="0">
            <a:spAutoFit/>
          </a:bodyPr>
          <a:lstStyle/>
          <a:p>
            <a:pPr algn="just"/>
            <a:r>
              <a:rPr lang="fr-FR" dirty="0" smtClean="0"/>
              <a:t>C. mésenchymateuses (cellules du T.C. non spécialisé et particulièrement abondantes chez l’embryon).</a:t>
            </a:r>
          </a:p>
          <a:p>
            <a:pPr algn="just"/>
            <a:r>
              <a:rPr lang="fr-FR" dirty="0" smtClean="0"/>
              <a:t>Petites; allongées ou étoilées; pauvres en cytoplasme; grand noyau à un ou plusieurs nucléoles; ont de nombreux et fins prolongements anastomosés.</a:t>
            </a:r>
          </a:p>
          <a:p>
            <a:pPr algn="just"/>
            <a:r>
              <a:rPr lang="fr-FR" dirty="0" smtClean="0"/>
              <a:t>C’est à partir d’elles que se développeront les tissus conjonctifs et de soutien adultes.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79972"/>
            <a:ext cx="8858312" cy="2677656"/>
          </a:xfrm>
          <a:prstGeom prst="rect">
            <a:avLst/>
          </a:prstGeom>
        </p:spPr>
        <p:txBody>
          <a:bodyPr wrap="square">
            <a:spAutoFit/>
          </a:bodyPr>
          <a:lstStyle/>
          <a:p>
            <a:pPr marL="342900" lvl="0" indent="-342900"/>
            <a:r>
              <a:rPr lang="fr-FR" sz="2800" dirty="0" smtClean="0">
                <a:solidFill>
                  <a:schemeClr val="tx2"/>
                </a:solidFill>
              </a:rPr>
              <a:t>5. T</a:t>
            </a:r>
            <a:r>
              <a:rPr lang="fr-FR" sz="2800" dirty="0">
                <a:solidFill>
                  <a:schemeClr val="tx2"/>
                </a:solidFill>
              </a:rPr>
              <a:t>. </a:t>
            </a:r>
            <a:r>
              <a:rPr lang="fr-FR" sz="2800" dirty="0" smtClean="0">
                <a:solidFill>
                  <a:schemeClr val="tx2"/>
                </a:solidFill>
              </a:rPr>
              <a:t>érectile</a:t>
            </a:r>
          </a:p>
          <a:p>
            <a:pPr marL="342900" lvl="0" indent="-342900"/>
            <a:r>
              <a:rPr lang="fr-FR" sz="2800" dirty="0" smtClean="0"/>
              <a:t>Fait de Capillaires sanguins (appelés: sinus veineux, lacs sanguins, aréoles ou cavernes) dont la lumière est irrégulière (dilatée ou aplatie).</a:t>
            </a:r>
          </a:p>
          <a:p>
            <a:pPr marL="342900" lvl="0" indent="-342900"/>
            <a:endParaRPr lang="fr-FR" sz="2800" dirty="0" smtClean="0"/>
          </a:p>
          <a:p>
            <a:pPr marL="342900" lvl="0" indent="-342900"/>
            <a:r>
              <a:rPr lang="fr-FR" sz="2800" dirty="0" smtClean="0">
                <a:solidFill>
                  <a:schemeClr val="tx2"/>
                </a:solidFill>
              </a:rPr>
              <a:t>6. T</a:t>
            </a:r>
            <a:r>
              <a:rPr lang="fr-FR" sz="2800" dirty="0">
                <a:solidFill>
                  <a:schemeClr val="tx2"/>
                </a:solidFill>
              </a:rPr>
              <a:t>. lymphoïde</a:t>
            </a:r>
            <a:endParaRPr lang="fr-FR" dirty="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521216"/>
            <a:ext cx="8501122" cy="5693866"/>
          </a:xfrm>
          <a:prstGeom prst="rect">
            <a:avLst/>
          </a:prstGeom>
          <a:noFill/>
        </p:spPr>
        <p:txBody>
          <a:bodyPr wrap="square" rtlCol="0">
            <a:spAutoFit/>
          </a:bodyPr>
          <a:lstStyle/>
          <a:p>
            <a:pPr algn="ctr"/>
            <a:r>
              <a:rPr lang="fr-FR" sz="2800" dirty="0" smtClean="0">
                <a:solidFill>
                  <a:srgbClr val="FF00FF"/>
                </a:solidFill>
              </a:rPr>
              <a:t>Cas particulier: Le stroma de la cornée.</a:t>
            </a:r>
          </a:p>
          <a:p>
            <a:endParaRPr lang="fr-FR" sz="2800" dirty="0" smtClean="0"/>
          </a:p>
          <a:p>
            <a:r>
              <a:rPr lang="fr-FR" sz="2800" dirty="0" smtClean="0"/>
              <a:t>La cornée un T.C. dense, orienté, transparente et avasculaire.</a:t>
            </a:r>
          </a:p>
          <a:p>
            <a:r>
              <a:rPr lang="fr-FR" sz="2800" dirty="0" smtClean="0"/>
              <a:t>Revêtue par chacune de ses surfaces par un épithélium.</a:t>
            </a:r>
          </a:p>
          <a:p>
            <a:r>
              <a:rPr lang="fr-FR" sz="2800" dirty="0" smtClean="0"/>
              <a:t>Nutrition par imbibition à partir de l’humeur aqueuse.</a:t>
            </a:r>
          </a:p>
          <a:p>
            <a:r>
              <a:rPr lang="fr-FR" sz="2800" dirty="0" smtClean="0"/>
              <a:t>Le stroma collagène, dense, occupe 90% de la cornée entre les 2 épithéliums.</a:t>
            </a:r>
          </a:p>
          <a:p>
            <a:endParaRPr lang="fr-FR" sz="2800" dirty="0" smtClean="0"/>
          </a:p>
          <a:p>
            <a:r>
              <a:rPr lang="fr-FR" sz="2800" dirty="0" smtClean="0"/>
              <a:t>Transparence du stroma conjonctif de la cornée:</a:t>
            </a:r>
          </a:p>
          <a:p>
            <a:pPr>
              <a:buFontTx/>
              <a:buChar char="-"/>
            </a:pPr>
            <a:r>
              <a:rPr lang="fr-FR" sz="2800" dirty="0" smtClean="0"/>
              <a:t> Absence de vaisseaux sanguins et lymphatiques;</a:t>
            </a:r>
          </a:p>
          <a:p>
            <a:pPr>
              <a:buFontTx/>
              <a:buChar char="-"/>
            </a:pPr>
            <a:r>
              <a:rPr lang="fr-FR" sz="2800" dirty="0"/>
              <a:t> </a:t>
            </a:r>
            <a:r>
              <a:rPr lang="fr-FR" sz="2800" dirty="0" smtClean="0"/>
              <a:t>Organisation du stroma cornéen.</a:t>
            </a:r>
          </a:p>
          <a:p>
            <a:endParaRPr lang="fr-FR"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6116" y="38290"/>
            <a:ext cx="2500330" cy="725470"/>
          </a:xfrm>
        </p:spPr>
        <p:txBody>
          <a:bodyPr>
            <a:normAutofit fontScale="90000"/>
          </a:bodyPr>
          <a:lstStyle/>
          <a:p>
            <a:r>
              <a:rPr lang="fr-FR" dirty="0" smtClean="0">
                <a:solidFill>
                  <a:srgbClr val="FF0000"/>
                </a:solidFill>
              </a:rPr>
              <a:t>Rôles:</a:t>
            </a:r>
            <a:endParaRPr lang="fr-FR" dirty="0">
              <a:solidFill>
                <a:srgbClr val="FF0000"/>
              </a:solidFill>
            </a:endParaRPr>
          </a:p>
        </p:txBody>
      </p:sp>
      <p:sp>
        <p:nvSpPr>
          <p:cNvPr id="5" name="ZoneTexte 4"/>
          <p:cNvSpPr txBox="1"/>
          <p:nvPr/>
        </p:nvSpPr>
        <p:spPr>
          <a:xfrm>
            <a:off x="214282" y="780113"/>
            <a:ext cx="8715436" cy="5632311"/>
          </a:xfrm>
          <a:prstGeom prst="rect">
            <a:avLst/>
          </a:prstGeom>
          <a:noFill/>
        </p:spPr>
        <p:txBody>
          <a:bodyPr wrap="square" rtlCol="0">
            <a:spAutoFit/>
          </a:bodyPr>
          <a:lstStyle/>
          <a:p>
            <a:pPr algn="just"/>
            <a:r>
              <a:rPr lang="fr-FR" sz="2400" dirty="0" smtClean="0">
                <a:solidFill>
                  <a:srgbClr val="FF00FF"/>
                </a:solidFill>
              </a:rPr>
              <a:t>T.C. lâche:</a:t>
            </a:r>
          </a:p>
          <a:p>
            <a:pPr algn="just"/>
            <a:endParaRPr lang="fr-FR" sz="2400" dirty="0" smtClean="0">
              <a:solidFill>
                <a:srgbClr val="FF00FF"/>
              </a:solidFill>
            </a:endParaRPr>
          </a:p>
          <a:p>
            <a:pPr algn="just">
              <a:buFont typeface="Wingdings" pitchFamily="2" charset="2"/>
              <a:buChar char="ü"/>
            </a:pPr>
            <a:r>
              <a:rPr lang="fr-FR" sz="2400" dirty="0" smtClean="0"/>
              <a:t>Rôle mécanique et métabolique de soutien et d’emballage des divers tissus et organes;</a:t>
            </a:r>
          </a:p>
          <a:p>
            <a:pPr algn="just"/>
            <a:endParaRPr lang="fr-FR" sz="2400" dirty="0" smtClean="0"/>
          </a:p>
          <a:p>
            <a:pPr algn="just">
              <a:buFont typeface="Wingdings" pitchFamily="2" charset="2"/>
              <a:buChar char="ü"/>
            </a:pPr>
            <a:r>
              <a:rPr lang="fr-FR" sz="2400" dirty="0" smtClean="0"/>
              <a:t>Contient les vaisseaux sanguins et lymphatiques qui alimentent et drainent les organes;</a:t>
            </a:r>
          </a:p>
          <a:p>
            <a:pPr algn="just"/>
            <a:endParaRPr lang="fr-FR" sz="2400" dirty="0" smtClean="0"/>
          </a:p>
          <a:p>
            <a:pPr algn="just">
              <a:buFont typeface="Wingdings" pitchFamily="2" charset="2"/>
              <a:buChar char="ü"/>
            </a:pPr>
            <a:r>
              <a:rPr lang="fr-FR" sz="2400" dirty="0" smtClean="0"/>
              <a:t>Assure le passage, dans les deux sens, de nombreuses substances entre le sang et les autres tissus;</a:t>
            </a:r>
          </a:p>
          <a:p>
            <a:pPr algn="just"/>
            <a:endParaRPr lang="fr-FR" sz="2400" dirty="0" smtClean="0"/>
          </a:p>
          <a:p>
            <a:pPr algn="just">
              <a:buFont typeface="Wingdings" pitchFamily="2" charset="2"/>
              <a:buChar char="ü"/>
            </a:pPr>
            <a:r>
              <a:rPr lang="fr-FR" sz="2400" dirty="0" smtClean="0"/>
              <a:t>Entoure les nerfs;</a:t>
            </a:r>
          </a:p>
          <a:p>
            <a:pPr algn="just"/>
            <a:endParaRPr lang="fr-FR" sz="2400" dirty="0" smtClean="0"/>
          </a:p>
          <a:p>
            <a:pPr algn="just">
              <a:buFont typeface="Wingdings" pitchFamily="2" charset="2"/>
              <a:buChar char="ü"/>
            </a:pPr>
            <a:r>
              <a:rPr lang="fr-FR" sz="2400" dirty="0" smtClean="0"/>
              <a:t>Rôle majeur dans les réactions inflammatoires et dans les phénomènes immunitaires;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666351"/>
            <a:ext cx="8215370" cy="5262979"/>
          </a:xfrm>
          <a:prstGeom prst="rect">
            <a:avLst/>
          </a:prstGeom>
        </p:spPr>
        <p:txBody>
          <a:bodyPr wrap="square">
            <a:spAutoFit/>
          </a:bodyPr>
          <a:lstStyle/>
          <a:p>
            <a:pPr lvl="0" algn="just">
              <a:lnSpc>
                <a:spcPct val="200000"/>
              </a:lnSpc>
              <a:buFont typeface="Wingdings" pitchFamily="2" charset="2"/>
              <a:buChar char="ü"/>
            </a:pPr>
            <a:r>
              <a:rPr lang="fr-FR" sz="2400" dirty="0">
                <a:solidFill>
                  <a:srgbClr val="FFFF00"/>
                </a:solidFill>
              </a:rPr>
              <a:t>Rôle fondamental dans les processus de réparation et de </a:t>
            </a:r>
            <a:r>
              <a:rPr lang="fr-FR" sz="2400" dirty="0" smtClean="0">
                <a:solidFill>
                  <a:srgbClr val="FFFF00"/>
                </a:solidFill>
              </a:rPr>
              <a:t>cicatrisation par :</a:t>
            </a:r>
          </a:p>
          <a:p>
            <a:pPr lvl="0" algn="just">
              <a:lnSpc>
                <a:spcPct val="200000"/>
              </a:lnSpc>
            </a:pPr>
            <a:r>
              <a:rPr lang="fr-FR" sz="2400" dirty="0" smtClean="0">
                <a:solidFill>
                  <a:srgbClr val="FFFF00"/>
                </a:solidFill>
              </a:rPr>
              <a:t>la </a:t>
            </a:r>
            <a:r>
              <a:rPr lang="fr-FR" sz="2400" dirty="0">
                <a:solidFill>
                  <a:srgbClr val="FFFF00"/>
                </a:solidFill>
              </a:rPr>
              <a:t>prolifération des fibroblastes, leur transformation en </a:t>
            </a:r>
            <a:r>
              <a:rPr lang="fr-FR" sz="2400" dirty="0" err="1">
                <a:solidFill>
                  <a:srgbClr val="FFFF00"/>
                </a:solidFill>
              </a:rPr>
              <a:t>myofibroblastes</a:t>
            </a:r>
            <a:r>
              <a:rPr lang="fr-FR" sz="2400" dirty="0">
                <a:solidFill>
                  <a:srgbClr val="FFFF00"/>
                </a:solidFill>
              </a:rPr>
              <a:t> (augmentation du volume, apparition d’une contractilité, mise en place de jonctions communicantes et développement des capacités sécrétoires) et la production des macromolécules de la MEC.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0034" y="214290"/>
            <a:ext cx="8072494" cy="523220"/>
          </a:xfrm>
          <a:prstGeom prst="rect">
            <a:avLst/>
          </a:prstGeom>
          <a:noFill/>
        </p:spPr>
        <p:txBody>
          <a:bodyPr wrap="square" rtlCol="0">
            <a:spAutoFit/>
          </a:bodyPr>
          <a:lstStyle/>
          <a:p>
            <a:pPr algn="ctr"/>
            <a:r>
              <a:rPr lang="fr-FR" sz="2800" dirty="0" smtClean="0">
                <a:solidFill>
                  <a:srgbClr val="FF0000"/>
                </a:solidFill>
              </a:rPr>
              <a:t>La connectivite ou maladie systémique</a:t>
            </a:r>
            <a:endParaRPr lang="fr-FR" sz="2800" dirty="0">
              <a:solidFill>
                <a:srgbClr val="FF0000"/>
              </a:solidFill>
            </a:endParaRPr>
          </a:p>
        </p:txBody>
      </p:sp>
      <p:sp>
        <p:nvSpPr>
          <p:cNvPr id="5" name="ZoneTexte 4"/>
          <p:cNvSpPr txBox="1"/>
          <p:nvPr/>
        </p:nvSpPr>
        <p:spPr>
          <a:xfrm>
            <a:off x="500034" y="785794"/>
            <a:ext cx="8358246" cy="5632311"/>
          </a:xfrm>
          <a:prstGeom prst="rect">
            <a:avLst/>
          </a:prstGeom>
          <a:noFill/>
        </p:spPr>
        <p:txBody>
          <a:bodyPr wrap="square" rtlCol="0">
            <a:spAutoFit/>
          </a:bodyPr>
          <a:lstStyle/>
          <a:p>
            <a:pPr algn="just">
              <a:lnSpc>
                <a:spcPct val="150000"/>
              </a:lnSpc>
            </a:pPr>
            <a:r>
              <a:rPr lang="fr-FR" sz="2400" dirty="0" smtClean="0"/>
              <a:t>= toute maladie caractérisée par une atteinte inflammatoire et immunologique du tissu conjonctif et par la diffusion des lésions. </a:t>
            </a:r>
          </a:p>
          <a:p>
            <a:pPr algn="just">
              <a:lnSpc>
                <a:spcPct val="150000"/>
              </a:lnSpc>
            </a:pPr>
            <a:r>
              <a:rPr lang="fr-FR" sz="2400" dirty="0" smtClean="0"/>
              <a:t>Synonymes: collagénose, maladie de système.</a:t>
            </a:r>
          </a:p>
          <a:p>
            <a:pPr algn="just">
              <a:lnSpc>
                <a:spcPct val="150000"/>
              </a:lnSpc>
            </a:pPr>
            <a:r>
              <a:rPr lang="fr-FR" sz="2400" dirty="0" smtClean="0"/>
              <a:t>Causes inconnues.</a:t>
            </a:r>
          </a:p>
          <a:p>
            <a:pPr algn="just">
              <a:lnSpc>
                <a:spcPct val="150000"/>
              </a:lnSpc>
            </a:pPr>
            <a:r>
              <a:rPr lang="fr-FR" sz="2400" dirty="0" smtClean="0"/>
              <a:t>	Mais, trouble du système immunitaire: présence de certains auto-anticorps dirigés contres les propres constituants des cellules de l’organisme.</a:t>
            </a:r>
          </a:p>
          <a:p>
            <a:pPr algn="just">
              <a:lnSpc>
                <a:spcPct val="150000"/>
              </a:lnSpc>
            </a:pPr>
            <a:r>
              <a:rPr lang="fr-FR" sz="2400" dirty="0" smtClean="0"/>
              <a:t>Symptômes: le T.C. étant présent dans tout l’organisme, tous les organes sont susceptibles d’être atteints (atteintes articulaires, cutanée, cardiaque, pulmonaire, hépatique, rénale,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026930"/>
            <a:ext cx="8643998" cy="4616648"/>
          </a:xfrm>
          <a:prstGeom prst="rect">
            <a:avLst/>
          </a:prstGeom>
        </p:spPr>
        <p:txBody>
          <a:bodyPr wrap="square">
            <a:spAutoFit/>
          </a:bodyPr>
          <a:lstStyle/>
          <a:p>
            <a:pPr algn="just">
              <a:lnSpc>
                <a:spcPct val="150000"/>
              </a:lnSpc>
            </a:pPr>
            <a:r>
              <a:rPr lang="fr-FR" sz="2800" dirty="0" smtClean="0">
                <a:solidFill>
                  <a:srgbClr val="FF0000"/>
                </a:solidFill>
              </a:rPr>
              <a:t>Exemple de maladies systémiques:</a:t>
            </a:r>
          </a:p>
          <a:p>
            <a:pPr algn="just">
              <a:lnSpc>
                <a:spcPct val="150000"/>
              </a:lnSpc>
            </a:pPr>
            <a:r>
              <a:rPr lang="fr-FR" sz="2800" dirty="0" smtClean="0">
                <a:solidFill>
                  <a:srgbClr val="FF0000"/>
                </a:solidFill>
              </a:rPr>
              <a:t> </a:t>
            </a:r>
            <a:r>
              <a:rPr lang="fr-FR" sz="2800" dirty="0" smtClean="0">
                <a:solidFill>
                  <a:srgbClr val="00B0F0"/>
                </a:solidFill>
              </a:rPr>
              <a:t>Polyarthrite rhumatoïde: </a:t>
            </a:r>
          </a:p>
          <a:p>
            <a:pPr algn="just">
              <a:lnSpc>
                <a:spcPct val="150000"/>
              </a:lnSpc>
            </a:pPr>
            <a:r>
              <a:rPr lang="fr-FR" sz="2800" dirty="0" smtClean="0"/>
              <a:t>	- maladie rhumatismale inflammatoire;</a:t>
            </a:r>
          </a:p>
          <a:p>
            <a:pPr algn="just">
              <a:lnSpc>
                <a:spcPct val="150000"/>
              </a:lnSpc>
            </a:pPr>
            <a:r>
              <a:rPr lang="fr-FR" sz="2800" dirty="0" smtClean="0"/>
              <a:t>	- atteinte de la synoviale (membrane conjonctive tapissant la face interne des articulations);</a:t>
            </a:r>
          </a:p>
          <a:p>
            <a:pPr algn="just">
              <a:lnSpc>
                <a:spcPct val="150000"/>
              </a:lnSpc>
            </a:pPr>
            <a:r>
              <a:rPr lang="fr-FR" sz="2800" dirty="0" smtClean="0"/>
              <a:t>	- 1% de la population (3/4 femmes);</a:t>
            </a:r>
          </a:p>
          <a:p>
            <a:pPr algn="just">
              <a:lnSpc>
                <a:spcPct val="150000"/>
              </a:lnSpc>
            </a:pPr>
            <a:r>
              <a:rPr lang="fr-FR" sz="2800" dirty="0" smtClean="0"/>
              <a:t>	- cause inconnue;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sto.ucl.ac.be/safe/images/08905121.jpg"/>
          <p:cNvPicPr>
            <a:picLocks noChangeAspect="1" noChangeArrowheads="1"/>
          </p:cNvPicPr>
          <p:nvPr/>
        </p:nvPicPr>
        <p:blipFill>
          <a:blip r:embed="rId2"/>
          <a:srcRect/>
          <a:stretch>
            <a:fillRect/>
          </a:stretch>
        </p:blipFill>
        <p:spPr bwMode="auto">
          <a:xfrm>
            <a:off x="5072066" y="214290"/>
            <a:ext cx="3857654" cy="6338869"/>
          </a:xfrm>
          <a:prstGeom prst="rect">
            <a:avLst/>
          </a:prstGeom>
          <a:noFill/>
        </p:spPr>
      </p:pic>
      <p:pic>
        <p:nvPicPr>
          <p:cNvPr id="5" name="Picture 4" descr="http://www.isto.ucl.ac.be/safe/images/08905100.jpg"/>
          <p:cNvPicPr>
            <a:picLocks noChangeAspect="1" noChangeArrowheads="1"/>
          </p:cNvPicPr>
          <p:nvPr/>
        </p:nvPicPr>
        <p:blipFill>
          <a:blip r:embed="rId3"/>
          <a:srcRect/>
          <a:stretch>
            <a:fillRect/>
          </a:stretch>
        </p:blipFill>
        <p:spPr bwMode="auto">
          <a:xfrm>
            <a:off x="71406" y="3571876"/>
            <a:ext cx="4762500" cy="3057525"/>
          </a:xfrm>
          <a:prstGeom prst="rect">
            <a:avLst/>
          </a:prstGeom>
          <a:noFill/>
        </p:spPr>
      </p:pic>
      <p:pic>
        <p:nvPicPr>
          <p:cNvPr id="6" name="Picture 6" descr="http://www.isto.ucl.ac.be/safe/images/08905090.jpg"/>
          <p:cNvPicPr>
            <a:picLocks noChangeAspect="1" noChangeArrowheads="1"/>
          </p:cNvPicPr>
          <p:nvPr/>
        </p:nvPicPr>
        <p:blipFill>
          <a:blip r:embed="rId4"/>
          <a:srcRect/>
          <a:stretch>
            <a:fillRect/>
          </a:stretch>
        </p:blipFill>
        <p:spPr bwMode="auto">
          <a:xfrm>
            <a:off x="95252" y="147636"/>
            <a:ext cx="4762500" cy="3067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214290"/>
            <a:ext cx="8072494" cy="1661993"/>
          </a:xfrm>
          <a:prstGeom prst="rect">
            <a:avLst/>
          </a:prstGeom>
          <a:noFill/>
        </p:spPr>
        <p:txBody>
          <a:bodyPr wrap="square" rtlCol="0">
            <a:spAutoFit/>
          </a:bodyPr>
          <a:lstStyle/>
          <a:p>
            <a:pPr lvl="0" algn="just">
              <a:buFont typeface="Wingdings" pitchFamily="2" charset="2"/>
              <a:buChar char="Ø"/>
            </a:pPr>
            <a:r>
              <a:rPr lang="fr-FR" sz="2800" dirty="0">
                <a:solidFill>
                  <a:prstClr val="black"/>
                </a:solidFill>
              </a:rPr>
              <a:t> </a:t>
            </a:r>
            <a:r>
              <a:rPr lang="fr-FR" sz="2800" b="1" dirty="0" smtClean="0">
                <a:solidFill>
                  <a:srgbClr val="FF0000"/>
                </a:solidFill>
              </a:rPr>
              <a:t>Cellules mobiles (dites libres): </a:t>
            </a:r>
            <a:r>
              <a:rPr lang="fr-FR" sz="2800" dirty="0" smtClean="0">
                <a:solidFill>
                  <a:srgbClr val="FFFF00"/>
                </a:solidFill>
              </a:rPr>
              <a:t>ce sont les cellules du système immunitaire: lymphocytes, plasmocytes, monocytes, macrophages, granulocytes et mastocytes.  </a:t>
            </a:r>
            <a:endParaRPr lang="fr-FR" sz="2800" dirty="0">
              <a:solidFill>
                <a:srgbClr val="FFFF00"/>
              </a:solidFill>
            </a:endParaRPr>
          </a:p>
          <a:p>
            <a:pPr algn="just"/>
            <a:endParaRPr lang="fr-FR" dirty="0"/>
          </a:p>
        </p:txBody>
      </p:sp>
      <p:sp>
        <p:nvSpPr>
          <p:cNvPr id="6" name="ZoneTexte 5"/>
          <p:cNvSpPr txBox="1"/>
          <p:nvPr/>
        </p:nvSpPr>
        <p:spPr>
          <a:xfrm>
            <a:off x="571472" y="2101888"/>
            <a:ext cx="7858180" cy="4031873"/>
          </a:xfrm>
          <a:prstGeom prst="rect">
            <a:avLst/>
          </a:prstGeom>
          <a:noFill/>
        </p:spPr>
        <p:txBody>
          <a:bodyPr wrap="square" rtlCol="0">
            <a:spAutoFit/>
          </a:bodyPr>
          <a:lstStyle/>
          <a:p>
            <a:pPr algn="ctr"/>
            <a:r>
              <a:rPr lang="fr-FR" sz="3200" b="1" dirty="0" smtClean="0"/>
              <a:t>2. Fibres:</a:t>
            </a:r>
          </a:p>
          <a:p>
            <a:pPr algn="ctr"/>
            <a:endParaRPr lang="fr-FR" sz="2800" b="1" dirty="0" smtClean="0"/>
          </a:p>
          <a:p>
            <a:pPr algn="just">
              <a:buFont typeface="Wingdings" pitchFamily="2" charset="2"/>
              <a:buChar char="Ø"/>
            </a:pPr>
            <a:r>
              <a:rPr lang="fr-FR" sz="2800" dirty="0" smtClean="0"/>
              <a:t> </a:t>
            </a:r>
            <a:r>
              <a:rPr lang="fr-FR" sz="2800" b="1" dirty="0" smtClean="0">
                <a:solidFill>
                  <a:srgbClr val="C00000"/>
                </a:solidFill>
              </a:rPr>
              <a:t>Fibres de collagène</a:t>
            </a:r>
            <a:r>
              <a:rPr lang="fr-FR" sz="2800" dirty="0" smtClean="0"/>
              <a:t>: (visibles en MO) </a:t>
            </a:r>
          </a:p>
          <a:p>
            <a:pPr algn="just">
              <a:buFontTx/>
              <a:buChar char="-"/>
            </a:pPr>
            <a:r>
              <a:rPr lang="fr-FR" sz="2800" dirty="0" smtClean="0"/>
              <a:t>Faisceaux plus ou moins onduleux;</a:t>
            </a:r>
          </a:p>
          <a:p>
            <a:pPr algn="just">
              <a:buFontTx/>
              <a:buChar char="-"/>
            </a:pPr>
            <a:r>
              <a:rPr lang="fr-FR" sz="2800" dirty="0" smtClean="0"/>
              <a:t>Fibres non anastomosées;</a:t>
            </a:r>
          </a:p>
          <a:p>
            <a:pPr algn="just">
              <a:buFontTx/>
              <a:buChar char="-"/>
            </a:pPr>
            <a:r>
              <a:rPr lang="fr-FR" sz="2800" dirty="0"/>
              <a:t> </a:t>
            </a:r>
            <a:r>
              <a:rPr lang="fr-FR" sz="2800" dirty="0" smtClean="0"/>
              <a:t>2O à 100 nm de </a:t>
            </a:r>
            <a:r>
              <a:rPr lang="el-GR" sz="2800" dirty="0" smtClean="0"/>
              <a:t>Φ</a:t>
            </a:r>
            <a:r>
              <a:rPr lang="fr-FR" sz="2800" dirty="0" smtClean="0"/>
              <a:t>;</a:t>
            </a:r>
          </a:p>
          <a:p>
            <a:pPr algn="just">
              <a:buFontTx/>
              <a:buChar char="-"/>
            </a:pPr>
            <a:r>
              <a:rPr lang="fr-FR" sz="2800" dirty="0"/>
              <a:t> S</a:t>
            </a:r>
            <a:r>
              <a:rPr lang="fr-FR" sz="2800" dirty="0" smtClean="0"/>
              <a:t>triation transversale due à l’alternance de bandes sombres et claires;</a:t>
            </a:r>
          </a:p>
          <a:p>
            <a:pPr algn="just">
              <a:buFontTx/>
              <a:buChar char="-"/>
            </a:pPr>
            <a:r>
              <a:rPr lang="fr-FR" sz="2800" dirty="0" smtClean="0"/>
              <a:t> </a:t>
            </a:r>
            <a:r>
              <a:rPr lang="fr-FR" sz="2800" dirty="0"/>
              <a:t>L</a:t>
            </a:r>
            <a:r>
              <a:rPr lang="fr-FR" sz="2800" dirty="0" smtClean="0"/>
              <a:t>ongueur indéterminée.</a:t>
            </a: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to.ucl.ac.be/safe/images/08905160.jpg"/>
          <p:cNvPicPr>
            <a:picLocks noChangeAspect="1" noChangeArrowheads="1"/>
          </p:cNvPicPr>
          <p:nvPr/>
        </p:nvPicPr>
        <p:blipFill>
          <a:blip r:embed="rId2"/>
          <a:srcRect/>
          <a:stretch>
            <a:fillRect/>
          </a:stretch>
        </p:blipFill>
        <p:spPr bwMode="auto">
          <a:xfrm>
            <a:off x="55563" y="71414"/>
            <a:ext cx="9048780" cy="5881707"/>
          </a:xfrm>
          <a:prstGeom prst="rect">
            <a:avLst/>
          </a:prstGeom>
          <a:noFill/>
        </p:spPr>
      </p:pic>
      <p:sp>
        <p:nvSpPr>
          <p:cNvPr id="7" name="ZoneTexte 6"/>
          <p:cNvSpPr txBox="1"/>
          <p:nvPr/>
        </p:nvSpPr>
        <p:spPr>
          <a:xfrm>
            <a:off x="1099623" y="6072206"/>
            <a:ext cx="6687087" cy="646331"/>
          </a:xfrm>
          <a:prstGeom prst="rect">
            <a:avLst/>
          </a:prstGeom>
          <a:noFill/>
        </p:spPr>
        <p:txBody>
          <a:bodyPr wrap="none" rtlCol="0">
            <a:spAutoFit/>
          </a:bodyPr>
          <a:lstStyle/>
          <a:p>
            <a:r>
              <a:rPr lang="fr-FR" dirty="0" smtClean="0"/>
              <a:t>Fibres de collagènes dans une préparation de peau colorées en bleu </a:t>
            </a:r>
          </a:p>
          <a:p>
            <a:r>
              <a:rPr lang="fr-FR" dirty="0" smtClean="0"/>
              <a:t>selon une méthode </a:t>
            </a:r>
            <a:r>
              <a:rPr lang="fr-FR" dirty="0" err="1" smtClean="0"/>
              <a:t>trichromique</a:t>
            </a:r>
            <a:r>
              <a:rPr lang="fr-FR" dirty="0" smtClean="0"/>
              <a:t>.  </a:t>
            </a:r>
            <a:r>
              <a:rPr lang="fr-FR" dirty="0" err="1" smtClean="0"/>
              <a:t>Protofibrilles</a:t>
            </a:r>
            <a:r>
              <a:rPr lang="fr-FR" dirty="0" smtClean="0">
                <a:sym typeface="Wingdings" pitchFamily="2" charset="2"/>
              </a:rPr>
              <a:t>fibrilles</a:t>
            </a:r>
            <a:r>
              <a:rPr lang="fr-FR" dirty="0" smtClean="0"/>
              <a:t>faisceaux.</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sto.ucl.ac.be/safe/images/08905170.jpg"/>
          <p:cNvPicPr>
            <a:picLocks noChangeAspect="1" noChangeArrowheads="1"/>
          </p:cNvPicPr>
          <p:nvPr/>
        </p:nvPicPr>
        <p:blipFill>
          <a:blip r:embed="rId2"/>
          <a:srcRect/>
          <a:stretch>
            <a:fillRect/>
          </a:stretch>
        </p:blipFill>
        <p:spPr bwMode="auto">
          <a:xfrm rot="5400000">
            <a:off x="2231572" y="-1126006"/>
            <a:ext cx="4347499" cy="6762776"/>
          </a:xfrm>
          <a:prstGeom prst="rect">
            <a:avLst/>
          </a:prstGeom>
          <a:noFill/>
        </p:spPr>
      </p:pic>
      <p:sp>
        <p:nvSpPr>
          <p:cNvPr id="5" name="ZoneTexte 4"/>
          <p:cNvSpPr txBox="1"/>
          <p:nvPr/>
        </p:nvSpPr>
        <p:spPr>
          <a:xfrm>
            <a:off x="285720" y="4857760"/>
            <a:ext cx="8689943" cy="1754326"/>
          </a:xfrm>
          <a:prstGeom prst="rect">
            <a:avLst/>
          </a:prstGeom>
          <a:noFill/>
        </p:spPr>
        <p:txBody>
          <a:bodyPr wrap="none" rtlCol="0">
            <a:spAutoFit/>
          </a:bodyPr>
          <a:lstStyle/>
          <a:p>
            <a:pPr algn="just"/>
            <a:r>
              <a:rPr lang="fr-FR" dirty="0" err="1" smtClean="0"/>
              <a:t>Protofibrille</a:t>
            </a:r>
            <a:r>
              <a:rPr lang="fr-FR" dirty="0" smtClean="0"/>
              <a:t> de </a:t>
            </a:r>
            <a:r>
              <a:rPr lang="fr-FR" dirty="0" err="1" smtClean="0"/>
              <a:t>tropocollagèn</a:t>
            </a:r>
            <a:r>
              <a:rPr lang="fr-FR" dirty="0" smtClean="0"/>
              <a:t>: 280 nm en longueur et 1 à 2 nm en épaisseur.</a:t>
            </a:r>
          </a:p>
          <a:p>
            <a:pPr algn="just"/>
            <a:r>
              <a:rPr lang="fr-FR" dirty="0" smtClean="0"/>
              <a:t>Trimère, composé de trois monomères ou chaînes alpha.</a:t>
            </a:r>
          </a:p>
          <a:p>
            <a:pPr algn="just"/>
            <a:r>
              <a:rPr lang="fr-FR" dirty="0" smtClean="0"/>
              <a:t> Chaîne (A) = un polypeptide hélicoïdal, dont chaque spire mesure ≈ 1 nm et contient 3 </a:t>
            </a:r>
            <a:r>
              <a:rPr lang="fr-FR" dirty="0" err="1" smtClean="0"/>
              <a:t>aa</a:t>
            </a:r>
            <a:r>
              <a:rPr lang="fr-FR" dirty="0" smtClean="0"/>
              <a:t>.</a:t>
            </a:r>
          </a:p>
          <a:p>
            <a:pPr algn="just"/>
            <a:r>
              <a:rPr lang="fr-FR" dirty="0" smtClean="0"/>
              <a:t> Les 3 monomères spiralés sont à leur tour enroulés les uns autour des autres </a:t>
            </a:r>
            <a:r>
              <a:rPr lang="fr-FR" dirty="0" smtClean="0">
                <a:sym typeface="Wingdings" pitchFamily="2" charset="2"/>
              </a:rPr>
              <a:t></a:t>
            </a:r>
            <a:r>
              <a:rPr lang="fr-FR" dirty="0" smtClean="0"/>
              <a:t> hélice (B) </a:t>
            </a:r>
          </a:p>
          <a:p>
            <a:pPr algn="just"/>
            <a:r>
              <a:rPr lang="fr-FR" dirty="0" smtClean="0"/>
              <a:t>dont chaque tour de spire mesure environ 8,6 nm et contient 10 acides aminés. </a:t>
            </a:r>
          </a:p>
          <a:p>
            <a:pPr algn="just"/>
            <a:r>
              <a:rPr lang="fr-FR" dirty="0" smtClean="0"/>
              <a:t>Leurs extrémités ne sont pas spiralées.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06" y="71414"/>
            <a:ext cx="6677025" cy="43719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929322" y="4429133"/>
            <a:ext cx="3143272"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785794"/>
            <a:ext cx="8715436" cy="5632311"/>
          </a:xfrm>
          <a:prstGeom prst="rect">
            <a:avLst/>
          </a:prstGeom>
          <a:noFill/>
        </p:spPr>
        <p:txBody>
          <a:bodyPr wrap="square" rtlCol="0">
            <a:spAutoFit/>
          </a:bodyPr>
          <a:lstStyle/>
          <a:p>
            <a:pPr algn="just"/>
            <a:r>
              <a:rPr lang="fr-FR" sz="2400" dirty="0" smtClean="0">
                <a:solidFill>
                  <a:srgbClr val="FF0000"/>
                </a:solidFill>
                <a:latin typeface="Times New Roman" pitchFamily="18" charset="0"/>
                <a:cs typeface="Times New Roman" pitchFamily="18" charset="0"/>
                <a:hlinkClick r:id="rId2" action="ppaction://hlinkfile"/>
              </a:rPr>
              <a:t>La production de collagène</a:t>
            </a:r>
            <a:r>
              <a:rPr lang="fr-FR" sz="2400" dirty="0" smtClean="0">
                <a:latin typeface="Times New Roman" pitchFamily="18" charset="0"/>
                <a:cs typeface="Times New Roman" pitchFamily="18" charset="0"/>
              </a:rPr>
              <a:t> débute par la synthèse d'un précurseur, le </a:t>
            </a:r>
            <a:r>
              <a:rPr lang="fr-FR" sz="2400" dirty="0" err="1" smtClean="0">
                <a:latin typeface="Times New Roman" pitchFamily="18" charset="0"/>
                <a:cs typeface="Times New Roman" pitchFamily="18" charset="0"/>
              </a:rPr>
              <a:t>procollagène</a:t>
            </a:r>
            <a:r>
              <a:rPr lang="fr-FR" sz="2400" dirty="0" smtClean="0">
                <a:latin typeface="Times New Roman" pitchFamily="18" charset="0"/>
                <a:cs typeface="Times New Roman" pitchFamily="18" charset="0"/>
              </a:rPr>
              <a:t>. </a:t>
            </a:r>
          </a:p>
          <a:p>
            <a:pPr algn="just"/>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Les chaînes du </a:t>
            </a:r>
            <a:r>
              <a:rPr lang="fr-FR" sz="2400" dirty="0" err="1" smtClean="0">
                <a:latin typeface="Times New Roman" pitchFamily="18" charset="0"/>
                <a:cs typeface="Times New Roman" pitchFamily="18" charset="0"/>
              </a:rPr>
              <a:t>procollagène</a:t>
            </a:r>
            <a:r>
              <a:rPr lang="fr-FR" sz="2400" dirty="0" smtClean="0">
                <a:latin typeface="Times New Roman" pitchFamily="18" charset="0"/>
                <a:cs typeface="Times New Roman" pitchFamily="18" charset="0"/>
              </a:rPr>
              <a:t> sont produites individuellement dans le RER et associées en trimères hélicoïdaux dans le complexe de Golgi. </a:t>
            </a:r>
          </a:p>
          <a:p>
            <a:pPr algn="just"/>
            <a:r>
              <a:rPr lang="fr-FR" sz="2400" dirty="0" smtClean="0">
                <a:latin typeface="Times New Roman" pitchFamily="18" charset="0"/>
                <a:cs typeface="Times New Roman" pitchFamily="18" charset="0"/>
              </a:rPr>
              <a:t>Ceux-ci sont transportés dans des vésicules golgiennes  vers la membrane plasmique et </a:t>
            </a:r>
            <a:r>
              <a:rPr lang="fr-FR" sz="2400" dirty="0" err="1" smtClean="0">
                <a:latin typeface="Times New Roman" pitchFamily="18" charset="0"/>
                <a:cs typeface="Times New Roman" pitchFamily="18" charset="0"/>
              </a:rPr>
              <a:t>exocytés</a:t>
            </a:r>
            <a:r>
              <a:rPr lang="fr-FR" sz="2400" dirty="0" smtClean="0">
                <a:latin typeface="Times New Roman" pitchFamily="18" charset="0"/>
                <a:cs typeface="Times New Roman" pitchFamily="18" charset="0"/>
              </a:rPr>
              <a:t>.</a:t>
            </a:r>
          </a:p>
          <a:p>
            <a:pPr algn="just"/>
            <a:r>
              <a:rPr lang="fr-FR" sz="2400" dirty="0" smtClean="0">
                <a:latin typeface="Times New Roman" pitchFamily="18" charset="0"/>
                <a:cs typeface="Times New Roman" pitchFamily="18" charset="0"/>
              </a:rPr>
              <a:t> </a:t>
            </a:r>
          </a:p>
          <a:p>
            <a:pPr algn="just"/>
            <a:r>
              <a:rPr lang="fr-FR" sz="2400" dirty="0" smtClean="0">
                <a:latin typeface="Times New Roman" pitchFamily="18" charset="0"/>
                <a:cs typeface="Times New Roman" pitchFamily="18" charset="0"/>
              </a:rPr>
              <a:t>Pendant tout ce trajet intracellulaire, les trois monomères conservent à leurs deux extrémités un court segment non spiralé qui empêche la polymérisation intracellulaire des trimères. </a:t>
            </a:r>
          </a:p>
          <a:p>
            <a:pPr algn="just"/>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L'excision de ces extrémités dans le milieu extracellulaire transforme le </a:t>
            </a:r>
            <a:r>
              <a:rPr lang="fr-FR" sz="2400" dirty="0" err="1" smtClean="0">
                <a:latin typeface="Times New Roman" pitchFamily="18" charset="0"/>
                <a:cs typeface="Times New Roman" pitchFamily="18" charset="0"/>
              </a:rPr>
              <a:t>procollagène</a:t>
            </a:r>
            <a:r>
              <a:rPr lang="fr-FR" sz="2400" dirty="0" smtClean="0">
                <a:latin typeface="Times New Roman" pitchFamily="18" charset="0"/>
                <a:cs typeface="Times New Roman" pitchFamily="18" charset="0"/>
              </a:rPr>
              <a:t> en </a:t>
            </a:r>
            <a:r>
              <a:rPr lang="fr-FR" sz="2400" dirty="0" err="1" smtClean="0">
                <a:latin typeface="Times New Roman" pitchFamily="18" charset="0"/>
                <a:cs typeface="Times New Roman" pitchFamily="18" charset="0"/>
              </a:rPr>
              <a:t>tropocollagène</a:t>
            </a:r>
            <a:r>
              <a:rPr lang="fr-FR" sz="2400" dirty="0" smtClean="0">
                <a:latin typeface="Times New Roman" pitchFamily="18" charset="0"/>
                <a:cs typeface="Times New Roman" pitchFamily="18" charset="0"/>
              </a:rPr>
              <a:t> et permet l'association des </a:t>
            </a:r>
            <a:r>
              <a:rPr lang="fr-FR" sz="2400" dirty="0" err="1" smtClean="0">
                <a:latin typeface="Times New Roman" pitchFamily="18" charset="0"/>
                <a:cs typeface="Times New Roman" pitchFamily="18" charset="0"/>
              </a:rPr>
              <a:t>protofibrilles</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1803</Words>
  <Application>Microsoft Office PowerPoint</Application>
  <PresentationFormat>Affichage à l'écran (4:3)</PresentationFormat>
  <Paragraphs>167</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4.2. T. fibreux orientés</vt:lpstr>
      <vt:lpstr>Diapositive 28</vt:lpstr>
      <vt:lpstr>4.3. T. élastique</vt:lpstr>
      <vt:lpstr>Diapositive 30</vt:lpstr>
      <vt:lpstr>Diapositive 31</vt:lpstr>
      <vt:lpstr>Rôles:</vt:lpstr>
      <vt:lpstr>Diapositive 33</vt:lpstr>
      <vt:lpstr>Diapositive 34</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kacel</dc:creator>
  <cp:lastModifiedBy>kacel</cp:lastModifiedBy>
  <cp:revision>8</cp:revision>
  <dcterms:created xsi:type="dcterms:W3CDTF">2011-11-28T19:40:52Z</dcterms:created>
  <dcterms:modified xsi:type="dcterms:W3CDTF">2013-12-03T10:23:10Z</dcterms:modified>
</cp:coreProperties>
</file>